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slides/slide94.xml" ContentType="application/vnd.openxmlformats-officedocument.presentationml.slide+xml"/>
  <Override PartName="/ppt/slides/slide113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83.xml" ContentType="application/vnd.openxmlformats-officedocument.presentationml.slide+xml"/>
  <Override PartName="/ppt/slides/slide102.xml" ContentType="application/vnd.openxmlformats-officedocument.presentationml.slide+xml"/>
  <Override PartName="/ppt/slides/slide120.xml" ContentType="application/vnd.openxmlformats-officedocument.presentationml.slide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slides/slide90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docProps/custom.xml" ContentType="application/vnd.openxmlformats-officedocument.custom-properties+xml"/>
  <Override PartName="/ppt/slides/slide129.xml" ContentType="application/vnd.openxmlformats-officedocument.presentationml.slide+xml"/>
  <Override PartName="/ppt/slides/slide99.xml" ContentType="application/vnd.openxmlformats-officedocument.presentationml.slide+xml"/>
  <Override PartName="/ppt/slides/slide118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slides/slide107.xml" ContentType="application/vnd.openxmlformats-officedocument.presentationml.slide+xml"/>
  <Override PartName="/ppt/slides/slide125.xml" ContentType="application/vnd.openxmlformats-officedocument.presentationml.slide+xml"/>
  <Override PartName="/ppt/viewProps.xml" ContentType="application/vnd.openxmlformats-officedocument.presentationml.viewProp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48.xml" ContentType="application/vnd.openxmlformats-officedocument.presentationml.slide+xml"/>
  <Override PartName="/ppt/slides/slide66.xml" ContentType="application/vnd.openxmlformats-officedocument.presentationml.slide+xml"/>
  <Override PartName="/ppt/slides/slide95.xml" ContentType="application/vnd.openxmlformats-officedocument.presentationml.slide+xml"/>
  <Override PartName="/ppt/slides/slide103.xml" ContentType="application/vnd.openxmlformats-officedocument.presentationml.slide+xml"/>
  <Override PartName="/ppt/slides/slide114.xml" ContentType="application/vnd.openxmlformats-officedocument.presentationml.slide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slides/slide93.xml" ContentType="application/vnd.openxmlformats-officedocument.presentationml.slide+xml"/>
  <Override PartName="/ppt/slides/slide101.xml" ContentType="application/vnd.openxmlformats-officedocument.presentationml.slide+xml"/>
  <Override PartName="/ppt/slides/slide112.xml" ContentType="application/vnd.openxmlformats-officedocument.presentationml.slide+xml"/>
  <Override PartName="/ppt/slides/slide121.xml" ContentType="application/vnd.openxmlformats-officedocument.presentationml.slide+xml"/>
  <Override PartName="/ppt/slides/slide130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s/slide71.xml" ContentType="application/vnd.openxmlformats-officedocument.presentationml.slide+xml"/>
  <Override PartName="/ppt/slides/slide80.xml" ContentType="application/vnd.openxmlformats-officedocument.presentationml.slide+xml"/>
  <Override PartName="/ppt/slides/slide82.xml" ContentType="application/vnd.openxmlformats-officedocument.presentationml.slide+xml"/>
  <Override PartName="/ppt/slides/slide91.xml" ContentType="application/vnd.openxmlformats-officedocument.presentationml.slide+xml"/>
  <Override PartName="/ppt/slides/slide110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s/slide119.xml" ContentType="application/vnd.openxmlformats-officedocument.presentationml.slide+xml"/>
  <Default Extension="tiff" ContentType="image/tiff"/>
  <Override PartName="/ppt/slides/slide89.xml" ContentType="application/vnd.openxmlformats-officedocument.presentationml.slide+xml"/>
  <Override PartName="/ppt/slides/slide98.xml" ContentType="application/vnd.openxmlformats-officedocument.presentationml.slide+xml"/>
  <Override PartName="/ppt/slides/slide108.xml" ContentType="application/vnd.openxmlformats-officedocument.presentationml.slide+xml"/>
  <Override PartName="/ppt/slides/slide117.xml" ContentType="application/vnd.openxmlformats-officedocument.presentationml.slide+xml"/>
  <Override PartName="/ppt/slides/slide126.xml" ContentType="application/vnd.openxmlformats-officedocument.presentationml.slide+xml"/>
  <Override PartName="/ppt/slides/slide128.xml" ContentType="application/vnd.openxmlformats-officedocument.presentationml.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slides/slide78.xml" ContentType="application/vnd.openxmlformats-officedocument.presentationml.slide+xml"/>
  <Override PartName="/ppt/slides/slide87.xml" ContentType="application/vnd.openxmlformats-officedocument.presentationml.slide+xml"/>
  <Override PartName="/ppt/slides/slide96.xml" ContentType="application/vnd.openxmlformats-officedocument.presentationml.slide+xml"/>
  <Override PartName="/ppt/slides/slide106.xml" ContentType="application/vnd.openxmlformats-officedocument.presentationml.slide+xml"/>
  <Override PartName="/ppt/slides/slide115.xml" ContentType="application/vnd.openxmlformats-officedocument.presentationml.slide+xml"/>
  <Override PartName="/ppt/slides/slide124.xml" ContentType="application/vnd.openxmlformats-officedocument.presentationml.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85.xml" ContentType="application/vnd.openxmlformats-officedocument.presentationml.slide+xml"/>
  <Override PartName="/ppt/slides/slide104.xml" ContentType="application/vnd.openxmlformats-officedocument.presentationml.slide+xml"/>
  <Override PartName="/ppt/slides/slide122.xml" ContentType="application/vnd.openxmlformats-officedocument.presentationml.slide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s/slide92.xml" ContentType="application/vnd.openxmlformats-officedocument.presentationml.slide+xml"/>
  <Override PartName="/ppt/slides/slide111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Override PartName="/ppt/slides/slide100.xml" ContentType="application/vnd.openxmlformats-officedocument.presentationml.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s/slide79.xml" ContentType="application/vnd.openxmlformats-officedocument.presentationml.slide+xml"/>
  <Override PartName="/ppt/slides/slide109.xml" ContentType="application/vnd.openxmlformats-officedocument.presentationml.slide+xml"/>
  <Override PartName="/ppt/slides/slide127.xml" ContentType="application/vnd.openxmlformats-officedocument.presentationml.slide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slides/slide97.xml" ContentType="application/vnd.openxmlformats-officedocument.presentationml.slide+xml"/>
  <Override PartName="/ppt/slides/slide116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57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slides/slide105.xml" ContentType="application/vnd.openxmlformats-officedocument.presentationml.slide+xml"/>
  <Override PartName="/ppt/slides/slide123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9" r:id="rId3"/>
    <p:sldId id="261" r:id="rId4"/>
    <p:sldId id="262" r:id="rId5"/>
    <p:sldId id="264" r:id="rId6"/>
    <p:sldId id="265" r:id="rId7"/>
    <p:sldId id="266" r:id="rId8"/>
    <p:sldId id="267" r:id="rId9"/>
    <p:sldId id="268" r:id="rId10"/>
    <p:sldId id="270" r:id="rId11"/>
    <p:sldId id="272" r:id="rId12"/>
    <p:sldId id="273" r:id="rId13"/>
    <p:sldId id="275" r:id="rId14"/>
    <p:sldId id="277" r:id="rId15"/>
    <p:sldId id="278" r:id="rId16"/>
    <p:sldId id="279" r:id="rId17"/>
    <p:sldId id="280" r:id="rId18"/>
    <p:sldId id="281" r:id="rId19"/>
    <p:sldId id="282" r:id="rId20"/>
    <p:sldId id="283" r:id="rId21"/>
    <p:sldId id="284" r:id="rId22"/>
    <p:sldId id="285" r:id="rId23"/>
    <p:sldId id="286" r:id="rId24"/>
    <p:sldId id="287" r:id="rId25"/>
    <p:sldId id="289" r:id="rId26"/>
    <p:sldId id="290" r:id="rId27"/>
    <p:sldId id="291" r:id="rId28"/>
    <p:sldId id="292" r:id="rId29"/>
    <p:sldId id="293" r:id="rId30"/>
    <p:sldId id="294" r:id="rId31"/>
    <p:sldId id="295" r:id="rId32"/>
    <p:sldId id="296" r:id="rId33"/>
    <p:sldId id="297" r:id="rId34"/>
    <p:sldId id="298" r:id="rId35"/>
    <p:sldId id="300" r:id="rId36"/>
    <p:sldId id="301" r:id="rId37"/>
    <p:sldId id="302" r:id="rId38"/>
    <p:sldId id="303" r:id="rId39"/>
    <p:sldId id="305" r:id="rId40"/>
    <p:sldId id="306" r:id="rId41"/>
    <p:sldId id="307" r:id="rId42"/>
    <p:sldId id="308" r:id="rId43"/>
    <p:sldId id="309" r:id="rId44"/>
    <p:sldId id="310" r:id="rId45"/>
    <p:sldId id="311" r:id="rId46"/>
    <p:sldId id="312" r:id="rId47"/>
    <p:sldId id="314" r:id="rId48"/>
    <p:sldId id="316" r:id="rId49"/>
    <p:sldId id="319" r:id="rId50"/>
    <p:sldId id="320" r:id="rId51"/>
    <p:sldId id="322" r:id="rId52"/>
    <p:sldId id="323" r:id="rId53"/>
    <p:sldId id="324" r:id="rId54"/>
    <p:sldId id="325" r:id="rId55"/>
    <p:sldId id="326" r:id="rId56"/>
    <p:sldId id="328" r:id="rId57"/>
    <p:sldId id="330" r:id="rId58"/>
    <p:sldId id="331" r:id="rId59"/>
    <p:sldId id="332" r:id="rId60"/>
    <p:sldId id="333" r:id="rId61"/>
    <p:sldId id="334" r:id="rId62"/>
    <p:sldId id="335" r:id="rId63"/>
    <p:sldId id="336" r:id="rId64"/>
    <p:sldId id="338" r:id="rId65"/>
    <p:sldId id="339" r:id="rId66"/>
    <p:sldId id="340" r:id="rId67"/>
    <p:sldId id="341" r:id="rId68"/>
    <p:sldId id="342" r:id="rId69"/>
    <p:sldId id="343" r:id="rId70"/>
    <p:sldId id="344" r:id="rId71"/>
    <p:sldId id="345" r:id="rId72"/>
    <p:sldId id="346" r:id="rId73"/>
    <p:sldId id="347" r:id="rId74"/>
    <p:sldId id="349" r:id="rId75"/>
    <p:sldId id="351" r:id="rId76"/>
    <p:sldId id="352" r:id="rId77"/>
    <p:sldId id="353" r:id="rId78"/>
    <p:sldId id="354" r:id="rId79"/>
    <p:sldId id="355" r:id="rId80"/>
    <p:sldId id="356" r:id="rId81"/>
    <p:sldId id="357" r:id="rId82"/>
    <p:sldId id="358" r:id="rId83"/>
    <p:sldId id="359" r:id="rId84"/>
    <p:sldId id="360" r:id="rId85"/>
    <p:sldId id="361" r:id="rId86"/>
    <p:sldId id="362" r:id="rId87"/>
    <p:sldId id="363" r:id="rId88"/>
    <p:sldId id="365" r:id="rId89"/>
    <p:sldId id="367" r:id="rId90"/>
    <p:sldId id="368" r:id="rId91"/>
    <p:sldId id="369" r:id="rId92"/>
    <p:sldId id="370" r:id="rId93"/>
    <p:sldId id="371" r:id="rId94"/>
    <p:sldId id="373" r:id="rId95"/>
    <p:sldId id="374" r:id="rId96"/>
    <p:sldId id="376" r:id="rId97"/>
    <p:sldId id="377" r:id="rId98"/>
    <p:sldId id="378" r:id="rId99"/>
    <p:sldId id="379" r:id="rId100"/>
    <p:sldId id="380" r:id="rId101"/>
    <p:sldId id="381" r:id="rId102"/>
    <p:sldId id="382" r:id="rId103"/>
    <p:sldId id="383" r:id="rId104"/>
    <p:sldId id="384" r:id="rId105"/>
    <p:sldId id="386" r:id="rId106"/>
    <p:sldId id="387" r:id="rId107"/>
    <p:sldId id="388" r:id="rId108"/>
    <p:sldId id="390" r:id="rId109"/>
    <p:sldId id="392" r:id="rId110"/>
    <p:sldId id="393" r:id="rId111"/>
    <p:sldId id="396" r:id="rId112"/>
    <p:sldId id="397" r:id="rId113"/>
    <p:sldId id="399" r:id="rId114"/>
    <p:sldId id="401" r:id="rId115"/>
    <p:sldId id="403" r:id="rId116"/>
    <p:sldId id="404" r:id="rId117"/>
    <p:sldId id="405" r:id="rId118"/>
    <p:sldId id="406" r:id="rId119"/>
    <p:sldId id="407" r:id="rId120"/>
    <p:sldId id="408" r:id="rId121"/>
    <p:sldId id="410" r:id="rId122"/>
    <p:sldId id="411" r:id="rId123"/>
    <p:sldId id="412" r:id="rId124"/>
    <p:sldId id="414" r:id="rId125"/>
    <p:sldId id="415" r:id="rId126"/>
    <p:sldId id="417" r:id="rId127"/>
    <p:sldId id="418" r:id="rId128"/>
    <p:sldId id="419" r:id="rId129"/>
    <p:sldId id="420" r:id="rId130"/>
    <p:sldId id="421" r:id="rId131"/>
  </p:sldIdLst>
  <p:sldSz cx="7315200" cy="5486400" type="B5JIS"/>
  <p:notesSz cx="7315200" cy="548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6"/>
    <p:restoredTop sz="94712"/>
  </p:normalViewPr>
  <p:slideViewPr>
    <p:cSldViewPr>
      <p:cViewPr varScale="1">
        <p:scale>
          <a:sx n="124" d="100"/>
          <a:sy n="124" d="100"/>
        </p:scale>
        <p:origin x="-234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viewProps" Target="viewProp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26" Type="http://schemas.openxmlformats.org/officeDocument/2006/relationships/slide" Target="slides/slide125.xml"/><Relationship Id="rId13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32015" y="235059"/>
            <a:ext cx="6051169" cy="30543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950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097280" y="3072384"/>
            <a:ext cx="5120640" cy="1371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1/22/2016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slow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950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850" b="0" i="0">
                <a:solidFill>
                  <a:schemeClr val="tx1"/>
                </a:solidFill>
                <a:latin typeface="Courier New"/>
                <a:cs typeface="Courier New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1/22/2016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slow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950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365760" y="1261872"/>
            <a:ext cx="3182112" cy="362102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3767328" y="1261872"/>
            <a:ext cx="3182112" cy="362102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1/22/2016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slow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950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1/22/2016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slow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1/22/2016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slow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32015" y="237726"/>
            <a:ext cx="6051169" cy="5816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950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63544" y="861369"/>
            <a:ext cx="5788111" cy="29190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50" b="0" i="0">
                <a:solidFill>
                  <a:schemeClr val="tx1"/>
                </a:solidFill>
                <a:latin typeface="Courier New"/>
                <a:cs typeface="Courier New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487168" y="5102352"/>
            <a:ext cx="2340864" cy="2743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65760" y="5102352"/>
            <a:ext cx="1682496" cy="2743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1/22/2016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266944" y="5102352"/>
            <a:ext cx="1682496" cy="2743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ransition spd="slow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4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tiff"/><Relationship Id="rId1" Type="http://schemas.openxmlformats.org/officeDocument/2006/relationships/slideLayout" Target="../slideLayouts/slideLayout4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4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tiff"/><Relationship Id="rId1" Type="http://schemas.openxmlformats.org/officeDocument/2006/relationships/slideLayout" Target="../slideLayouts/slideLayout4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tiff"/><Relationship Id="rId1" Type="http://schemas.openxmlformats.org/officeDocument/2006/relationships/slideLayout" Target="../slideLayouts/slideLayout4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hyperlink" Target="file:///\\localhost\Users\Mili\Downloads\BJ6_LectureSlides\ch17\code\section_6\MinHeap.java" TargetMode="External"/><Relationship Id="rId1" Type="http://schemas.openxmlformats.org/officeDocument/2006/relationships/slideLayout" Target="../slideLayouts/slideLayout4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hyperlink" Target="file:///\\localhost\Users\Mili\Downloads\BJ6_LectureSlides\ch17\code\section_6\WorkOrder.java" TargetMode="External"/><Relationship Id="rId1" Type="http://schemas.openxmlformats.org/officeDocument/2006/relationships/slideLayout" Target="../slideLayouts/slideLayout4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hyperlink" Target="file:///\\localhost\Users\Mili\Downloads\BJ6_LectureSlides\ch17\code\section_6\HeapDemo.java" TargetMode="Externa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tiff"/><Relationship Id="rId1" Type="http://schemas.openxmlformats.org/officeDocument/2006/relationships/slideLayout" Target="../slideLayouts/slideLayout4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hyperlink" Target="file:///\\localhost\Users\Mili\Downloads\BJ6_LectureSlides\ch17\code\section_7\HeapSorter.java" TargetMode="External"/><Relationship Id="rId1" Type="http://schemas.openxmlformats.org/officeDocument/2006/relationships/slideLayout" Target="../slideLayouts/slideLayout4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jpe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hyperlink" Target="file:///\\localhost\Users\Mili\Downloads\BJ6_LectureSlides\ch17\code\section_3\BinarySearchTree.java" TargetMode="Externa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5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5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5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44715" y="610822"/>
            <a:ext cx="5360035" cy="66675"/>
          </a:xfrm>
          <a:custGeom>
            <a:avLst/>
            <a:gdLst/>
            <a:ahLst/>
            <a:cxnLst/>
            <a:rect l="l" t="t" r="r" b="b"/>
            <a:pathLst>
              <a:path w="5360035" h="66675">
                <a:moveTo>
                  <a:pt x="0" y="0"/>
                </a:moveTo>
                <a:lnTo>
                  <a:pt x="5359567" y="0"/>
                </a:lnTo>
                <a:lnTo>
                  <a:pt x="5359567" y="66578"/>
                </a:lnTo>
                <a:lnTo>
                  <a:pt x="0" y="66578"/>
                </a:lnTo>
                <a:lnTo>
                  <a:pt x="0" y="0"/>
                </a:lnTo>
                <a:close/>
              </a:path>
            </a:pathLst>
          </a:custGeom>
          <a:solidFill>
            <a:srgbClr val="FFDF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100" dirty="0"/>
              <a:t>Chapter </a:t>
            </a:r>
            <a:r>
              <a:rPr spc="105" dirty="0"/>
              <a:t>17 </a:t>
            </a:r>
            <a:r>
              <a:rPr spc="260" dirty="0"/>
              <a:t>– </a:t>
            </a:r>
            <a:r>
              <a:rPr spc="65" dirty="0"/>
              <a:t>Tree</a:t>
            </a:r>
            <a:r>
              <a:rPr spc="-385" dirty="0"/>
              <a:t> </a:t>
            </a:r>
            <a:r>
              <a:rPr spc="85" dirty="0"/>
              <a:t>Structures</a:t>
            </a:r>
          </a:p>
        </p:txBody>
      </p:sp>
      <p:sp>
        <p:nvSpPr>
          <p:cNvPr id="4" name="object 2"/>
          <p:cNvSpPr>
            <a:spLocks noChangeAspect="1"/>
          </p:cNvSpPr>
          <p:nvPr/>
        </p:nvSpPr>
        <p:spPr>
          <a:xfrm>
            <a:off x="1756983" y="1047244"/>
            <a:ext cx="3135498" cy="39319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  <a:effectLst>
            <a:outerShdw blurRad="50800" dist="50800" dir="5400000" sx="1000" sy="1000" algn="ctr" rotWithShape="0">
              <a:srgbClr val="000000"/>
            </a:outerShdw>
          </a:effectLst>
        </p:spPr>
        <p:txBody>
          <a:bodyPr wrap="square" lIns="0" tIns="0" rIns="0" bIns="0" rtlCol="0"/>
          <a:lstStyle/>
          <a:p>
            <a:pPr algn="ctr"/>
            <a:endParaRPr dirty="0"/>
          </a:p>
        </p:txBody>
      </p:sp>
    </p:spTree>
  </p:cSld>
  <p:clrMapOvr>
    <a:masterClrMapping/>
  </p:clrMapOvr>
  <p:transition spd="slow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44715" y="607196"/>
            <a:ext cx="5360035" cy="66675"/>
          </a:xfrm>
          <a:custGeom>
            <a:avLst/>
            <a:gdLst/>
            <a:ahLst/>
            <a:cxnLst/>
            <a:rect l="l" t="t" r="r" b="b"/>
            <a:pathLst>
              <a:path w="5360035" h="66675">
                <a:moveTo>
                  <a:pt x="0" y="0"/>
                </a:moveTo>
                <a:lnTo>
                  <a:pt x="5359567" y="0"/>
                </a:lnTo>
                <a:lnTo>
                  <a:pt x="5359567" y="66578"/>
                </a:lnTo>
                <a:lnTo>
                  <a:pt x="0" y="66578"/>
                </a:lnTo>
                <a:lnTo>
                  <a:pt x="0" y="0"/>
                </a:lnTo>
                <a:close/>
              </a:path>
            </a:pathLst>
          </a:custGeom>
          <a:solidFill>
            <a:srgbClr val="FFDF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105" dirty="0"/>
              <a:t>Basic </a:t>
            </a:r>
            <a:r>
              <a:rPr spc="65" dirty="0"/>
              <a:t>Tree</a:t>
            </a:r>
            <a:r>
              <a:rPr spc="-70" dirty="0"/>
              <a:t> </a:t>
            </a:r>
            <a:r>
              <a:rPr spc="120" dirty="0"/>
              <a:t>Concepts</a:t>
            </a:r>
          </a:p>
        </p:txBody>
      </p:sp>
      <p:sp>
        <p:nvSpPr>
          <p:cNvPr id="4" name="object 4"/>
          <p:cNvSpPr/>
          <p:nvPr/>
        </p:nvSpPr>
        <p:spPr>
          <a:xfrm>
            <a:off x="761227" y="906800"/>
            <a:ext cx="58419" cy="58419"/>
          </a:xfrm>
          <a:custGeom>
            <a:avLst/>
            <a:gdLst/>
            <a:ahLst/>
            <a:cxnLst/>
            <a:rect l="l" t="t" r="r" b="b"/>
            <a:pathLst>
              <a:path w="58419" h="58419">
                <a:moveTo>
                  <a:pt x="0" y="0"/>
                </a:moveTo>
                <a:lnTo>
                  <a:pt x="58256" y="0"/>
                </a:lnTo>
                <a:lnTo>
                  <a:pt x="58256" y="58256"/>
                </a:lnTo>
                <a:lnTo>
                  <a:pt x="0" y="58256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11593" y="768967"/>
            <a:ext cx="5351145" cy="5346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16700"/>
              </a:lnSpc>
            </a:pPr>
            <a:r>
              <a:rPr sz="1450" spc="10" dirty="0">
                <a:latin typeface="Arial"/>
                <a:cs typeface="Arial"/>
              </a:rPr>
              <a:t>When </a:t>
            </a:r>
            <a:r>
              <a:rPr sz="1450" spc="5" dirty="0">
                <a:latin typeface="Arial"/>
                <a:cs typeface="Arial"/>
              </a:rPr>
              <a:t>computing tree properties, </a:t>
            </a:r>
            <a:r>
              <a:rPr sz="1450" dirty="0">
                <a:latin typeface="Arial"/>
                <a:cs typeface="Arial"/>
              </a:rPr>
              <a:t>it </a:t>
            </a:r>
            <a:r>
              <a:rPr sz="1450" spc="5" dirty="0">
                <a:latin typeface="Arial"/>
                <a:cs typeface="Arial"/>
              </a:rPr>
              <a:t>is </a:t>
            </a:r>
            <a:r>
              <a:rPr sz="1450" spc="10" dirty="0">
                <a:latin typeface="Arial"/>
                <a:cs typeface="Arial"/>
              </a:rPr>
              <a:t>common </a:t>
            </a:r>
            <a:r>
              <a:rPr sz="1450" spc="5" dirty="0">
                <a:latin typeface="Arial"/>
                <a:cs typeface="Arial"/>
              </a:rPr>
              <a:t>to recursively visit  smaller </a:t>
            </a:r>
            <a:r>
              <a:rPr sz="1450" spc="10" dirty="0">
                <a:latin typeface="Arial"/>
                <a:cs typeface="Arial"/>
              </a:rPr>
              <a:t>and </a:t>
            </a:r>
            <a:r>
              <a:rPr sz="1450" spc="5" dirty="0">
                <a:latin typeface="Arial"/>
                <a:cs typeface="Arial"/>
              </a:rPr>
              <a:t>smaller</a:t>
            </a:r>
            <a:r>
              <a:rPr sz="1450" spc="-30" dirty="0">
                <a:latin typeface="Arial"/>
                <a:cs typeface="Arial"/>
              </a:rPr>
              <a:t> </a:t>
            </a:r>
            <a:r>
              <a:rPr sz="1450" spc="5" dirty="0">
                <a:latin typeface="Arial"/>
                <a:cs typeface="Arial"/>
              </a:rPr>
              <a:t>subtrees.</a:t>
            </a:r>
            <a:endParaRPr sz="145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927715" y="1318894"/>
            <a:ext cx="1323327" cy="28963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61227" y="4435459"/>
            <a:ext cx="58419" cy="58419"/>
          </a:xfrm>
          <a:custGeom>
            <a:avLst/>
            <a:gdLst/>
            <a:ahLst/>
            <a:cxnLst/>
            <a:rect l="l" t="t" r="r" b="b"/>
            <a:pathLst>
              <a:path w="58419" h="58420">
                <a:moveTo>
                  <a:pt x="0" y="0"/>
                </a:moveTo>
                <a:lnTo>
                  <a:pt x="58256" y="0"/>
                </a:lnTo>
                <a:lnTo>
                  <a:pt x="58256" y="58256"/>
                </a:lnTo>
                <a:lnTo>
                  <a:pt x="0" y="58256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19087" y="4801641"/>
            <a:ext cx="41910" cy="41910"/>
          </a:xfrm>
          <a:custGeom>
            <a:avLst/>
            <a:gdLst/>
            <a:ahLst/>
            <a:cxnLst/>
            <a:rect l="l" t="t" r="r" b="b"/>
            <a:pathLst>
              <a:path w="41909" h="41910">
                <a:moveTo>
                  <a:pt x="20805" y="41611"/>
                </a:moveTo>
                <a:lnTo>
                  <a:pt x="11702" y="40315"/>
                </a:lnTo>
                <a:lnTo>
                  <a:pt x="5200" y="36420"/>
                </a:lnTo>
                <a:lnTo>
                  <a:pt x="1299" y="29920"/>
                </a:lnTo>
                <a:lnTo>
                  <a:pt x="0" y="20805"/>
                </a:lnTo>
                <a:lnTo>
                  <a:pt x="1299" y="11691"/>
                </a:lnTo>
                <a:lnTo>
                  <a:pt x="5200" y="5191"/>
                </a:lnTo>
                <a:lnTo>
                  <a:pt x="11702" y="1296"/>
                </a:lnTo>
                <a:lnTo>
                  <a:pt x="20805" y="0"/>
                </a:lnTo>
                <a:lnTo>
                  <a:pt x="29909" y="1296"/>
                </a:lnTo>
                <a:lnTo>
                  <a:pt x="36411" y="5191"/>
                </a:lnTo>
                <a:lnTo>
                  <a:pt x="40311" y="11691"/>
                </a:lnTo>
                <a:lnTo>
                  <a:pt x="41611" y="20805"/>
                </a:lnTo>
                <a:lnTo>
                  <a:pt x="40311" y="29920"/>
                </a:lnTo>
                <a:lnTo>
                  <a:pt x="36411" y="36420"/>
                </a:lnTo>
                <a:lnTo>
                  <a:pt x="29909" y="40315"/>
                </a:lnTo>
                <a:lnTo>
                  <a:pt x="20805" y="4161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911593" y="4334530"/>
            <a:ext cx="4226560" cy="55912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spc="5" dirty="0">
                <a:latin typeface="Arial"/>
                <a:cs typeface="Arial"/>
              </a:rPr>
              <a:t>Size of tree with root  </a:t>
            </a:r>
            <a:r>
              <a:rPr sz="1450" spc="10" dirty="0">
                <a:latin typeface="Courier" charset="0"/>
                <a:cs typeface="Courier" charset="0"/>
              </a:rPr>
              <a:t>r</a:t>
            </a:r>
            <a:r>
              <a:rPr sz="1450" spc="-355" dirty="0">
                <a:latin typeface="Courier" charset="0"/>
                <a:cs typeface="Courier" charset="0"/>
              </a:rPr>
              <a:t> </a:t>
            </a:r>
            <a:r>
              <a:rPr sz="1450" spc="10" dirty="0">
                <a:latin typeface="Arial"/>
                <a:cs typeface="Arial"/>
              </a:rPr>
              <a:t>whose </a:t>
            </a:r>
            <a:r>
              <a:rPr sz="1450" spc="5" dirty="0">
                <a:latin typeface="Arial"/>
                <a:cs typeface="Arial"/>
              </a:rPr>
              <a:t>children are </a:t>
            </a:r>
            <a:r>
              <a:rPr sz="1450" i="1" spc="5" dirty="0">
                <a:latin typeface="Arial"/>
                <a:cs typeface="Arial"/>
              </a:rPr>
              <a:t>c</a:t>
            </a:r>
            <a:r>
              <a:rPr sz="1800" spc="7" baseline="-16203" dirty="0">
                <a:latin typeface="Arial"/>
                <a:cs typeface="Arial"/>
              </a:rPr>
              <a:t>1 </a:t>
            </a:r>
            <a:r>
              <a:rPr sz="1450" spc="5" dirty="0">
                <a:latin typeface="Arial"/>
                <a:cs typeface="Arial"/>
              </a:rPr>
              <a:t>... </a:t>
            </a:r>
            <a:r>
              <a:rPr sz="1450" i="1" spc="5" dirty="0">
                <a:latin typeface="Arial"/>
                <a:cs typeface="Arial"/>
              </a:rPr>
              <a:t>c</a:t>
            </a:r>
            <a:r>
              <a:rPr sz="1800" spc="7" baseline="-16203" dirty="0">
                <a:latin typeface="Arial"/>
                <a:cs typeface="Arial"/>
              </a:rPr>
              <a:t>k</a:t>
            </a:r>
            <a:endParaRPr sz="1800" baseline="-16203" dirty="0">
              <a:latin typeface="Arial"/>
              <a:cs typeface="Arial"/>
            </a:endParaRPr>
          </a:p>
          <a:p>
            <a:pPr marL="347980">
              <a:lnSpc>
                <a:spcPct val="100000"/>
              </a:lnSpc>
              <a:spcBef>
                <a:spcPts val="1295"/>
              </a:spcBef>
            </a:pPr>
            <a:r>
              <a:rPr sz="1100" spc="5" dirty="0">
                <a:latin typeface="Arial"/>
                <a:cs typeface="Arial"/>
              </a:rPr>
              <a:t>size(r) </a:t>
            </a:r>
            <a:r>
              <a:rPr sz="1100" spc="10" dirty="0">
                <a:latin typeface="Arial"/>
                <a:cs typeface="Arial"/>
              </a:rPr>
              <a:t>= 1 + </a:t>
            </a:r>
            <a:r>
              <a:rPr sz="1100" spc="5" dirty="0">
                <a:latin typeface="Arial"/>
                <a:cs typeface="Arial"/>
              </a:rPr>
              <a:t>size(c</a:t>
            </a:r>
            <a:r>
              <a:rPr sz="1350" spc="7" baseline="-15432" dirty="0">
                <a:latin typeface="Arial"/>
                <a:cs typeface="Arial"/>
              </a:rPr>
              <a:t>1</a:t>
            </a:r>
            <a:r>
              <a:rPr sz="1100" spc="5" dirty="0">
                <a:latin typeface="Arial"/>
                <a:cs typeface="Arial"/>
              </a:rPr>
              <a:t>) </a:t>
            </a:r>
            <a:r>
              <a:rPr sz="1100" spc="10" dirty="0">
                <a:latin typeface="Arial"/>
                <a:cs typeface="Arial"/>
              </a:rPr>
              <a:t>+ </a:t>
            </a:r>
            <a:r>
              <a:rPr sz="1100" spc="5" dirty="0">
                <a:latin typeface="Arial"/>
                <a:cs typeface="Arial"/>
              </a:rPr>
              <a:t>... </a:t>
            </a:r>
            <a:r>
              <a:rPr sz="1100" spc="10" dirty="0">
                <a:latin typeface="Arial"/>
                <a:cs typeface="Arial"/>
              </a:rPr>
              <a:t>+</a:t>
            </a:r>
            <a:r>
              <a:rPr sz="1100" dirty="0">
                <a:latin typeface="Arial"/>
                <a:cs typeface="Arial"/>
              </a:rPr>
              <a:t> </a:t>
            </a:r>
            <a:r>
              <a:rPr sz="1100" spc="5" dirty="0">
                <a:latin typeface="Arial"/>
                <a:cs typeface="Arial"/>
              </a:rPr>
              <a:t>size(c</a:t>
            </a:r>
            <a:r>
              <a:rPr sz="1350" spc="7" baseline="-15432" dirty="0">
                <a:latin typeface="Arial"/>
                <a:cs typeface="Arial"/>
              </a:rPr>
              <a:t>k</a:t>
            </a:r>
            <a:r>
              <a:rPr sz="1100" spc="5" dirty="0">
                <a:latin typeface="Arial"/>
                <a:cs typeface="Arial"/>
              </a:rPr>
              <a:t>)</a:t>
            </a:r>
            <a:endParaRPr sz="1100" dirty="0">
              <a:latin typeface="Arial"/>
              <a:cs typeface="Arial"/>
            </a:endParaRPr>
          </a:p>
        </p:txBody>
      </p:sp>
      <p:sp>
        <p:nvSpPr>
          <p:cNvPr id="10" name="object 2"/>
          <p:cNvSpPr/>
          <p:nvPr/>
        </p:nvSpPr>
        <p:spPr>
          <a:xfrm>
            <a:off x="5140665" y="3952429"/>
            <a:ext cx="1806054" cy="132332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ransition spd="slow"/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44715" y="577776"/>
            <a:ext cx="5360035" cy="66675"/>
          </a:xfrm>
          <a:custGeom>
            <a:avLst/>
            <a:gdLst/>
            <a:ahLst/>
            <a:cxnLst/>
            <a:rect l="l" t="t" r="r" b="b"/>
            <a:pathLst>
              <a:path w="5360035" h="66675">
                <a:moveTo>
                  <a:pt x="0" y="0"/>
                </a:moveTo>
                <a:lnTo>
                  <a:pt x="5359567" y="0"/>
                </a:lnTo>
                <a:lnTo>
                  <a:pt x="5359567" y="66578"/>
                </a:lnTo>
                <a:lnTo>
                  <a:pt x="0" y="66578"/>
                </a:lnTo>
                <a:lnTo>
                  <a:pt x="0" y="0"/>
                </a:lnTo>
                <a:close/>
              </a:path>
            </a:pathLst>
          </a:custGeom>
          <a:solidFill>
            <a:srgbClr val="FFDF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190" dirty="0"/>
              <a:t>H</a:t>
            </a:r>
            <a:r>
              <a:rPr spc="25" dirty="0"/>
              <a:t>e</a:t>
            </a:r>
            <a:r>
              <a:rPr spc="110" dirty="0"/>
              <a:t>a</a:t>
            </a:r>
            <a:r>
              <a:rPr spc="160" dirty="0"/>
              <a:t>p</a:t>
            </a:r>
            <a:r>
              <a:rPr spc="265" dirty="0"/>
              <a:t>s</a:t>
            </a:r>
          </a:p>
        </p:txBody>
      </p:sp>
      <p:sp>
        <p:nvSpPr>
          <p:cNvPr id="4" name="object 4"/>
          <p:cNvSpPr/>
          <p:nvPr/>
        </p:nvSpPr>
        <p:spPr>
          <a:xfrm>
            <a:off x="927715" y="802881"/>
            <a:ext cx="4993690" cy="28630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61227" y="4289526"/>
            <a:ext cx="58419" cy="58419"/>
          </a:xfrm>
          <a:custGeom>
            <a:avLst/>
            <a:gdLst/>
            <a:ahLst/>
            <a:cxnLst/>
            <a:rect l="l" t="t" r="r" b="b"/>
            <a:pathLst>
              <a:path w="58419" h="58420">
                <a:moveTo>
                  <a:pt x="0" y="0"/>
                </a:moveTo>
                <a:lnTo>
                  <a:pt x="58256" y="0"/>
                </a:lnTo>
                <a:lnTo>
                  <a:pt x="58256" y="58256"/>
                </a:lnTo>
                <a:lnTo>
                  <a:pt x="0" y="58256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911593" y="3780786"/>
            <a:ext cx="4916805" cy="647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8755">
              <a:lnSpc>
                <a:spcPct val="100000"/>
              </a:lnSpc>
            </a:pPr>
            <a:r>
              <a:rPr sz="1450" b="1" spc="5" dirty="0">
                <a:latin typeface="Arial"/>
                <a:cs typeface="Arial"/>
              </a:rPr>
              <a:t>Figure </a:t>
            </a:r>
            <a:r>
              <a:rPr sz="1450" b="1" spc="10" dirty="0">
                <a:latin typeface="Arial"/>
                <a:cs typeface="Arial"/>
              </a:rPr>
              <a:t>27 </a:t>
            </a:r>
            <a:r>
              <a:rPr sz="1450" spc="10" dirty="0">
                <a:latin typeface="Arial"/>
                <a:cs typeface="Arial"/>
              </a:rPr>
              <a:t>A</a:t>
            </a:r>
            <a:r>
              <a:rPr sz="1450" spc="-80" dirty="0">
                <a:latin typeface="Arial"/>
                <a:cs typeface="Arial"/>
              </a:rPr>
              <a:t> </a:t>
            </a:r>
            <a:r>
              <a:rPr sz="1450" spc="10" dirty="0">
                <a:latin typeface="Arial"/>
                <a:cs typeface="Arial"/>
              </a:rPr>
              <a:t>Heap</a:t>
            </a:r>
            <a:endParaRPr sz="14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3"/>
              </a:spcBef>
            </a:pPr>
            <a:endParaRPr sz="12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450" spc="10" dirty="0">
                <a:latin typeface="Arial"/>
                <a:cs typeface="Arial"/>
              </a:rPr>
              <a:t>The </a:t>
            </a:r>
            <a:r>
              <a:rPr sz="1450" spc="5" dirty="0">
                <a:latin typeface="Arial"/>
                <a:cs typeface="Arial"/>
              </a:rPr>
              <a:t>value of every </a:t>
            </a:r>
            <a:r>
              <a:rPr sz="1450" spc="10" dirty="0">
                <a:latin typeface="Arial"/>
                <a:cs typeface="Arial"/>
              </a:rPr>
              <a:t>node </a:t>
            </a:r>
            <a:r>
              <a:rPr sz="1450" spc="5" dirty="0">
                <a:latin typeface="Arial"/>
                <a:cs typeface="Arial"/>
              </a:rPr>
              <a:t>is smaller than all its</a:t>
            </a:r>
            <a:r>
              <a:rPr sz="1450" spc="25" dirty="0">
                <a:latin typeface="Arial"/>
                <a:cs typeface="Arial"/>
              </a:rPr>
              <a:t> </a:t>
            </a:r>
            <a:r>
              <a:rPr sz="1450" spc="5" dirty="0">
                <a:latin typeface="Arial"/>
                <a:cs typeface="Arial"/>
              </a:rPr>
              <a:t>descendants.</a:t>
            </a:r>
            <a:endParaRPr sz="1450">
              <a:latin typeface="Arial"/>
              <a:cs typeface="Arial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44715" y="575251"/>
            <a:ext cx="5360035" cy="66675"/>
          </a:xfrm>
          <a:custGeom>
            <a:avLst/>
            <a:gdLst/>
            <a:ahLst/>
            <a:cxnLst/>
            <a:rect l="l" t="t" r="r" b="b"/>
            <a:pathLst>
              <a:path w="5360035" h="66675">
                <a:moveTo>
                  <a:pt x="0" y="0"/>
                </a:moveTo>
                <a:lnTo>
                  <a:pt x="5359567" y="0"/>
                </a:lnTo>
                <a:lnTo>
                  <a:pt x="5359567" y="66578"/>
                </a:lnTo>
                <a:lnTo>
                  <a:pt x="0" y="66578"/>
                </a:lnTo>
                <a:lnTo>
                  <a:pt x="0" y="0"/>
                </a:lnTo>
                <a:close/>
              </a:path>
            </a:pathLst>
          </a:custGeom>
          <a:solidFill>
            <a:srgbClr val="FFDF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190" dirty="0"/>
              <a:t>H</a:t>
            </a:r>
            <a:r>
              <a:rPr spc="25" dirty="0"/>
              <a:t>e</a:t>
            </a:r>
            <a:r>
              <a:rPr spc="110" dirty="0"/>
              <a:t>a</a:t>
            </a:r>
            <a:r>
              <a:rPr spc="160" dirty="0"/>
              <a:t>p</a:t>
            </a:r>
            <a:r>
              <a:rPr spc="265" dirty="0"/>
              <a:t>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65040" y="779391"/>
            <a:ext cx="5507355" cy="17837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spc="50" dirty="0">
                <a:latin typeface="Tahoma"/>
                <a:cs typeface="Tahoma"/>
              </a:rPr>
              <a:t>Differences </a:t>
            </a:r>
            <a:r>
              <a:rPr sz="1800" b="1" spc="60" dirty="0">
                <a:latin typeface="Tahoma"/>
                <a:cs typeface="Tahoma"/>
              </a:rPr>
              <a:t>from </a:t>
            </a:r>
            <a:r>
              <a:rPr sz="1800" b="1" dirty="0">
                <a:latin typeface="Tahoma"/>
                <a:cs typeface="Tahoma"/>
              </a:rPr>
              <a:t>a </a:t>
            </a:r>
            <a:r>
              <a:rPr sz="1800" b="1" spc="45" dirty="0">
                <a:latin typeface="Tahoma"/>
                <a:cs typeface="Tahoma"/>
              </a:rPr>
              <a:t>binary </a:t>
            </a:r>
            <a:r>
              <a:rPr sz="1800" b="1" spc="40" dirty="0">
                <a:latin typeface="Tahoma"/>
                <a:cs typeface="Tahoma"/>
              </a:rPr>
              <a:t>search</a:t>
            </a:r>
            <a:r>
              <a:rPr sz="1800" b="1" spc="50" dirty="0">
                <a:latin typeface="Tahoma"/>
                <a:cs typeface="Tahoma"/>
              </a:rPr>
              <a:t> </a:t>
            </a:r>
            <a:r>
              <a:rPr sz="1800" b="1" spc="15" dirty="0">
                <a:latin typeface="Tahoma"/>
                <a:cs typeface="Tahoma"/>
              </a:rPr>
              <a:t>tree</a:t>
            </a:r>
            <a:endParaRPr sz="1800">
              <a:latin typeface="Tahoma"/>
              <a:cs typeface="Tahoma"/>
            </a:endParaRPr>
          </a:p>
          <a:p>
            <a:pPr marL="245110" indent="-215900">
              <a:lnSpc>
                <a:spcPct val="100000"/>
              </a:lnSpc>
              <a:spcBef>
                <a:spcPts val="1255"/>
              </a:spcBef>
              <a:buAutoNum type="arabicPeriod"/>
              <a:tabLst>
                <a:tab pos="245745" algn="l"/>
              </a:tabLst>
            </a:pPr>
            <a:r>
              <a:rPr sz="1200" spc="10" dirty="0">
                <a:latin typeface="Arial"/>
                <a:cs typeface="Arial"/>
              </a:rPr>
              <a:t>The shape </a:t>
            </a:r>
            <a:r>
              <a:rPr sz="1200" spc="5" dirty="0">
                <a:latin typeface="Arial"/>
                <a:cs typeface="Arial"/>
              </a:rPr>
              <a:t>of </a:t>
            </a:r>
            <a:r>
              <a:rPr sz="1200" spc="10" dirty="0">
                <a:latin typeface="Arial"/>
                <a:cs typeface="Arial"/>
              </a:rPr>
              <a:t>a heap </a:t>
            </a:r>
            <a:r>
              <a:rPr sz="1200" spc="5" dirty="0">
                <a:latin typeface="Arial"/>
                <a:cs typeface="Arial"/>
              </a:rPr>
              <a:t>is </a:t>
            </a:r>
            <a:r>
              <a:rPr sz="1200" spc="10" dirty="0">
                <a:latin typeface="Arial"/>
                <a:cs typeface="Arial"/>
              </a:rPr>
              <a:t>very</a:t>
            </a:r>
            <a:r>
              <a:rPr sz="1200" spc="-25" dirty="0">
                <a:latin typeface="Arial"/>
                <a:cs typeface="Arial"/>
              </a:rPr>
              <a:t> </a:t>
            </a:r>
            <a:r>
              <a:rPr sz="1200" spc="5" dirty="0">
                <a:latin typeface="Arial"/>
                <a:cs typeface="Arial"/>
              </a:rPr>
              <a:t>regular.</a:t>
            </a:r>
            <a:endParaRPr sz="1200">
              <a:latin typeface="Arial"/>
              <a:cs typeface="Arial"/>
            </a:endParaRPr>
          </a:p>
          <a:p>
            <a:pPr marL="702945">
              <a:lnSpc>
                <a:spcPct val="100000"/>
              </a:lnSpc>
              <a:spcBef>
                <a:spcPts val="825"/>
              </a:spcBef>
            </a:pPr>
            <a:r>
              <a:rPr sz="900" spc="15" dirty="0">
                <a:latin typeface="Arial"/>
                <a:cs typeface="Arial"/>
              </a:rPr>
              <a:t>Binary search trees can have </a:t>
            </a:r>
            <a:r>
              <a:rPr sz="900" spc="10" dirty="0">
                <a:latin typeface="Arial"/>
                <a:cs typeface="Arial"/>
              </a:rPr>
              <a:t>arbitrary</a:t>
            </a:r>
            <a:r>
              <a:rPr sz="900" spc="-35" dirty="0">
                <a:latin typeface="Arial"/>
                <a:cs typeface="Arial"/>
              </a:rPr>
              <a:t> </a:t>
            </a:r>
            <a:r>
              <a:rPr sz="900" spc="15" dirty="0">
                <a:latin typeface="Arial"/>
                <a:cs typeface="Arial"/>
              </a:rPr>
              <a:t>shapes.</a:t>
            </a:r>
            <a:endParaRPr sz="900">
              <a:latin typeface="Arial"/>
              <a:cs typeface="Arial"/>
            </a:endParaRPr>
          </a:p>
          <a:p>
            <a:pPr marL="245110" marR="5080" indent="-215900">
              <a:lnSpc>
                <a:spcPct val="118300"/>
              </a:lnSpc>
              <a:spcBef>
                <a:spcPts val="650"/>
              </a:spcBef>
              <a:buAutoNum type="arabicPeriod" startAt="2"/>
              <a:tabLst>
                <a:tab pos="245745" algn="l"/>
              </a:tabLst>
            </a:pPr>
            <a:r>
              <a:rPr sz="1200" spc="5" dirty="0">
                <a:latin typeface="Arial"/>
                <a:cs typeface="Arial"/>
              </a:rPr>
              <a:t>In </a:t>
            </a:r>
            <a:r>
              <a:rPr sz="1200" spc="10" dirty="0">
                <a:latin typeface="Arial"/>
                <a:cs typeface="Arial"/>
              </a:rPr>
              <a:t>a heap, the </a:t>
            </a:r>
            <a:r>
              <a:rPr sz="1200" spc="5" dirty="0">
                <a:latin typeface="Arial"/>
                <a:cs typeface="Arial"/>
              </a:rPr>
              <a:t>left </a:t>
            </a:r>
            <a:r>
              <a:rPr sz="1200" spc="10" dirty="0">
                <a:latin typeface="Arial"/>
                <a:cs typeface="Arial"/>
              </a:rPr>
              <a:t>and </a:t>
            </a:r>
            <a:r>
              <a:rPr sz="1200" spc="5" dirty="0">
                <a:latin typeface="Arial"/>
                <a:cs typeface="Arial"/>
              </a:rPr>
              <a:t>right </a:t>
            </a:r>
            <a:r>
              <a:rPr sz="1200" spc="10" dirty="0">
                <a:latin typeface="Arial"/>
                <a:cs typeface="Arial"/>
              </a:rPr>
              <a:t>subtrees both store elements </a:t>
            </a:r>
            <a:r>
              <a:rPr sz="1200" spc="5" dirty="0">
                <a:latin typeface="Arial"/>
                <a:cs typeface="Arial"/>
              </a:rPr>
              <a:t>that </a:t>
            </a:r>
            <a:r>
              <a:rPr sz="1200" spc="10" dirty="0">
                <a:latin typeface="Arial"/>
                <a:cs typeface="Arial"/>
              </a:rPr>
              <a:t>are </a:t>
            </a:r>
            <a:r>
              <a:rPr sz="1200" spc="5" dirty="0">
                <a:latin typeface="Arial"/>
                <a:cs typeface="Arial"/>
              </a:rPr>
              <a:t>larger </a:t>
            </a:r>
            <a:r>
              <a:rPr sz="1200" spc="10" dirty="0">
                <a:latin typeface="Arial"/>
                <a:cs typeface="Arial"/>
              </a:rPr>
              <a:t>than  the </a:t>
            </a:r>
            <a:r>
              <a:rPr sz="1200" spc="5" dirty="0">
                <a:latin typeface="Arial"/>
                <a:cs typeface="Arial"/>
              </a:rPr>
              <a:t>root</a:t>
            </a:r>
            <a:r>
              <a:rPr sz="1200" spc="-75" dirty="0">
                <a:latin typeface="Arial"/>
                <a:cs typeface="Arial"/>
              </a:rPr>
              <a:t> </a:t>
            </a:r>
            <a:r>
              <a:rPr sz="1200" spc="10" dirty="0">
                <a:latin typeface="Arial"/>
                <a:cs typeface="Arial"/>
              </a:rPr>
              <a:t>element.</a:t>
            </a:r>
            <a:endParaRPr sz="1200">
              <a:latin typeface="Arial"/>
              <a:cs typeface="Arial"/>
            </a:endParaRPr>
          </a:p>
          <a:p>
            <a:pPr marL="702945" marR="570865">
              <a:lnSpc>
                <a:spcPct val="115300"/>
              </a:lnSpc>
              <a:spcBef>
                <a:spcPts val="595"/>
              </a:spcBef>
            </a:pPr>
            <a:r>
              <a:rPr sz="900" spc="10" dirty="0">
                <a:latin typeface="Arial"/>
                <a:cs typeface="Arial"/>
              </a:rPr>
              <a:t>In </a:t>
            </a:r>
            <a:r>
              <a:rPr sz="900" spc="15" dirty="0">
                <a:latin typeface="Arial"/>
                <a:cs typeface="Arial"/>
              </a:rPr>
              <a:t>a binary search </a:t>
            </a:r>
            <a:r>
              <a:rPr sz="900" spc="10" dirty="0">
                <a:latin typeface="Arial"/>
                <a:cs typeface="Arial"/>
              </a:rPr>
              <a:t>tree, </a:t>
            </a:r>
            <a:r>
              <a:rPr sz="900" spc="15" dirty="0">
                <a:latin typeface="Arial"/>
                <a:cs typeface="Arial"/>
              </a:rPr>
              <a:t>smaller elements are stored </a:t>
            </a:r>
            <a:r>
              <a:rPr sz="900" spc="10" dirty="0">
                <a:latin typeface="Arial"/>
                <a:cs typeface="Arial"/>
              </a:rPr>
              <a:t>in </a:t>
            </a:r>
            <a:r>
              <a:rPr sz="900" spc="15" dirty="0">
                <a:latin typeface="Arial"/>
                <a:cs typeface="Arial"/>
              </a:rPr>
              <a:t>the </a:t>
            </a:r>
            <a:r>
              <a:rPr sz="900" spc="10" dirty="0">
                <a:latin typeface="Arial"/>
                <a:cs typeface="Arial"/>
              </a:rPr>
              <a:t>left </a:t>
            </a:r>
            <a:r>
              <a:rPr sz="900" spc="15" dirty="0">
                <a:latin typeface="Arial"/>
                <a:cs typeface="Arial"/>
              </a:rPr>
              <a:t>subtree and</a:t>
            </a:r>
            <a:r>
              <a:rPr sz="900" spc="-65" dirty="0">
                <a:latin typeface="Arial"/>
                <a:cs typeface="Arial"/>
              </a:rPr>
              <a:t> </a:t>
            </a:r>
            <a:r>
              <a:rPr sz="900" spc="15" dirty="0">
                <a:latin typeface="Arial"/>
                <a:cs typeface="Arial"/>
              </a:rPr>
              <a:t>larger  elements are stored </a:t>
            </a:r>
            <a:r>
              <a:rPr sz="900" spc="10" dirty="0">
                <a:latin typeface="Arial"/>
                <a:cs typeface="Arial"/>
              </a:rPr>
              <a:t>in </a:t>
            </a:r>
            <a:r>
              <a:rPr sz="900" spc="15" dirty="0">
                <a:latin typeface="Arial"/>
                <a:cs typeface="Arial"/>
              </a:rPr>
              <a:t>the </a:t>
            </a:r>
            <a:r>
              <a:rPr sz="900" spc="10" dirty="0">
                <a:latin typeface="Arial"/>
                <a:cs typeface="Arial"/>
              </a:rPr>
              <a:t>right</a:t>
            </a:r>
            <a:r>
              <a:rPr sz="900" spc="-70" dirty="0">
                <a:latin typeface="Arial"/>
                <a:cs typeface="Arial"/>
              </a:rPr>
              <a:t> </a:t>
            </a:r>
            <a:r>
              <a:rPr sz="900" spc="15" dirty="0">
                <a:latin typeface="Arial"/>
                <a:cs typeface="Arial"/>
              </a:rPr>
              <a:t>subtree.</a:t>
            </a:r>
            <a:endParaRPr sz="900">
              <a:latin typeface="Arial"/>
              <a:cs typeface="Arial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44715" y="572726"/>
            <a:ext cx="5360035" cy="66675"/>
          </a:xfrm>
          <a:custGeom>
            <a:avLst/>
            <a:gdLst/>
            <a:ahLst/>
            <a:cxnLst/>
            <a:rect l="l" t="t" r="r" b="b"/>
            <a:pathLst>
              <a:path w="5360035" h="66675">
                <a:moveTo>
                  <a:pt x="0" y="0"/>
                </a:moveTo>
                <a:lnTo>
                  <a:pt x="5359567" y="0"/>
                </a:lnTo>
                <a:lnTo>
                  <a:pt x="5359567" y="66578"/>
                </a:lnTo>
                <a:lnTo>
                  <a:pt x="0" y="66578"/>
                </a:lnTo>
                <a:lnTo>
                  <a:pt x="0" y="0"/>
                </a:lnTo>
                <a:close/>
              </a:path>
            </a:pathLst>
          </a:custGeom>
          <a:solidFill>
            <a:srgbClr val="FFDF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150" dirty="0"/>
              <a:t>Heaps </a:t>
            </a:r>
            <a:r>
              <a:rPr spc="-130" dirty="0"/>
              <a:t>-</a:t>
            </a:r>
            <a:r>
              <a:rPr spc="-125" dirty="0"/>
              <a:t> </a:t>
            </a:r>
            <a:r>
              <a:rPr spc="100" dirty="0"/>
              <a:t>Insertion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65040" y="776866"/>
            <a:ext cx="3199130" cy="2832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spc="55" dirty="0">
                <a:latin typeface="Tahoma"/>
                <a:cs typeface="Tahoma"/>
              </a:rPr>
              <a:t>Algorithm </a:t>
            </a:r>
            <a:r>
              <a:rPr sz="1800" b="1" spc="25" dirty="0">
                <a:latin typeface="Tahoma"/>
                <a:cs typeface="Tahoma"/>
              </a:rPr>
              <a:t>to </a:t>
            </a:r>
            <a:r>
              <a:rPr sz="1800" b="1" spc="45" dirty="0">
                <a:latin typeface="Tahoma"/>
                <a:cs typeface="Tahoma"/>
              </a:rPr>
              <a:t>insert </a:t>
            </a:r>
            <a:r>
              <a:rPr sz="1800" b="1" dirty="0">
                <a:latin typeface="Tahoma"/>
                <a:cs typeface="Tahoma"/>
              </a:rPr>
              <a:t>a</a:t>
            </a:r>
            <a:r>
              <a:rPr sz="1800" b="1" spc="40" dirty="0">
                <a:latin typeface="Tahoma"/>
                <a:cs typeface="Tahoma"/>
              </a:rPr>
              <a:t> </a:t>
            </a:r>
            <a:r>
              <a:rPr sz="1800" b="1" spc="50" dirty="0">
                <a:latin typeface="Tahoma"/>
                <a:cs typeface="Tahoma"/>
              </a:rPr>
              <a:t>node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81684" y="1210926"/>
            <a:ext cx="5317490" cy="2007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28600" indent="-215900">
              <a:lnSpc>
                <a:spcPct val="100000"/>
              </a:lnSpc>
              <a:buAutoNum type="arabicPeriod"/>
              <a:tabLst>
                <a:tab pos="229235" algn="l"/>
              </a:tabLst>
            </a:pPr>
            <a:r>
              <a:rPr sz="1200" spc="10" dirty="0">
                <a:latin typeface="Arial"/>
                <a:cs typeface="Arial"/>
              </a:rPr>
              <a:t>Add a vacant </a:t>
            </a:r>
            <a:r>
              <a:rPr sz="1200" spc="5" dirty="0">
                <a:latin typeface="Arial"/>
                <a:cs typeface="Arial"/>
              </a:rPr>
              <a:t>slot to </a:t>
            </a:r>
            <a:r>
              <a:rPr sz="1200" spc="10" dirty="0">
                <a:latin typeface="Arial"/>
                <a:cs typeface="Arial"/>
              </a:rPr>
              <a:t>the end </a:t>
            </a:r>
            <a:r>
              <a:rPr sz="1200" spc="5" dirty="0">
                <a:latin typeface="Arial"/>
                <a:cs typeface="Arial"/>
              </a:rPr>
              <a:t>of </a:t>
            </a:r>
            <a:r>
              <a:rPr sz="1200" spc="10" dirty="0">
                <a:latin typeface="Arial"/>
                <a:cs typeface="Arial"/>
              </a:rPr>
              <a:t>the</a:t>
            </a:r>
            <a:r>
              <a:rPr sz="1200" spc="-35" dirty="0">
                <a:latin typeface="Arial"/>
                <a:cs typeface="Arial"/>
              </a:rPr>
              <a:t> </a:t>
            </a:r>
            <a:r>
              <a:rPr sz="1200" spc="5" dirty="0">
                <a:latin typeface="Arial"/>
                <a:cs typeface="Arial"/>
              </a:rPr>
              <a:t>tree.</a:t>
            </a:r>
            <a:endParaRPr sz="1200">
              <a:latin typeface="Arial"/>
              <a:cs typeface="Arial"/>
            </a:endParaRPr>
          </a:p>
          <a:p>
            <a:pPr marL="228600" indent="-215900">
              <a:lnSpc>
                <a:spcPct val="100000"/>
              </a:lnSpc>
              <a:spcBef>
                <a:spcPts val="985"/>
              </a:spcBef>
              <a:buAutoNum type="arabicPeriod"/>
              <a:tabLst>
                <a:tab pos="229235" algn="l"/>
              </a:tabLst>
            </a:pPr>
            <a:r>
              <a:rPr sz="1200" spc="5" dirty="0">
                <a:latin typeface="Arial"/>
                <a:cs typeface="Arial"/>
              </a:rPr>
              <a:t>If </a:t>
            </a:r>
            <a:r>
              <a:rPr sz="1200" spc="10" dirty="0">
                <a:latin typeface="Arial"/>
                <a:cs typeface="Arial"/>
              </a:rPr>
              <a:t>the parent </a:t>
            </a:r>
            <a:r>
              <a:rPr sz="1200" spc="5" dirty="0">
                <a:latin typeface="Arial"/>
                <a:cs typeface="Arial"/>
              </a:rPr>
              <a:t>of </a:t>
            </a:r>
            <a:r>
              <a:rPr sz="1200" spc="10" dirty="0">
                <a:latin typeface="Arial"/>
                <a:cs typeface="Arial"/>
              </a:rPr>
              <a:t>the empty </a:t>
            </a:r>
            <a:r>
              <a:rPr sz="1200" spc="5" dirty="0">
                <a:latin typeface="Arial"/>
                <a:cs typeface="Arial"/>
              </a:rPr>
              <a:t>slot if it is larger </a:t>
            </a:r>
            <a:r>
              <a:rPr sz="1200" spc="10" dirty="0">
                <a:latin typeface="Arial"/>
                <a:cs typeface="Arial"/>
              </a:rPr>
              <a:t>than the element </a:t>
            </a:r>
            <a:r>
              <a:rPr sz="1200" spc="5" dirty="0">
                <a:latin typeface="Arial"/>
                <a:cs typeface="Arial"/>
              </a:rPr>
              <a:t>to </a:t>
            </a:r>
            <a:r>
              <a:rPr sz="1200" spc="10" dirty="0">
                <a:latin typeface="Arial"/>
                <a:cs typeface="Arial"/>
              </a:rPr>
              <a:t>be</a:t>
            </a:r>
            <a:r>
              <a:rPr sz="1200" spc="25" dirty="0">
                <a:latin typeface="Arial"/>
                <a:cs typeface="Arial"/>
              </a:rPr>
              <a:t> </a:t>
            </a:r>
            <a:r>
              <a:rPr sz="1200" spc="5" dirty="0">
                <a:latin typeface="Arial"/>
                <a:cs typeface="Arial"/>
              </a:rPr>
              <a:t>inserted:</a:t>
            </a:r>
            <a:endParaRPr sz="1200">
              <a:latin typeface="Arial"/>
              <a:cs typeface="Arial"/>
            </a:endParaRPr>
          </a:p>
          <a:p>
            <a:pPr marL="686435" marR="1123950">
              <a:lnSpc>
                <a:spcPct val="133500"/>
              </a:lnSpc>
              <a:spcBef>
                <a:spcPts val="464"/>
              </a:spcBef>
            </a:pPr>
            <a:r>
              <a:rPr sz="900" spc="20" dirty="0">
                <a:latin typeface="Arial"/>
                <a:cs typeface="Arial"/>
              </a:rPr>
              <a:t>Demote </a:t>
            </a:r>
            <a:r>
              <a:rPr sz="900" spc="15" dirty="0">
                <a:latin typeface="Arial"/>
                <a:cs typeface="Arial"/>
              </a:rPr>
              <a:t>the parent by moving the parent value </a:t>
            </a:r>
            <a:r>
              <a:rPr sz="900" spc="10" dirty="0">
                <a:latin typeface="Arial"/>
                <a:cs typeface="Arial"/>
              </a:rPr>
              <a:t>into </a:t>
            </a:r>
            <a:r>
              <a:rPr sz="900" spc="15" dirty="0">
                <a:latin typeface="Arial"/>
                <a:cs typeface="Arial"/>
              </a:rPr>
              <a:t>the vacant</a:t>
            </a:r>
            <a:r>
              <a:rPr sz="900" spc="-80" dirty="0">
                <a:latin typeface="Arial"/>
                <a:cs typeface="Arial"/>
              </a:rPr>
              <a:t> </a:t>
            </a:r>
            <a:r>
              <a:rPr sz="900" spc="10" dirty="0">
                <a:latin typeface="Arial"/>
                <a:cs typeface="Arial"/>
              </a:rPr>
              <a:t>slot.  </a:t>
            </a:r>
            <a:r>
              <a:rPr sz="900" spc="20" dirty="0">
                <a:latin typeface="Arial"/>
                <a:cs typeface="Arial"/>
              </a:rPr>
              <a:t>Move </a:t>
            </a:r>
            <a:r>
              <a:rPr sz="900" spc="15" dirty="0">
                <a:latin typeface="Arial"/>
                <a:cs typeface="Arial"/>
              </a:rPr>
              <a:t>the vacant </a:t>
            </a:r>
            <a:r>
              <a:rPr sz="900" spc="10" dirty="0">
                <a:latin typeface="Arial"/>
                <a:cs typeface="Arial"/>
              </a:rPr>
              <a:t>slot</a:t>
            </a:r>
            <a:r>
              <a:rPr sz="900" spc="-90" dirty="0">
                <a:latin typeface="Arial"/>
                <a:cs typeface="Arial"/>
              </a:rPr>
              <a:t> </a:t>
            </a:r>
            <a:r>
              <a:rPr sz="900" spc="15" dirty="0">
                <a:latin typeface="Arial"/>
                <a:cs typeface="Arial"/>
              </a:rPr>
              <a:t>up.</a:t>
            </a:r>
            <a:endParaRPr sz="900">
              <a:latin typeface="Arial"/>
              <a:cs typeface="Arial"/>
            </a:endParaRPr>
          </a:p>
          <a:p>
            <a:pPr marL="686435" marR="54610">
              <a:lnSpc>
                <a:spcPct val="115300"/>
              </a:lnSpc>
              <a:spcBef>
                <a:spcPts val="260"/>
              </a:spcBef>
            </a:pPr>
            <a:r>
              <a:rPr sz="900" spc="15" dirty="0">
                <a:latin typeface="Arial"/>
                <a:cs typeface="Arial"/>
              </a:rPr>
              <a:t>Repeat </a:t>
            </a:r>
            <a:r>
              <a:rPr sz="900" spc="10" dirty="0">
                <a:latin typeface="Arial"/>
                <a:cs typeface="Arial"/>
              </a:rPr>
              <a:t>this </a:t>
            </a:r>
            <a:r>
              <a:rPr sz="900" spc="15" dirty="0">
                <a:latin typeface="Arial"/>
                <a:cs typeface="Arial"/>
              </a:rPr>
              <a:t>demotion as long as the parent </a:t>
            </a:r>
            <a:r>
              <a:rPr sz="900" spc="10" dirty="0">
                <a:latin typeface="Arial"/>
                <a:cs typeface="Arial"/>
              </a:rPr>
              <a:t>of </a:t>
            </a:r>
            <a:r>
              <a:rPr sz="900" spc="15" dirty="0">
                <a:latin typeface="Arial"/>
                <a:cs typeface="Arial"/>
              </a:rPr>
              <a:t>the vacant </a:t>
            </a:r>
            <a:r>
              <a:rPr sz="900" spc="10" dirty="0">
                <a:latin typeface="Arial"/>
                <a:cs typeface="Arial"/>
              </a:rPr>
              <a:t>slot is </a:t>
            </a:r>
            <a:r>
              <a:rPr sz="900" spc="15" dirty="0">
                <a:latin typeface="Arial"/>
                <a:cs typeface="Arial"/>
              </a:rPr>
              <a:t>larger than the element  </a:t>
            </a:r>
            <a:r>
              <a:rPr sz="900" spc="10" dirty="0">
                <a:latin typeface="Arial"/>
                <a:cs typeface="Arial"/>
              </a:rPr>
              <a:t>to </a:t>
            </a:r>
            <a:r>
              <a:rPr sz="900" spc="15" dirty="0">
                <a:latin typeface="Arial"/>
                <a:cs typeface="Arial"/>
              </a:rPr>
              <a:t>be</a:t>
            </a:r>
            <a:r>
              <a:rPr sz="900" spc="-85" dirty="0">
                <a:latin typeface="Arial"/>
                <a:cs typeface="Arial"/>
              </a:rPr>
              <a:t> </a:t>
            </a:r>
            <a:r>
              <a:rPr sz="900" spc="15" dirty="0">
                <a:latin typeface="Arial"/>
                <a:cs typeface="Arial"/>
              </a:rPr>
              <a:t>inserted.</a:t>
            </a:r>
            <a:endParaRPr sz="9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1"/>
              </a:spcBef>
            </a:pPr>
            <a:endParaRPr sz="750">
              <a:latin typeface="Times New Roman"/>
              <a:cs typeface="Times New Roman"/>
            </a:endParaRPr>
          </a:p>
          <a:p>
            <a:pPr marL="228600" indent="-215900">
              <a:lnSpc>
                <a:spcPct val="100000"/>
              </a:lnSpc>
              <a:buAutoNum type="arabicPeriod" startAt="3"/>
              <a:tabLst>
                <a:tab pos="229235" algn="l"/>
              </a:tabLst>
            </a:pPr>
            <a:r>
              <a:rPr sz="1200" spc="5" dirty="0">
                <a:latin typeface="Arial"/>
                <a:cs typeface="Arial"/>
              </a:rPr>
              <a:t>Insert </a:t>
            </a:r>
            <a:r>
              <a:rPr sz="1200" spc="10" dirty="0">
                <a:latin typeface="Arial"/>
                <a:cs typeface="Arial"/>
              </a:rPr>
              <a:t>the element </a:t>
            </a:r>
            <a:r>
              <a:rPr sz="1200" spc="5" dirty="0">
                <a:latin typeface="Arial"/>
                <a:cs typeface="Arial"/>
              </a:rPr>
              <a:t>into </a:t>
            </a:r>
            <a:r>
              <a:rPr sz="1200" spc="10" dirty="0">
                <a:latin typeface="Arial"/>
                <a:cs typeface="Arial"/>
              </a:rPr>
              <a:t>the vacant </a:t>
            </a:r>
            <a:r>
              <a:rPr sz="1200" spc="5" dirty="0">
                <a:latin typeface="Arial"/>
                <a:cs typeface="Arial"/>
              </a:rPr>
              <a:t>slot at this</a:t>
            </a:r>
            <a:r>
              <a:rPr sz="1200" spc="15" dirty="0">
                <a:latin typeface="Arial"/>
                <a:cs typeface="Arial"/>
              </a:rPr>
              <a:t> </a:t>
            </a:r>
            <a:r>
              <a:rPr sz="1200" spc="5" dirty="0">
                <a:latin typeface="Arial"/>
                <a:cs typeface="Arial"/>
              </a:rPr>
              <a:t>point:</a:t>
            </a:r>
            <a:endParaRPr sz="1200">
              <a:latin typeface="Arial"/>
              <a:cs typeface="Arial"/>
            </a:endParaRPr>
          </a:p>
          <a:p>
            <a:pPr marL="686435">
              <a:lnSpc>
                <a:spcPct val="100000"/>
              </a:lnSpc>
              <a:spcBef>
                <a:spcPts val="760"/>
              </a:spcBef>
            </a:pPr>
            <a:r>
              <a:rPr sz="900" spc="15" dirty="0">
                <a:latin typeface="Arial"/>
                <a:cs typeface="Arial"/>
              </a:rPr>
              <a:t>Either the vacant </a:t>
            </a:r>
            <a:r>
              <a:rPr sz="900" spc="10" dirty="0">
                <a:latin typeface="Arial"/>
                <a:cs typeface="Arial"/>
              </a:rPr>
              <a:t>slot is at </a:t>
            </a:r>
            <a:r>
              <a:rPr sz="900" spc="15" dirty="0">
                <a:latin typeface="Arial"/>
                <a:cs typeface="Arial"/>
              </a:rPr>
              <a:t>the</a:t>
            </a:r>
            <a:r>
              <a:rPr sz="900" spc="-70" dirty="0">
                <a:latin typeface="Arial"/>
                <a:cs typeface="Arial"/>
              </a:rPr>
              <a:t> </a:t>
            </a:r>
            <a:r>
              <a:rPr sz="900" spc="10" dirty="0">
                <a:latin typeface="Arial"/>
                <a:cs typeface="Arial"/>
              </a:rPr>
              <a:t>root.</a:t>
            </a:r>
            <a:endParaRPr sz="900">
              <a:latin typeface="Arial"/>
              <a:cs typeface="Arial"/>
            </a:endParaRPr>
          </a:p>
          <a:p>
            <a:pPr marL="686435">
              <a:lnSpc>
                <a:spcPct val="100000"/>
              </a:lnSpc>
              <a:spcBef>
                <a:spcPts val="425"/>
              </a:spcBef>
            </a:pPr>
            <a:r>
              <a:rPr sz="900" spc="15" dirty="0">
                <a:latin typeface="Arial"/>
                <a:cs typeface="Arial"/>
              </a:rPr>
              <a:t>Or the parent </a:t>
            </a:r>
            <a:r>
              <a:rPr sz="900" spc="10" dirty="0">
                <a:latin typeface="Arial"/>
                <a:cs typeface="Arial"/>
              </a:rPr>
              <a:t>of </a:t>
            </a:r>
            <a:r>
              <a:rPr sz="900" spc="15" dirty="0">
                <a:latin typeface="Arial"/>
                <a:cs typeface="Arial"/>
              </a:rPr>
              <a:t>the vacant </a:t>
            </a:r>
            <a:r>
              <a:rPr sz="900" spc="10" dirty="0">
                <a:latin typeface="Arial"/>
                <a:cs typeface="Arial"/>
              </a:rPr>
              <a:t>slot is </a:t>
            </a:r>
            <a:r>
              <a:rPr sz="900" spc="15" dirty="0">
                <a:latin typeface="Arial"/>
                <a:cs typeface="Arial"/>
              </a:rPr>
              <a:t>smaller than the element </a:t>
            </a:r>
            <a:r>
              <a:rPr sz="900" spc="10" dirty="0">
                <a:latin typeface="Arial"/>
                <a:cs typeface="Arial"/>
              </a:rPr>
              <a:t>to </a:t>
            </a:r>
            <a:r>
              <a:rPr sz="900" spc="15" dirty="0">
                <a:latin typeface="Arial"/>
                <a:cs typeface="Arial"/>
              </a:rPr>
              <a:t>be</a:t>
            </a:r>
            <a:r>
              <a:rPr sz="900" spc="-80" dirty="0">
                <a:latin typeface="Arial"/>
                <a:cs typeface="Arial"/>
              </a:rPr>
              <a:t> </a:t>
            </a:r>
            <a:r>
              <a:rPr sz="900" spc="15" dirty="0">
                <a:latin typeface="Arial"/>
                <a:cs typeface="Arial"/>
              </a:rPr>
              <a:t>inserted.</a:t>
            </a:r>
            <a:endParaRPr sz="900">
              <a:latin typeface="Arial"/>
              <a:cs typeface="Arial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44715" y="570202"/>
            <a:ext cx="5360035" cy="66675"/>
          </a:xfrm>
          <a:custGeom>
            <a:avLst/>
            <a:gdLst/>
            <a:ahLst/>
            <a:cxnLst/>
            <a:rect l="l" t="t" r="r" b="b"/>
            <a:pathLst>
              <a:path w="5360035" h="66675">
                <a:moveTo>
                  <a:pt x="0" y="0"/>
                </a:moveTo>
                <a:lnTo>
                  <a:pt x="5359567" y="0"/>
                </a:lnTo>
                <a:lnTo>
                  <a:pt x="5359567" y="66578"/>
                </a:lnTo>
                <a:lnTo>
                  <a:pt x="0" y="66578"/>
                </a:lnTo>
                <a:lnTo>
                  <a:pt x="0" y="0"/>
                </a:lnTo>
                <a:close/>
              </a:path>
            </a:pathLst>
          </a:custGeom>
          <a:solidFill>
            <a:srgbClr val="FFDF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150" dirty="0"/>
              <a:t>Heaps </a:t>
            </a:r>
            <a:r>
              <a:rPr spc="-130" dirty="0"/>
              <a:t>- </a:t>
            </a:r>
            <a:r>
              <a:rPr spc="100" dirty="0"/>
              <a:t>Insertion </a:t>
            </a:r>
            <a:r>
              <a:rPr spc="80" dirty="0"/>
              <a:t>Step</a:t>
            </a:r>
            <a:r>
              <a:rPr spc="-20" dirty="0"/>
              <a:t> </a:t>
            </a:r>
            <a:r>
              <a:rPr spc="105" dirty="0"/>
              <a:t>1</a:t>
            </a:r>
          </a:p>
        </p:txBody>
      </p:sp>
      <p:sp>
        <p:nvSpPr>
          <p:cNvPr id="4" name="object 4"/>
          <p:cNvSpPr/>
          <p:nvPr/>
        </p:nvSpPr>
        <p:spPr>
          <a:xfrm>
            <a:off x="802873" y="827824"/>
            <a:ext cx="5825972" cy="291298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44715" y="567677"/>
            <a:ext cx="5360035" cy="66675"/>
          </a:xfrm>
          <a:custGeom>
            <a:avLst/>
            <a:gdLst/>
            <a:ahLst/>
            <a:cxnLst/>
            <a:rect l="l" t="t" r="r" b="b"/>
            <a:pathLst>
              <a:path w="5360035" h="66675">
                <a:moveTo>
                  <a:pt x="0" y="0"/>
                </a:moveTo>
                <a:lnTo>
                  <a:pt x="5359567" y="0"/>
                </a:lnTo>
                <a:lnTo>
                  <a:pt x="5359567" y="66578"/>
                </a:lnTo>
                <a:lnTo>
                  <a:pt x="0" y="66578"/>
                </a:lnTo>
                <a:lnTo>
                  <a:pt x="0" y="0"/>
                </a:lnTo>
                <a:close/>
              </a:path>
            </a:pathLst>
          </a:custGeom>
          <a:solidFill>
            <a:srgbClr val="FFDF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150" dirty="0"/>
              <a:t>Heaps </a:t>
            </a:r>
            <a:r>
              <a:rPr spc="-130" dirty="0"/>
              <a:t>- </a:t>
            </a:r>
            <a:r>
              <a:rPr spc="100" dirty="0"/>
              <a:t>Insertion </a:t>
            </a:r>
            <a:r>
              <a:rPr spc="80" dirty="0"/>
              <a:t>Step</a:t>
            </a:r>
            <a:r>
              <a:rPr spc="-20" dirty="0"/>
              <a:t> </a:t>
            </a:r>
            <a:r>
              <a:rPr spc="105" dirty="0"/>
              <a:t>2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44715" y="786729"/>
            <a:ext cx="4452987" cy="4572000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44715" y="575328"/>
            <a:ext cx="5360035" cy="66675"/>
          </a:xfrm>
          <a:custGeom>
            <a:avLst/>
            <a:gdLst/>
            <a:ahLst/>
            <a:cxnLst/>
            <a:rect l="l" t="t" r="r" b="b"/>
            <a:pathLst>
              <a:path w="5360035" h="66675">
                <a:moveTo>
                  <a:pt x="0" y="0"/>
                </a:moveTo>
                <a:lnTo>
                  <a:pt x="5359567" y="0"/>
                </a:lnTo>
                <a:lnTo>
                  <a:pt x="5359567" y="66578"/>
                </a:lnTo>
                <a:lnTo>
                  <a:pt x="0" y="66578"/>
                </a:lnTo>
                <a:lnTo>
                  <a:pt x="0" y="0"/>
                </a:lnTo>
                <a:close/>
              </a:path>
            </a:pathLst>
          </a:custGeom>
          <a:solidFill>
            <a:srgbClr val="FFDF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150" dirty="0"/>
              <a:t>Heaps </a:t>
            </a:r>
            <a:r>
              <a:rPr spc="-130" dirty="0"/>
              <a:t>- </a:t>
            </a:r>
            <a:r>
              <a:rPr spc="100" dirty="0"/>
              <a:t>Insertion </a:t>
            </a:r>
            <a:r>
              <a:rPr spc="80" dirty="0"/>
              <a:t>Step</a:t>
            </a:r>
            <a:r>
              <a:rPr spc="-20" dirty="0"/>
              <a:t> </a:t>
            </a:r>
            <a:r>
              <a:rPr spc="105" dirty="0"/>
              <a:t>3</a:t>
            </a:r>
          </a:p>
        </p:txBody>
      </p:sp>
      <p:sp>
        <p:nvSpPr>
          <p:cNvPr id="4" name="object 4"/>
          <p:cNvSpPr/>
          <p:nvPr/>
        </p:nvSpPr>
        <p:spPr>
          <a:xfrm>
            <a:off x="802873" y="827836"/>
            <a:ext cx="5825972" cy="29213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44715" y="572803"/>
            <a:ext cx="5360035" cy="66675"/>
          </a:xfrm>
          <a:custGeom>
            <a:avLst/>
            <a:gdLst/>
            <a:ahLst/>
            <a:cxnLst/>
            <a:rect l="l" t="t" r="r" b="b"/>
            <a:pathLst>
              <a:path w="5360035" h="66675">
                <a:moveTo>
                  <a:pt x="0" y="0"/>
                </a:moveTo>
                <a:lnTo>
                  <a:pt x="5359567" y="0"/>
                </a:lnTo>
                <a:lnTo>
                  <a:pt x="5359567" y="66578"/>
                </a:lnTo>
                <a:lnTo>
                  <a:pt x="0" y="66578"/>
                </a:lnTo>
                <a:lnTo>
                  <a:pt x="0" y="0"/>
                </a:lnTo>
                <a:close/>
              </a:path>
            </a:pathLst>
          </a:custGeom>
          <a:solidFill>
            <a:srgbClr val="FFDF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150" dirty="0"/>
              <a:t>Heaps </a:t>
            </a:r>
            <a:r>
              <a:rPr spc="-130" dirty="0"/>
              <a:t>- </a:t>
            </a:r>
            <a:r>
              <a:rPr spc="145" dirty="0"/>
              <a:t>Removing </a:t>
            </a:r>
            <a:r>
              <a:rPr spc="55" dirty="0"/>
              <a:t>the</a:t>
            </a:r>
            <a:r>
              <a:rPr spc="-70" dirty="0"/>
              <a:t> </a:t>
            </a:r>
            <a:r>
              <a:rPr spc="114" dirty="0"/>
              <a:t>Root</a:t>
            </a:r>
          </a:p>
        </p:txBody>
      </p:sp>
      <p:sp>
        <p:nvSpPr>
          <p:cNvPr id="4" name="object 4"/>
          <p:cNvSpPr/>
          <p:nvPr/>
        </p:nvSpPr>
        <p:spPr>
          <a:xfrm>
            <a:off x="761227" y="872407"/>
            <a:ext cx="58419" cy="58419"/>
          </a:xfrm>
          <a:custGeom>
            <a:avLst/>
            <a:gdLst/>
            <a:ahLst/>
            <a:cxnLst/>
            <a:rect l="l" t="t" r="r" b="b"/>
            <a:pathLst>
              <a:path w="58419" h="58419">
                <a:moveTo>
                  <a:pt x="0" y="0"/>
                </a:moveTo>
                <a:lnTo>
                  <a:pt x="58256" y="0"/>
                </a:lnTo>
                <a:lnTo>
                  <a:pt x="58256" y="58256"/>
                </a:lnTo>
                <a:lnTo>
                  <a:pt x="0" y="58256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61227" y="1172010"/>
            <a:ext cx="58419" cy="58419"/>
          </a:xfrm>
          <a:custGeom>
            <a:avLst/>
            <a:gdLst/>
            <a:ahLst/>
            <a:cxnLst/>
            <a:rect l="l" t="t" r="r" b="b"/>
            <a:pathLst>
              <a:path w="58419" h="58419">
                <a:moveTo>
                  <a:pt x="0" y="0"/>
                </a:moveTo>
                <a:lnTo>
                  <a:pt x="58256" y="0"/>
                </a:lnTo>
                <a:lnTo>
                  <a:pt x="58256" y="58256"/>
                </a:lnTo>
                <a:lnTo>
                  <a:pt x="0" y="58256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784872" y="2037530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5" h="33655">
                <a:moveTo>
                  <a:pt x="33289" y="16644"/>
                </a:moveTo>
                <a:lnTo>
                  <a:pt x="33289" y="24966"/>
                </a:lnTo>
                <a:lnTo>
                  <a:pt x="27738" y="33289"/>
                </a:lnTo>
                <a:lnTo>
                  <a:pt x="16644" y="33289"/>
                </a:lnTo>
                <a:lnTo>
                  <a:pt x="5550" y="33289"/>
                </a:lnTo>
                <a:lnTo>
                  <a:pt x="0" y="24966"/>
                </a:lnTo>
                <a:lnTo>
                  <a:pt x="0" y="16644"/>
                </a:lnTo>
                <a:lnTo>
                  <a:pt x="0" y="8322"/>
                </a:lnTo>
                <a:lnTo>
                  <a:pt x="5550" y="0"/>
                </a:lnTo>
                <a:lnTo>
                  <a:pt x="16644" y="0"/>
                </a:lnTo>
                <a:lnTo>
                  <a:pt x="27738" y="0"/>
                </a:lnTo>
                <a:lnTo>
                  <a:pt x="33289" y="8322"/>
                </a:lnTo>
                <a:lnTo>
                  <a:pt x="33289" y="16644"/>
                </a:lnTo>
                <a:close/>
              </a:path>
            </a:pathLst>
          </a:custGeom>
          <a:ln w="832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784872" y="2228943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5" h="33655">
                <a:moveTo>
                  <a:pt x="33289" y="16644"/>
                </a:moveTo>
                <a:lnTo>
                  <a:pt x="33289" y="24966"/>
                </a:lnTo>
                <a:lnTo>
                  <a:pt x="27738" y="33289"/>
                </a:lnTo>
                <a:lnTo>
                  <a:pt x="16644" y="33289"/>
                </a:lnTo>
                <a:lnTo>
                  <a:pt x="5550" y="33289"/>
                </a:lnTo>
                <a:lnTo>
                  <a:pt x="0" y="24966"/>
                </a:lnTo>
                <a:lnTo>
                  <a:pt x="0" y="16644"/>
                </a:lnTo>
                <a:lnTo>
                  <a:pt x="0" y="8322"/>
                </a:lnTo>
                <a:lnTo>
                  <a:pt x="5550" y="0"/>
                </a:lnTo>
                <a:lnTo>
                  <a:pt x="16644" y="0"/>
                </a:lnTo>
                <a:lnTo>
                  <a:pt x="27738" y="0"/>
                </a:lnTo>
                <a:lnTo>
                  <a:pt x="33289" y="8322"/>
                </a:lnTo>
                <a:lnTo>
                  <a:pt x="33289" y="16644"/>
                </a:lnTo>
                <a:close/>
              </a:path>
            </a:pathLst>
          </a:custGeom>
          <a:ln w="832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784872" y="2919695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5" h="33655">
                <a:moveTo>
                  <a:pt x="33289" y="16644"/>
                </a:moveTo>
                <a:lnTo>
                  <a:pt x="33289" y="24966"/>
                </a:lnTo>
                <a:lnTo>
                  <a:pt x="27738" y="33289"/>
                </a:lnTo>
                <a:lnTo>
                  <a:pt x="16644" y="33289"/>
                </a:lnTo>
                <a:lnTo>
                  <a:pt x="5550" y="33289"/>
                </a:lnTo>
                <a:lnTo>
                  <a:pt x="0" y="24966"/>
                </a:lnTo>
                <a:lnTo>
                  <a:pt x="0" y="16644"/>
                </a:lnTo>
                <a:lnTo>
                  <a:pt x="0" y="8322"/>
                </a:lnTo>
                <a:lnTo>
                  <a:pt x="5550" y="0"/>
                </a:lnTo>
                <a:lnTo>
                  <a:pt x="16644" y="0"/>
                </a:lnTo>
                <a:lnTo>
                  <a:pt x="27738" y="0"/>
                </a:lnTo>
                <a:lnTo>
                  <a:pt x="33289" y="8322"/>
                </a:lnTo>
                <a:lnTo>
                  <a:pt x="33289" y="16644"/>
                </a:lnTo>
                <a:close/>
              </a:path>
            </a:pathLst>
          </a:custGeom>
          <a:ln w="832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784872" y="3285876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5" h="33654">
                <a:moveTo>
                  <a:pt x="33289" y="16644"/>
                </a:moveTo>
                <a:lnTo>
                  <a:pt x="33289" y="24966"/>
                </a:lnTo>
                <a:lnTo>
                  <a:pt x="27738" y="33289"/>
                </a:lnTo>
                <a:lnTo>
                  <a:pt x="16644" y="33289"/>
                </a:lnTo>
                <a:lnTo>
                  <a:pt x="5550" y="33289"/>
                </a:lnTo>
                <a:lnTo>
                  <a:pt x="0" y="24966"/>
                </a:lnTo>
                <a:lnTo>
                  <a:pt x="0" y="16644"/>
                </a:lnTo>
                <a:lnTo>
                  <a:pt x="0" y="8322"/>
                </a:lnTo>
                <a:lnTo>
                  <a:pt x="5550" y="0"/>
                </a:lnTo>
                <a:lnTo>
                  <a:pt x="16644" y="0"/>
                </a:lnTo>
                <a:lnTo>
                  <a:pt x="27738" y="0"/>
                </a:lnTo>
                <a:lnTo>
                  <a:pt x="33289" y="8322"/>
                </a:lnTo>
                <a:lnTo>
                  <a:pt x="33289" y="16644"/>
                </a:lnTo>
                <a:close/>
              </a:path>
            </a:pathLst>
          </a:custGeom>
          <a:ln w="832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61227" y="3577158"/>
            <a:ext cx="58419" cy="58419"/>
          </a:xfrm>
          <a:custGeom>
            <a:avLst/>
            <a:gdLst/>
            <a:ahLst/>
            <a:cxnLst/>
            <a:rect l="l" t="t" r="r" b="b"/>
            <a:pathLst>
              <a:path w="58419" h="58420">
                <a:moveTo>
                  <a:pt x="0" y="0"/>
                </a:moveTo>
                <a:lnTo>
                  <a:pt x="58256" y="0"/>
                </a:lnTo>
                <a:lnTo>
                  <a:pt x="58256" y="58256"/>
                </a:lnTo>
                <a:lnTo>
                  <a:pt x="0" y="58256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911593" y="692790"/>
            <a:ext cx="5154930" cy="32816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201295">
              <a:lnSpc>
                <a:spcPct val="135600"/>
              </a:lnSpc>
            </a:pPr>
            <a:r>
              <a:rPr sz="1450" spc="10" dirty="0">
                <a:latin typeface="Arial"/>
                <a:cs typeface="Arial"/>
              </a:rPr>
              <a:t>The </a:t>
            </a:r>
            <a:r>
              <a:rPr sz="1450" spc="5" dirty="0">
                <a:latin typeface="Arial"/>
                <a:cs typeface="Arial"/>
              </a:rPr>
              <a:t>root contains the </a:t>
            </a:r>
            <a:r>
              <a:rPr sz="1450" spc="10" dirty="0">
                <a:latin typeface="Arial"/>
                <a:cs typeface="Arial"/>
              </a:rPr>
              <a:t>minimum </a:t>
            </a:r>
            <a:r>
              <a:rPr sz="1450" spc="5" dirty="0">
                <a:latin typeface="Arial"/>
                <a:cs typeface="Arial"/>
              </a:rPr>
              <a:t>of all the values in the heap.  Algorithm to </a:t>
            </a:r>
            <a:r>
              <a:rPr sz="1450" spc="10" dirty="0">
                <a:latin typeface="Arial"/>
                <a:cs typeface="Arial"/>
              </a:rPr>
              <a:t>remove </a:t>
            </a:r>
            <a:r>
              <a:rPr sz="1450" spc="5" dirty="0">
                <a:latin typeface="Arial"/>
                <a:cs typeface="Arial"/>
              </a:rPr>
              <a:t>the</a:t>
            </a:r>
            <a:r>
              <a:rPr sz="1450" spc="-45" dirty="0">
                <a:latin typeface="Arial"/>
                <a:cs typeface="Arial"/>
              </a:rPr>
              <a:t> </a:t>
            </a:r>
            <a:r>
              <a:rPr sz="1450" spc="5" dirty="0">
                <a:latin typeface="Arial"/>
                <a:cs typeface="Arial"/>
              </a:rPr>
              <a:t>root:</a:t>
            </a:r>
            <a:endParaRPr sz="1450">
              <a:latin typeface="Arial"/>
              <a:cs typeface="Arial"/>
            </a:endParaRPr>
          </a:p>
          <a:p>
            <a:pPr marL="529590" indent="-222250">
              <a:lnSpc>
                <a:spcPct val="100000"/>
              </a:lnSpc>
              <a:spcBef>
                <a:spcPts val="1015"/>
              </a:spcBef>
              <a:buAutoNum type="arabicPeriod"/>
              <a:tabLst>
                <a:tab pos="530225" algn="l"/>
              </a:tabLst>
            </a:pPr>
            <a:r>
              <a:rPr sz="1250" spc="-5" dirty="0">
                <a:latin typeface="Arial"/>
                <a:cs typeface="Arial"/>
              </a:rPr>
              <a:t>Extract the root node</a:t>
            </a:r>
            <a:r>
              <a:rPr sz="1250" spc="-15" dirty="0">
                <a:latin typeface="Arial"/>
                <a:cs typeface="Arial"/>
              </a:rPr>
              <a:t> </a:t>
            </a:r>
            <a:r>
              <a:rPr sz="1250" spc="-5" dirty="0">
                <a:latin typeface="Arial"/>
                <a:cs typeface="Arial"/>
              </a:rPr>
              <a:t>value.</a:t>
            </a:r>
            <a:endParaRPr sz="1250">
              <a:latin typeface="Arial"/>
              <a:cs typeface="Arial"/>
            </a:endParaRPr>
          </a:p>
          <a:p>
            <a:pPr marL="529590" indent="-222250">
              <a:lnSpc>
                <a:spcPct val="100000"/>
              </a:lnSpc>
              <a:spcBef>
                <a:spcPts val="530"/>
              </a:spcBef>
              <a:buAutoNum type="arabicPeriod"/>
              <a:tabLst>
                <a:tab pos="530225" algn="l"/>
              </a:tabLst>
            </a:pPr>
            <a:r>
              <a:rPr sz="1250" spc="-5" dirty="0">
                <a:latin typeface="Arial"/>
                <a:cs typeface="Arial"/>
              </a:rPr>
              <a:t>Move the value of the last node of the heap into the root</a:t>
            </a:r>
            <a:r>
              <a:rPr sz="1250" spc="85" dirty="0">
                <a:latin typeface="Arial"/>
                <a:cs typeface="Arial"/>
              </a:rPr>
              <a:t> </a:t>
            </a:r>
            <a:r>
              <a:rPr sz="1250" spc="-5" dirty="0">
                <a:latin typeface="Arial"/>
                <a:cs typeface="Arial"/>
              </a:rPr>
              <a:t>node.</a:t>
            </a:r>
            <a:endParaRPr sz="1250">
              <a:latin typeface="Arial"/>
              <a:cs typeface="Arial"/>
            </a:endParaRPr>
          </a:p>
          <a:p>
            <a:pPr marL="996315">
              <a:lnSpc>
                <a:spcPct val="100000"/>
              </a:lnSpc>
              <a:spcBef>
                <a:spcPts val="765"/>
              </a:spcBef>
            </a:pPr>
            <a:r>
              <a:rPr sz="950" dirty="0">
                <a:latin typeface="Arial"/>
                <a:cs typeface="Arial"/>
              </a:rPr>
              <a:t>Remove the last</a:t>
            </a:r>
            <a:r>
              <a:rPr sz="950" spc="-65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node.</a:t>
            </a:r>
            <a:endParaRPr sz="950">
              <a:latin typeface="Arial"/>
              <a:cs typeface="Arial"/>
            </a:endParaRPr>
          </a:p>
          <a:p>
            <a:pPr marL="996315" marR="270510">
              <a:lnSpc>
                <a:spcPct val="114999"/>
              </a:lnSpc>
              <a:spcBef>
                <a:spcPts val="195"/>
              </a:spcBef>
            </a:pPr>
            <a:r>
              <a:rPr sz="950" dirty="0">
                <a:latin typeface="Arial"/>
                <a:cs typeface="Arial"/>
              </a:rPr>
              <a:t>One or both of the children of the root may now be smaller - violating the  heap</a:t>
            </a:r>
            <a:r>
              <a:rPr sz="950" spc="-75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property.</a:t>
            </a:r>
            <a:endParaRPr sz="950">
              <a:latin typeface="Arial"/>
              <a:cs typeface="Arial"/>
            </a:endParaRPr>
          </a:p>
          <a:p>
            <a:pPr marL="529590" indent="-222250">
              <a:lnSpc>
                <a:spcPct val="100000"/>
              </a:lnSpc>
              <a:spcBef>
                <a:spcPts val="785"/>
              </a:spcBef>
              <a:buAutoNum type="arabicPeriod" startAt="3"/>
              <a:tabLst>
                <a:tab pos="530225" algn="l"/>
              </a:tabLst>
            </a:pPr>
            <a:r>
              <a:rPr sz="1250" spc="-5" dirty="0">
                <a:latin typeface="Arial"/>
                <a:cs typeface="Arial"/>
              </a:rPr>
              <a:t>Promote the smaller child of the root</a:t>
            </a:r>
            <a:r>
              <a:rPr sz="1250" spc="35" dirty="0">
                <a:latin typeface="Arial"/>
                <a:cs typeface="Arial"/>
              </a:rPr>
              <a:t> </a:t>
            </a:r>
            <a:r>
              <a:rPr sz="1250" spc="-5" dirty="0">
                <a:latin typeface="Arial"/>
                <a:cs typeface="Arial"/>
              </a:rPr>
              <a:t>node.</a:t>
            </a:r>
            <a:endParaRPr sz="1250">
              <a:latin typeface="Arial"/>
              <a:cs typeface="Arial"/>
            </a:endParaRPr>
          </a:p>
          <a:p>
            <a:pPr marL="996315" marR="277495">
              <a:lnSpc>
                <a:spcPct val="114999"/>
              </a:lnSpc>
              <a:spcBef>
                <a:spcPts val="530"/>
              </a:spcBef>
            </a:pPr>
            <a:r>
              <a:rPr sz="950" dirty="0">
                <a:latin typeface="Arial"/>
                <a:cs typeface="Arial"/>
              </a:rPr>
              <a:t>Repeat this process with the demoted child - promoting the smaller of its  children.</a:t>
            </a:r>
            <a:endParaRPr sz="950">
              <a:latin typeface="Arial"/>
              <a:cs typeface="Arial"/>
            </a:endParaRPr>
          </a:p>
          <a:p>
            <a:pPr marL="996315">
              <a:lnSpc>
                <a:spcPct val="100000"/>
              </a:lnSpc>
              <a:spcBef>
                <a:spcPts val="430"/>
              </a:spcBef>
            </a:pPr>
            <a:r>
              <a:rPr sz="950" dirty="0">
                <a:latin typeface="Arial"/>
                <a:cs typeface="Arial"/>
              </a:rPr>
              <a:t>Continue until the demoted child has no smaller</a:t>
            </a:r>
            <a:r>
              <a:rPr sz="950" spc="-10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children.</a:t>
            </a:r>
            <a:endParaRPr sz="950">
              <a:latin typeface="Arial"/>
              <a:cs typeface="Arial"/>
            </a:endParaRPr>
          </a:p>
          <a:p>
            <a:pPr marL="12700" marR="5080">
              <a:lnSpc>
                <a:spcPct val="116700"/>
              </a:lnSpc>
              <a:spcBef>
                <a:spcPts val="625"/>
              </a:spcBef>
            </a:pPr>
            <a:r>
              <a:rPr sz="1450" spc="10" dirty="0">
                <a:latin typeface="Arial"/>
                <a:cs typeface="Arial"/>
              </a:rPr>
              <a:t>The heap </a:t>
            </a:r>
            <a:r>
              <a:rPr sz="1450" spc="5" dirty="0">
                <a:latin typeface="Arial"/>
                <a:cs typeface="Arial"/>
              </a:rPr>
              <a:t>property is </a:t>
            </a:r>
            <a:r>
              <a:rPr sz="1450" spc="10" dirty="0">
                <a:latin typeface="Arial"/>
                <a:cs typeface="Arial"/>
              </a:rPr>
              <a:t>now </a:t>
            </a:r>
            <a:r>
              <a:rPr sz="1450" spc="5" dirty="0">
                <a:latin typeface="Arial"/>
                <a:cs typeface="Arial"/>
              </a:rPr>
              <a:t>fulfilled again. This process is called  “fixing the</a:t>
            </a:r>
            <a:r>
              <a:rPr sz="1450" spc="-55" dirty="0">
                <a:latin typeface="Arial"/>
                <a:cs typeface="Arial"/>
              </a:rPr>
              <a:t> </a:t>
            </a:r>
            <a:r>
              <a:rPr sz="1450" spc="5" dirty="0">
                <a:latin typeface="Arial"/>
                <a:cs typeface="Arial"/>
              </a:rPr>
              <a:t>heap”.</a:t>
            </a:r>
            <a:endParaRPr sz="1450">
              <a:latin typeface="Arial"/>
              <a:cs typeface="Arial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44715" y="861560"/>
            <a:ext cx="5360035" cy="66675"/>
          </a:xfrm>
          <a:custGeom>
            <a:avLst/>
            <a:gdLst/>
            <a:ahLst/>
            <a:cxnLst/>
            <a:rect l="l" t="t" r="r" b="b"/>
            <a:pathLst>
              <a:path w="5360035" h="66675">
                <a:moveTo>
                  <a:pt x="0" y="0"/>
                </a:moveTo>
                <a:lnTo>
                  <a:pt x="5359567" y="0"/>
                </a:lnTo>
                <a:lnTo>
                  <a:pt x="5359567" y="66578"/>
                </a:lnTo>
                <a:lnTo>
                  <a:pt x="0" y="66578"/>
                </a:lnTo>
                <a:lnTo>
                  <a:pt x="0" y="0"/>
                </a:lnTo>
                <a:close/>
              </a:path>
            </a:pathLst>
          </a:custGeom>
          <a:solidFill>
            <a:srgbClr val="FFDF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2290"/>
              </a:lnSpc>
            </a:pPr>
            <a:r>
              <a:rPr spc="150" dirty="0"/>
              <a:t>Heaps </a:t>
            </a:r>
            <a:r>
              <a:rPr spc="-130" dirty="0"/>
              <a:t>- </a:t>
            </a:r>
            <a:r>
              <a:rPr spc="145" dirty="0"/>
              <a:t>Removing </a:t>
            </a:r>
            <a:r>
              <a:rPr spc="55" dirty="0"/>
              <a:t>the </a:t>
            </a:r>
            <a:r>
              <a:rPr spc="114" dirty="0"/>
              <a:t>Root Steps </a:t>
            </a:r>
            <a:r>
              <a:rPr spc="105" dirty="0"/>
              <a:t>1</a:t>
            </a:r>
            <a:r>
              <a:rPr spc="-225" dirty="0"/>
              <a:t> </a:t>
            </a:r>
            <a:r>
              <a:rPr spc="135" dirty="0"/>
              <a:t>and  </a:t>
            </a:r>
            <a:r>
              <a:rPr spc="105" dirty="0"/>
              <a:t>2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32015" y="1005840"/>
            <a:ext cx="4170190" cy="4206240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44715" y="565230"/>
            <a:ext cx="5360035" cy="66675"/>
          </a:xfrm>
          <a:custGeom>
            <a:avLst/>
            <a:gdLst/>
            <a:ahLst/>
            <a:cxnLst/>
            <a:rect l="l" t="t" r="r" b="b"/>
            <a:pathLst>
              <a:path w="5360035" h="66675">
                <a:moveTo>
                  <a:pt x="0" y="0"/>
                </a:moveTo>
                <a:lnTo>
                  <a:pt x="5359567" y="0"/>
                </a:lnTo>
                <a:lnTo>
                  <a:pt x="5359567" y="66578"/>
                </a:lnTo>
                <a:lnTo>
                  <a:pt x="0" y="66578"/>
                </a:lnTo>
                <a:lnTo>
                  <a:pt x="0" y="0"/>
                </a:lnTo>
                <a:close/>
              </a:path>
            </a:pathLst>
          </a:custGeom>
          <a:solidFill>
            <a:srgbClr val="FFDF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150" dirty="0"/>
              <a:t>Heaps </a:t>
            </a:r>
            <a:r>
              <a:rPr spc="-130" dirty="0"/>
              <a:t>- </a:t>
            </a:r>
            <a:r>
              <a:rPr spc="145" dirty="0"/>
              <a:t>Removing </a:t>
            </a:r>
            <a:r>
              <a:rPr spc="55" dirty="0"/>
              <a:t>the </a:t>
            </a:r>
            <a:r>
              <a:rPr spc="114" dirty="0"/>
              <a:t>Root </a:t>
            </a:r>
            <a:r>
              <a:rPr spc="80" dirty="0"/>
              <a:t>Step</a:t>
            </a:r>
            <a:r>
              <a:rPr spc="-160" dirty="0"/>
              <a:t> </a:t>
            </a:r>
            <a:r>
              <a:rPr spc="105" dirty="0"/>
              <a:t>3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57275" y="785054"/>
            <a:ext cx="4532814" cy="4572000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44715" y="572881"/>
            <a:ext cx="5360035" cy="66675"/>
          </a:xfrm>
          <a:custGeom>
            <a:avLst/>
            <a:gdLst/>
            <a:ahLst/>
            <a:cxnLst/>
            <a:rect l="l" t="t" r="r" b="b"/>
            <a:pathLst>
              <a:path w="5360035" h="66675">
                <a:moveTo>
                  <a:pt x="0" y="0"/>
                </a:moveTo>
                <a:lnTo>
                  <a:pt x="5359567" y="0"/>
                </a:lnTo>
                <a:lnTo>
                  <a:pt x="5359567" y="66578"/>
                </a:lnTo>
                <a:lnTo>
                  <a:pt x="0" y="66578"/>
                </a:lnTo>
                <a:lnTo>
                  <a:pt x="0" y="0"/>
                </a:lnTo>
                <a:close/>
              </a:path>
            </a:pathLst>
          </a:custGeom>
          <a:solidFill>
            <a:srgbClr val="FFDF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150" dirty="0"/>
              <a:t>Heaps </a:t>
            </a:r>
            <a:r>
              <a:rPr spc="-130" dirty="0"/>
              <a:t>-</a:t>
            </a:r>
            <a:r>
              <a:rPr spc="-170" dirty="0"/>
              <a:t> </a:t>
            </a:r>
            <a:r>
              <a:rPr spc="70" dirty="0"/>
              <a:t>Efficiency</a:t>
            </a:r>
          </a:p>
        </p:txBody>
      </p:sp>
      <p:sp>
        <p:nvSpPr>
          <p:cNvPr id="4" name="object 4"/>
          <p:cNvSpPr/>
          <p:nvPr/>
        </p:nvSpPr>
        <p:spPr>
          <a:xfrm>
            <a:off x="761227" y="872484"/>
            <a:ext cx="58419" cy="58419"/>
          </a:xfrm>
          <a:custGeom>
            <a:avLst/>
            <a:gdLst/>
            <a:ahLst/>
            <a:cxnLst/>
            <a:rect l="l" t="t" r="r" b="b"/>
            <a:pathLst>
              <a:path w="58419" h="58419">
                <a:moveTo>
                  <a:pt x="0" y="0"/>
                </a:moveTo>
                <a:lnTo>
                  <a:pt x="58256" y="0"/>
                </a:lnTo>
                <a:lnTo>
                  <a:pt x="58256" y="58256"/>
                </a:lnTo>
                <a:lnTo>
                  <a:pt x="0" y="58256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11593" y="771535"/>
            <a:ext cx="5237480" cy="13233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spc="5" dirty="0">
                <a:latin typeface="Arial"/>
                <a:cs typeface="Arial"/>
              </a:rPr>
              <a:t>Inserting or removing </a:t>
            </a:r>
            <a:r>
              <a:rPr sz="1450" spc="10" dirty="0">
                <a:latin typeface="Arial"/>
                <a:cs typeface="Arial"/>
              </a:rPr>
              <a:t>a heap </a:t>
            </a:r>
            <a:r>
              <a:rPr sz="1450" spc="5" dirty="0">
                <a:latin typeface="Arial"/>
                <a:cs typeface="Arial"/>
              </a:rPr>
              <a:t>element is </a:t>
            </a:r>
            <a:r>
              <a:rPr sz="1450" spc="10" dirty="0">
                <a:latin typeface="Arial"/>
                <a:cs typeface="Arial"/>
              </a:rPr>
              <a:t>an </a:t>
            </a:r>
            <a:r>
              <a:rPr sz="1450" i="1" spc="5" dirty="0">
                <a:latin typeface="Arial"/>
                <a:cs typeface="Arial"/>
              </a:rPr>
              <a:t>O</a:t>
            </a:r>
            <a:r>
              <a:rPr sz="1450" spc="5" dirty="0">
                <a:latin typeface="Arial"/>
                <a:cs typeface="Arial"/>
              </a:rPr>
              <a:t>(log(</a:t>
            </a:r>
            <a:r>
              <a:rPr sz="1450" i="1" spc="5" dirty="0">
                <a:latin typeface="Arial"/>
                <a:cs typeface="Arial"/>
              </a:rPr>
              <a:t>n</a:t>
            </a:r>
            <a:r>
              <a:rPr sz="1450" spc="5" dirty="0">
                <a:latin typeface="Arial"/>
                <a:cs typeface="Arial"/>
              </a:rPr>
              <a:t>))</a:t>
            </a:r>
            <a:r>
              <a:rPr sz="1450" spc="20" dirty="0">
                <a:latin typeface="Arial"/>
                <a:cs typeface="Arial"/>
              </a:rPr>
              <a:t> </a:t>
            </a:r>
            <a:r>
              <a:rPr sz="1450" spc="5" dirty="0">
                <a:latin typeface="Arial"/>
                <a:cs typeface="Arial"/>
              </a:rPr>
              <a:t>operation.</a:t>
            </a:r>
            <a:endParaRPr sz="1450" dirty="0">
              <a:latin typeface="Arial"/>
              <a:cs typeface="Arial"/>
            </a:endParaRPr>
          </a:p>
          <a:p>
            <a:pPr marL="347980" marR="210185">
              <a:lnSpc>
                <a:spcPct val="158900"/>
              </a:lnSpc>
              <a:spcBef>
                <a:spcPts val="190"/>
              </a:spcBef>
            </a:pPr>
            <a:r>
              <a:rPr sz="1100" spc="10" dirty="0">
                <a:latin typeface="Arial"/>
                <a:cs typeface="Arial"/>
              </a:rPr>
              <a:t>These</a:t>
            </a:r>
            <a:r>
              <a:rPr sz="1100" spc="5" dirty="0">
                <a:latin typeface="Arial"/>
                <a:cs typeface="Arial"/>
              </a:rPr>
              <a:t> </a:t>
            </a:r>
            <a:r>
              <a:rPr sz="1100" spc="10" dirty="0">
                <a:latin typeface="Arial"/>
                <a:cs typeface="Arial"/>
              </a:rPr>
              <a:t>operations</a:t>
            </a:r>
            <a:r>
              <a:rPr sz="1100" spc="5" dirty="0">
                <a:latin typeface="Arial"/>
                <a:cs typeface="Arial"/>
              </a:rPr>
              <a:t> visit at </a:t>
            </a:r>
            <a:r>
              <a:rPr sz="1100" spc="10" dirty="0">
                <a:latin typeface="Arial"/>
                <a:cs typeface="Arial"/>
              </a:rPr>
              <a:t>most</a:t>
            </a:r>
            <a:r>
              <a:rPr sz="1100" spc="5" dirty="0">
                <a:latin typeface="Arial"/>
                <a:cs typeface="Arial"/>
              </a:rPr>
              <a:t> </a:t>
            </a:r>
            <a:r>
              <a:rPr sz="1100" spc="10" dirty="0">
                <a:latin typeface="Courier" charset="0"/>
                <a:cs typeface="Courier" charset="0"/>
              </a:rPr>
              <a:t>h</a:t>
            </a:r>
            <a:r>
              <a:rPr sz="1100" spc="-355" dirty="0">
                <a:latin typeface="Courier" charset="0"/>
                <a:cs typeface="Courier" charset="0"/>
              </a:rPr>
              <a:t> </a:t>
            </a:r>
            <a:r>
              <a:rPr sz="1100" spc="10" dirty="0">
                <a:latin typeface="Arial"/>
                <a:cs typeface="Arial"/>
              </a:rPr>
              <a:t>nodes</a:t>
            </a:r>
            <a:r>
              <a:rPr sz="1100" spc="5" dirty="0">
                <a:latin typeface="Arial"/>
                <a:cs typeface="Arial"/>
              </a:rPr>
              <a:t> </a:t>
            </a:r>
            <a:r>
              <a:rPr sz="1100" spc="10" dirty="0">
                <a:latin typeface="Arial"/>
                <a:cs typeface="Arial"/>
              </a:rPr>
              <a:t>(where</a:t>
            </a:r>
            <a:r>
              <a:rPr sz="1100" spc="50" dirty="0">
                <a:latin typeface="Arial"/>
                <a:cs typeface="Arial"/>
              </a:rPr>
              <a:t> </a:t>
            </a:r>
            <a:r>
              <a:rPr sz="1100" spc="10" dirty="0">
                <a:latin typeface="Courier" charset="0"/>
                <a:cs typeface="Courier" charset="0"/>
              </a:rPr>
              <a:t>h</a:t>
            </a:r>
            <a:r>
              <a:rPr sz="1100" spc="-355" dirty="0">
                <a:latin typeface="Courier" charset="0"/>
                <a:cs typeface="Courier" charset="0"/>
              </a:rPr>
              <a:t> </a:t>
            </a:r>
            <a:r>
              <a:rPr sz="1100" spc="5" dirty="0">
                <a:latin typeface="Arial"/>
                <a:cs typeface="Arial"/>
              </a:rPr>
              <a:t>is </a:t>
            </a:r>
            <a:r>
              <a:rPr sz="1100" spc="10" dirty="0">
                <a:latin typeface="Arial"/>
                <a:cs typeface="Arial"/>
              </a:rPr>
              <a:t>the</a:t>
            </a:r>
            <a:r>
              <a:rPr sz="1100" spc="5" dirty="0">
                <a:latin typeface="Arial"/>
                <a:cs typeface="Arial"/>
              </a:rPr>
              <a:t> </a:t>
            </a:r>
            <a:r>
              <a:rPr sz="1100" spc="10" dirty="0">
                <a:latin typeface="Arial"/>
                <a:cs typeface="Arial"/>
              </a:rPr>
              <a:t>height</a:t>
            </a:r>
            <a:r>
              <a:rPr sz="1100" spc="5" dirty="0">
                <a:latin typeface="Arial"/>
                <a:cs typeface="Arial"/>
              </a:rPr>
              <a:t> of </a:t>
            </a:r>
            <a:r>
              <a:rPr sz="1100" spc="10" dirty="0">
                <a:latin typeface="Arial"/>
                <a:cs typeface="Arial"/>
              </a:rPr>
              <a:t>the</a:t>
            </a:r>
            <a:r>
              <a:rPr sz="1100" spc="5" dirty="0">
                <a:latin typeface="Arial"/>
                <a:cs typeface="Arial"/>
              </a:rPr>
              <a:t> tree).  </a:t>
            </a:r>
            <a:r>
              <a:rPr sz="1100" spc="15" dirty="0">
                <a:latin typeface="Arial"/>
                <a:cs typeface="Arial"/>
              </a:rPr>
              <a:t>A </a:t>
            </a:r>
            <a:r>
              <a:rPr sz="1100" spc="5" dirty="0">
                <a:latin typeface="Arial"/>
                <a:cs typeface="Arial"/>
              </a:rPr>
              <a:t>tree of </a:t>
            </a:r>
            <a:r>
              <a:rPr sz="1100" spc="10" dirty="0">
                <a:latin typeface="Arial"/>
                <a:cs typeface="Arial"/>
              </a:rPr>
              <a:t>height h contains between 2</a:t>
            </a:r>
            <a:r>
              <a:rPr sz="1350" spc="15" baseline="24691" dirty="0">
                <a:latin typeface="Arial"/>
                <a:cs typeface="Arial"/>
              </a:rPr>
              <a:t>h-1 </a:t>
            </a:r>
            <a:r>
              <a:rPr sz="1100" spc="10" dirty="0">
                <a:latin typeface="Arial"/>
                <a:cs typeface="Arial"/>
              </a:rPr>
              <a:t>and 2</a:t>
            </a:r>
            <a:r>
              <a:rPr sz="1350" spc="15" baseline="24691" dirty="0">
                <a:latin typeface="Arial"/>
                <a:cs typeface="Arial"/>
              </a:rPr>
              <a:t>h </a:t>
            </a:r>
            <a:r>
              <a:rPr sz="1100" spc="10" dirty="0">
                <a:latin typeface="Arial"/>
                <a:cs typeface="Arial"/>
              </a:rPr>
              <a:t>nodes</a:t>
            </a:r>
            <a:r>
              <a:rPr sz="1100" spc="70" dirty="0">
                <a:latin typeface="Arial"/>
                <a:cs typeface="Arial"/>
              </a:rPr>
              <a:t> </a:t>
            </a:r>
            <a:r>
              <a:rPr sz="1100" spc="5" dirty="0">
                <a:latin typeface="Arial"/>
                <a:cs typeface="Arial"/>
              </a:rPr>
              <a:t>(</a:t>
            </a:r>
            <a:r>
              <a:rPr sz="1100" spc="5" dirty="0">
                <a:latin typeface="Courier" charset="0"/>
                <a:cs typeface="Courier" charset="0"/>
              </a:rPr>
              <a:t>n</a:t>
            </a:r>
            <a:r>
              <a:rPr sz="1100" spc="5" dirty="0">
                <a:latin typeface="Arial"/>
                <a:cs typeface="Arial"/>
              </a:rPr>
              <a:t>).</a:t>
            </a:r>
            <a:endParaRPr sz="1100" dirty="0">
              <a:latin typeface="Arial"/>
              <a:cs typeface="Arial"/>
            </a:endParaRPr>
          </a:p>
          <a:p>
            <a:pPr marL="347980">
              <a:lnSpc>
                <a:spcPct val="100000"/>
              </a:lnSpc>
              <a:spcBef>
                <a:spcPts val="775"/>
              </a:spcBef>
            </a:pPr>
            <a:r>
              <a:rPr sz="1100" spc="10" dirty="0">
                <a:latin typeface="Arial"/>
                <a:cs typeface="Arial"/>
              </a:rPr>
              <a:t>2</a:t>
            </a:r>
            <a:r>
              <a:rPr sz="1350" spc="15" baseline="24691" dirty="0">
                <a:latin typeface="Arial"/>
                <a:cs typeface="Arial"/>
              </a:rPr>
              <a:t>h-1</a:t>
            </a:r>
            <a:r>
              <a:rPr sz="1100" spc="10" dirty="0">
                <a:latin typeface="Arial"/>
                <a:cs typeface="Arial"/>
              </a:rPr>
              <a:t>≤ n &lt;</a:t>
            </a:r>
            <a:r>
              <a:rPr sz="1100" spc="-80" dirty="0">
                <a:latin typeface="Arial"/>
                <a:cs typeface="Arial"/>
              </a:rPr>
              <a:t> </a:t>
            </a:r>
            <a:r>
              <a:rPr sz="1100" spc="10" dirty="0">
                <a:latin typeface="Arial"/>
                <a:cs typeface="Arial"/>
              </a:rPr>
              <a:t>2</a:t>
            </a:r>
            <a:r>
              <a:rPr sz="1350" spc="15" baseline="24691" dirty="0">
                <a:latin typeface="Arial"/>
                <a:cs typeface="Arial"/>
              </a:rPr>
              <a:t>h</a:t>
            </a:r>
            <a:endParaRPr sz="1350" baseline="24691" dirty="0">
              <a:latin typeface="Arial"/>
              <a:cs typeface="Arial"/>
            </a:endParaRPr>
          </a:p>
          <a:p>
            <a:pPr marL="347980">
              <a:lnSpc>
                <a:spcPct val="100000"/>
              </a:lnSpc>
              <a:spcBef>
                <a:spcPts val="515"/>
              </a:spcBef>
            </a:pPr>
            <a:r>
              <a:rPr sz="1100" spc="10" dirty="0">
                <a:latin typeface="Arial"/>
                <a:cs typeface="Arial"/>
              </a:rPr>
              <a:t>h − 1 ≤ </a:t>
            </a:r>
            <a:r>
              <a:rPr sz="1100" spc="5" dirty="0">
                <a:latin typeface="Arial"/>
                <a:cs typeface="Arial"/>
              </a:rPr>
              <a:t>log</a:t>
            </a:r>
            <a:r>
              <a:rPr sz="1350" spc="7" baseline="-15432" dirty="0">
                <a:latin typeface="Arial"/>
                <a:cs typeface="Arial"/>
              </a:rPr>
              <a:t>2</a:t>
            </a:r>
            <a:r>
              <a:rPr sz="1100" spc="5" dirty="0">
                <a:latin typeface="Arial"/>
                <a:cs typeface="Arial"/>
              </a:rPr>
              <a:t>(n) </a:t>
            </a:r>
            <a:r>
              <a:rPr sz="1100" spc="10" dirty="0">
                <a:latin typeface="Arial"/>
                <a:cs typeface="Arial"/>
              </a:rPr>
              <a:t>&lt;</a:t>
            </a:r>
            <a:r>
              <a:rPr sz="1100" spc="-70" dirty="0">
                <a:latin typeface="Arial"/>
                <a:cs typeface="Arial"/>
              </a:rPr>
              <a:t> </a:t>
            </a:r>
            <a:r>
              <a:rPr sz="1100" spc="10" dirty="0">
                <a:latin typeface="Arial"/>
                <a:cs typeface="Arial"/>
              </a:rPr>
              <a:t>h</a:t>
            </a:r>
            <a:endParaRPr sz="1100" dirty="0">
              <a:latin typeface="Arial"/>
              <a:cs typeface="Arial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44715" y="606592"/>
            <a:ext cx="5360035" cy="66675"/>
          </a:xfrm>
          <a:custGeom>
            <a:avLst/>
            <a:gdLst/>
            <a:ahLst/>
            <a:cxnLst/>
            <a:rect l="l" t="t" r="r" b="b"/>
            <a:pathLst>
              <a:path w="5360035" h="66675">
                <a:moveTo>
                  <a:pt x="0" y="0"/>
                </a:moveTo>
                <a:lnTo>
                  <a:pt x="5359567" y="0"/>
                </a:lnTo>
                <a:lnTo>
                  <a:pt x="5359567" y="66578"/>
                </a:lnTo>
                <a:lnTo>
                  <a:pt x="0" y="66578"/>
                </a:lnTo>
                <a:lnTo>
                  <a:pt x="0" y="0"/>
                </a:lnTo>
                <a:close/>
              </a:path>
            </a:pathLst>
          </a:custGeom>
          <a:solidFill>
            <a:srgbClr val="FFDF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105" dirty="0"/>
              <a:t>Basic </a:t>
            </a:r>
            <a:r>
              <a:rPr spc="65" dirty="0"/>
              <a:t>Tree</a:t>
            </a:r>
            <a:r>
              <a:rPr spc="-70" dirty="0"/>
              <a:t> </a:t>
            </a:r>
            <a:r>
              <a:rPr spc="120" dirty="0"/>
              <a:t>Concepts</a:t>
            </a:r>
          </a:p>
        </p:txBody>
      </p:sp>
      <p:sp>
        <p:nvSpPr>
          <p:cNvPr id="4" name="object 4"/>
          <p:cNvSpPr/>
          <p:nvPr/>
        </p:nvSpPr>
        <p:spPr>
          <a:xfrm>
            <a:off x="761227" y="914518"/>
            <a:ext cx="58419" cy="58419"/>
          </a:xfrm>
          <a:custGeom>
            <a:avLst/>
            <a:gdLst/>
            <a:ahLst/>
            <a:cxnLst/>
            <a:rect l="l" t="t" r="r" b="b"/>
            <a:pathLst>
              <a:path w="58419" h="58419">
                <a:moveTo>
                  <a:pt x="0" y="0"/>
                </a:moveTo>
                <a:lnTo>
                  <a:pt x="58256" y="0"/>
                </a:lnTo>
                <a:lnTo>
                  <a:pt x="58256" y="58256"/>
                </a:lnTo>
                <a:lnTo>
                  <a:pt x="0" y="58256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11593" y="813588"/>
            <a:ext cx="3635375" cy="2231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spc="5" dirty="0">
                <a:latin typeface="Arial"/>
                <a:cs typeface="Arial"/>
              </a:rPr>
              <a:t>Recursive helper </a:t>
            </a:r>
            <a:r>
              <a:rPr sz="1450" spc="10" dirty="0">
                <a:latin typeface="Arial"/>
                <a:cs typeface="Arial"/>
              </a:rPr>
              <a:t>method </a:t>
            </a:r>
            <a:r>
              <a:rPr sz="1450" spc="5" dirty="0">
                <a:latin typeface="Arial"/>
                <a:cs typeface="Arial"/>
              </a:rPr>
              <a:t>in the </a:t>
            </a:r>
            <a:r>
              <a:rPr sz="1450" spc="10" dirty="0">
                <a:latin typeface="Courier" charset="0"/>
                <a:cs typeface="Courier" charset="0"/>
              </a:rPr>
              <a:t>Node</a:t>
            </a:r>
            <a:r>
              <a:rPr sz="1450" spc="-495" dirty="0">
                <a:latin typeface="Courier" charset="0"/>
                <a:cs typeface="Courier" charset="0"/>
              </a:rPr>
              <a:t> </a:t>
            </a:r>
            <a:r>
              <a:rPr sz="1450" spc="5" dirty="0">
                <a:latin typeface="Arial"/>
                <a:cs typeface="Arial"/>
              </a:rPr>
              <a:t>class:</a:t>
            </a:r>
            <a:endParaRPr sz="1450" dirty="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31835" y="1118414"/>
            <a:ext cx="5343525" cy="1352384"/>
          </a:xfrm>
          <a:prstGeom prst="rect">
            <a:avLst/>
          </a:prstGeom>
          <a:ln w="8322">
            <a:solidFill>
              <a:srgbClr val="CCCCCC"/>
            </a:solidFill>
          </a:ln>
        </p:spPr>
        <p:txBody>
          <a:bodyPr vert="horz" wrap="square" lIns="0" tIns="5551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3"/>
              </a:spcBef>
            </a:pPr>
            <a:endParaRPr sz="450" dirty="0">
              <a:latin typeface="Times New Roman"/>
              <a:cs typeface="Times New Roman"/>
            </a:endParaRPr>
          </a:p>
          <a:p>
            <a:pPr marL="52069">
              <a:lnSpc>
                <a:spcPct val="100000"/>
              </a:lnSpc>
            </a:pPr>
            <a:r>
              <a:rPr sz="600" spc="5" dirty="0">
                <a:latin typeface="Courier" charset="0"/>
                <a:cs typeface="Courier" charset="0"/>
              </a:rPr>
              <a:t>class</a:t>
            </a:r>
            <a:r>
              <a:rPr sz="600" spc="-55" dirty="0">
                <a:latin typeface="Courier" charset="0"/>
                <a:cs typeface="Courier" charset="0"/>
              </a:rPr>
              <a:t> </a:t>
            </a:r>
            <a:r>
              <a:rPr sz="600" spc="5" dirty="0">
                <a:latin typeface="Courier" charset="0"/>
                <a:cs typeface="Courier" charset="0"/>
              </a:rPr>
              <a:t>Node</a:t>
            </a:r>
            <a:endParaRPr sz="600" dirty="0">
              <a:latin typeface="Courier" charset="0"/>
              <a:cs typeface="Courier" charset="0"/>
            </a:endParaRPr>
          </a:p>
          <a:p>
            <a:pPr marL="52069">
              <a:lnSpc>
                <a:spcPct val="100000"/>
              </a:lnSpc>
              <a:spcBef>
                <a:spcPts val="325"/>
              </a:spcBef>
            </a:pPr>
            <a:r>
              <a:rPr sz="600" spc="5" dirty="0">
                <a:latin typeface="Courier" charset="0"/>
                <a:cs typeface="Courier" charset="0"/>
              </a:rPr>
              <a:t>{</a:t>
            </a:r>
            <a:endParaRPr sz="600" dirty="0">
              <a:latin typeface="Courier" charset="0"/>
              <a:cs typeface="Courier" charset="0"/>
            </a:endParaRPr>
          </a:p>
          <a:p>
            <a:pPr marL="193675">
              <a:lnSpc>
                <a:spcPct val="100000"/>
              </a:lnSpc>
              <a:spcBef>
                <a:spcPts val="325"/>
              </a:spcBef>
            </a:pPr>
            <a:r>
              <a:rPr sz="600" spc="5" dirty="0">
                <a:latin typeface="Courier" charset="0"/>
                <a:cs typeface="Courier" charset="0"/>
              </a:rPr>
              <a:t>. .</a:t>
            </a:r>
            <a:r>
              <a:rPr sz="600" spc="-85" dirty="0">
                <a:latin typeface="Courier" charset="0"/>
                <a:cs typeface="Courier" charset="0"/>
              </a:rPr>
              <a:t> </a:t>
            </a:r>
            <a:r>
              <a:rPr sz="600" spc="5" dirty="0">
                <a:latin typeface="Courier" charset="0"/>
                <a:cs typeface="Courier" charset="0"/>
              </a:rPr>
              <a:t>.</a:t>
            </a:r>
            <a:endParaRPr sz="600" dirty="0">
              <a:latin typeface="Courier" charset="0"/>
              <a:cs typeface="Courier" charset="0"/>
            </a:endParaRPr>
          </a:p>
          <a:p>
            <a:pPr marL="193675">
              <a:lnSpc>
                <a:spcPct val="100000"/>
              </a:lnSpc>
              <a:spcBef>
                <a:spcPts val="325"/>
              </a:spcBef>
            </a:pPr>
            <a:r>
              <a:rPr sz="600" spc="5" dirty="0">
                <a:latin typeface="Courier" charset="0"/>
                <a:cs typeface="Courier" charset="0"/>
              </a:rPr>
              <a:t>public int</a:t>
            </a:r>
            <a:r>
              <a:rPr sz="600" spc="-30" dirty="0">
                <a:latin typeface="Courier" charset="0"/>
                <a:cs typeface="Courier" charset="0"/>
              </a:rPr>
              <a:t> </a:t>
            </a:r>
            <a:r>
              <a:rPr sz="600" spc="5" dirty="0">
                <a:latin typeface="Courier" charset="0"/>
                <a:cs typeface="Courier" charset="0"/>
              </a:rPr>
              <a:t>size()</a:t>
            </a:r>
            <a:endParaRPr sz="600" dirty="0">
              <a:latin typeface="Courier" charset="0"/>
              <a:cs typeface="Courier" charset="0"/>
            </a:endParaRPr>
          </a:p>
          <a:p>
            <a:pPr marL="193675">
              <a:lnSpc>
                <a:spcPct val="100000"/>
              </a:lnSpc>
              <a:spcBef>
                <a:spcPts val="325"/>
              </a:spcBef>
            </a:pPr>
            <a:r>
              <a:rPr sz="600" spc="5" dirty="0">
                <a:latin typeface="Courier" charset="0"/>
                <a:cs typeface="Courier" charset="0"/>
              </a:rPr>
              <a:t>{</a:t>
            </a:r>
            <a:endParaRPr sz="600" dirty="0">
              <a:latin typeface="Courier" charset="0"/>
              <a:cs typeface="Courier" charset="0"/>
            </a:endParaRPr>
          </a:p>
          <a:p>
            <a:pPr marL="335280">
              <a:lnSpc>
                <a:spcPct val="100000"/>
              </a:lnSpc>
              <a:spcBef>
                <a:spcPts val="325"/>
              </a:spcBef>
            </a:pPr>
            <a:r>
              <a:rPr sz="600" spc="5" dirty="0">
                <a:latin typeface="Courier" charset="0"/>
                <a:cs typeface="Courier" charset="0"/>
              </a:rPr>
              <a:t>int sum =</a:t>
            </a:r>
            <a:r>
              <a:rPr sz="600" spc="-55" dirty="0">
                <a:latin typeface="Courier" charset="0"/>
                <a:cs typeface="Courier" charset="0"/>
              </a:rPr>
              <a:t> </a:t>
            </a:r>
            <a:r>
              <a:rPr sz="600" spc="5" dirty="0">
                <a:latin typeface="Courier" charset="0"/>
                <a:cs typeface="Courier" charset="0"/>
              </a:rPr>
              <a:t>0;</a:t>
            </a:r>
            <a:endParaRPr sz="600" dirty="0">
              <a:latin typeface="Courier" charset="0"/>
              <a:cs typeface="Courier" charset="0"/>
            </a:endParaRPr>
          </a:p>
          <a:p>
            <a:pPr marL="335280" marR="2304415">
              <a:lnSpc>
                <a:spcPct val="145600"/>
              </a:lnSpc>
            </a:pPr>
            <a:r>
              <a:rPr sz="600" spc="5" dirty="0">
                <a:latin typeface="Courier" charset="0"/>
                <a:cs typeface="Courier" charset="0"/>
              </a:rPr>
              <a:t>for (Node child : children) { sum = sum + child.size(); }  return 1 +</a:t>
            </a:r>
            <a:r>
              <a:rPr sz="600" spc="-40" dirty="0">
                <a:latin typeface="Courier" charset="0"/>
                <a:cs typeface="Courier" charset="0"/>
              </a:rPr>
              <a:t> </a:t>
            </a:r>
            <a:r>
              <a:rPr sz="600" spc="5" dirty="0">
                <a:latin typeface="Courier" charset="0"/>
                <a:cs typeface="Courier" charset="0"/>
              </a:rPr>
              <a:t>sum;</a:t>
            </a:r>
            <a:endParaRPr sz="600" dirty="0">
              <a:latin typeface="Courier" charset="0"/>
              <a:cs typeface="Courier" charset="0"/>
            </a:endParaRPr>
          </a:p>
          <a:p>
            <a:pPr marL="193675">
              <a:lnSpc>
                <a:spcPct val="100000"/>
              </a:lnSpc>
              <a:spcBef>
                <a:spcPts val="325"/>
              </a:spcBef>
            </a:pPr>
            <a:r>
              <a:rPr sz="600" spc="5" dirty="0">
                <a:latin typeface="Courier" charset="0"/>
                <a:cs typeface="Courier" charset="0"/>
              </a:rPr>
              <a:t>}</a:t>
            </a:r>
            <a:endParaRPr sz="600" dirty="0">
              <a:latin typeface="Courier" charset="0"/>
              <a:cs typeface="Courier" charset="0"/>
            </a:endParaRPr>
          </a:p>
          <a:p>
            <a:pPr marL="52069">
              <a:lnSpc>
                <a:spcPct val="100000"/>
              </a:lnSpc>
              <a:spcBef>
                <a:spcPts val="325"/>
              </a:spcBef>
            </a:pPr>
            <a:r>
              <a:rPr sz="600" spc="5" dirty="0">
                <a:latin typeface="Courier" charset="0"/>
                <a:cs typeface="Courier" charset="0"/>
              </a:rPr>
              <a:t>}</a:t>
            </a:r>
            <a:endParaRPr sz="600" dirty="0">
              <a:latin typeface="Courier" charset="0"/>
              <a:cs typeface="Courier" charset="0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61227" y="2745426"/>
            <a:ext cx="58419" cy="58419"/>
          </a:xfrm>
          <a:custGeom>
            <a:avLst/>
            <a:gdLst/>
            <a:ahLst/>
            <a:cxnLst/>
            <a:rect l="l" t="t" r="r" b="b"/>
            <a:pathLst>
              <a:path w="58419" h="58419">
                <a:moveTo>
                  <a:pt x="0" y="0"/>
                </a:moveTo>
                <a:lnTo>
                  <a:pt x="58256" y="0"/>
                </a:lnTo>
                <a:lnTo>
                  <a:pt x="58256" y="58256"/>
                </a:lnTo>
                <a:lnTo>
                  <a:pt x="0" y="58256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911593" y="2644496"/>
            <a:ext cx="5027295" cy="5060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spc="10" dirty="0">
                <a:latin typeface="Arial"/>
                <a:cs typeface="Arial"/>
              </a:rPr>
              <a:t>The</a:t>
            </a:r>
            <a:r>
              <a:rPr sz="1450" dirty="0">
                <a:latin typeface="Arial"/>
                <a:cs typeface="Arial"/>
              </a:rPr>
              <a:t> </a:t>
            </a:r>
            <a:r>
              <a:rPr sz="1450" spc="10" dirty="0">
                <a:latin typeface="Courier" charset="0"/>
                <a:cs typeface="Courier" charset="0"/>
              </a:rPr>
              <a:t>size</a:t>
            </a:r>
            <a:r>
              <a:rPr sz="1450" spc="-470" dirty="0">
                <a:latin typeface="Courier" charset="0"/>
                <a:cs typeface="Courier" charset="0"/>
              </a:rPr>
              <a:t> </a:t>
            </a:r>
            <a:r>
              <a:rPr sz="1450" spc="10" dirty="0">
                <a:latin typeface="Arial"/>
                <a:cs typeface="Arial"/>
              </a:rPr>
              <a:t>method</a:t>
            </a:r>
            <a:r>
              <a:rPr sz="1450" spc="5" dirty="0">
                <a:latin typeface="Arial"/>
                <a:cs typeface="Arial"/>
              </a:rPr>
              <a:t> in the</a:t>
            </a:r>
            <a:r>
              <a:rPr sz="1450" dirty="0">
                <a:latin typeface="Arial"/>
                <a:cs typeface="Arial"/>
              </a:rPr>
              <a:t> </a:t>
            </a:r>
            <a:r>
              <a:rPr sz="1450" spc="10" dirty="0">
                <a:latin typeface="Courier" charset="0"/>
                <a:cs typeface="Courier" charset="0"/>
              </a:rPr>
              <a:t>Tree</a:t>
            </a:r>
            <a:r>
              <a:rPr sz="1450" spc="-470" dirty="0">
                <a:latin typeface="Courier" charset="0"/>
                <a:cs typeface="Courier" charset="0"/>
              </a:rPr>
              <a:t> </a:t>
            </a:r>
            <a:r>
              <a:rPr sz="1450" spc="5" dirty="0">
                <a:latin typeface="Arial"/>
                <a:cs typeface="Arial"/>
              </a:rPr>
              <a:t>class invokes the helper </a:t>
            </a:r>
            <a:r>
              <a:rPr sz="1450" dirty="0">
                <a:latin typeface="Arial"/>
                <a:cs typeface="Arial"/>
              </a:rPr>
              <a:t>if</a:t>
            </a:r>
            <a:r>
              <a:rPr sz="1450" spc="5" dirty="0">
                <a:latin typeface="Arial"/>
                <a:cs typeface="Arial"/>
              </a:rPr>
              <a:t> the</a:t>
            </a:r>
            <a:endParaRPr sz="145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55"/>
              </a:spcBef>
            </a:pPr>
            <a:r>
              <a:rPr sz="1450" spc="10" dirty="0">
                <a:latin typeface="Courier" charset="0"/>
                <a:cs typeface="Courier" charset="0"/>
              </a:rPr>
              <a:t>root</a:t>
            </a:r>
            <a:r>
              <a:rPr sz="1450" spc="-555" dirty="0">
                <a:latin typeface="Courier" charset="0"/>
                <a:cs typeface="Courier" charset="0"/>
              </a:rPr>
              <a:t> </a:t>
            </a:r>
            <a:r>
              <a:rPr sz="1450" spc="5" dirty="0">
                <a:latin typeface="Arial"/>
                <a:cs typeface="Arial"/>
              </a:rPr>
              <a:t>exists:</a:t>
            </a:r>
            <a:endParaRPr sz="1450" dirty="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31835" y="3223959"/>
            <a:ext cx="5343525" cy="1221411"/>
          </a:xfrm>
          <a:prstGeom prst="rect">
            <a:avLst/>
          </a:prstGeom>
          <a:ln w="8322">
            <a:solidFill>
              <a:srgbClr val="CCCCCC"/>
            </a:solidFill>
          </a:ln>
        </p:spPr>
        <p:txBody>
          <a:bodyPr vert="horz" wrap="square" lIns="0" tIns="538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2"/>
              </a:spcBef>
            </a:pPr>
            <a:endParaRPr sz="450" dirty="0">
              <a:latin typeface="Times New Roman"/>
              <a:cs typeface="Times New Roman"/>
            </a:endParaRPr>
          </a:p>
          <a:p>
            <a:pPr marL="52069">
              <a:lnSpc>
                <a:spcPct val="100000"/>
              </a:lnSpc>
            </a:pPr>
            <a:r>
              <a:rPr sz="600" spc="5" dirty="0">
                <a:latin typeface="Courier" charset="0"/>
                <a:cs typeface="Courier" charset="0"/>
              </a:rPr>
              <a:t>public class</a:t>
            </a:r>
            <a:r>
              <a:rPr sz="600" spc="-30" dirty="0">
                <a:latin typeface="Courier" charset="0"/>
                <a:cs typeface="Courier" charset="0"/>
              </a:rPr>
              <a:t> </a:t>
            </a:r>
            <a:r>
              <a:rPr sz="600" spc="5" dirty="0">
                <a:latin typeface="Courier" charset="0"/>
                <a:cs typeface="Courier" charset="0"/>
              </a:rPr>
              <a:t>Tree</a:t>
            </a:r>
            <a:endParaRPr sz="600" dirty="0">
              <a:latin typeface="Courier" charset="0"/>
              <a:cs typeface="Courier" charset="0"/>
            </a:endParaRPr>
          </a:p>
          <a:p>
            <a:pPr marL="52069">
              <a:lnSpc>
                <a:spcPct val="100000"/>
              </a:lnSpc>
              <a:spcBef>
                <a:spcPts val="325"/>
              </a:spcBef>
            </a:pPr>
            <a:r>
              <a:rPr sz="600" spc="5" dirty="0">
                <a:latin typeface="Courier" charset="0"/>
                <a:cs typeface="Courier" charset="0"/>
              </a:rPr>
              <a:t>{</a:t>
            </a:r>
            <a:endParaRPr sz="600" dirty="0">
              <a:latin typeface="Courier" charset="0"/>
              <a:cs typeface="Courier" charset="0"/>
            </a:endParaRPr>
          </a:p>
          <a:p>
            <a:pPr marL="193675">
              <a:lnSpc>
                <a:spcPct val="100000"/>
              </a:lnSpc>
              <a:spcBef>
                <a:spcPts val="325"/>
              </a:spcBef>
            </a:pPr>
            <a:r>
              <a:rPr sz="600" spc="5" dirty="0">
                <a:latin typeface="Courier" charset="0"/>
                <a:cs typeface="Courier" charset="0"/>
              </a:rPr>
              <a:t>. .</a:t>
            </a:r>
            <a:r>
              <a:rPr sz="600" spc="-85" dirty="0">
                <a:latin typeface="Courier" charset="0"/>
                <a:cs typeface="Courier" charset="0"/>
              </a:rPr>
              <a:t> </a:t>
            </a:r>
            <a:r>
              <a:rPr sz="600" spc="5" dirty="0">
                <a:latin typeface="Courier" charset="0"/>
                <a:cs typeface="Courier" charset="0"/>
              </a:rPr>
              <a:t>.</a:t>
            </a:r>
            <a:endParaRPr sz="600" dirty="0">
              <a:latin typeface="Courier" charset="0"/>
              <a:cs typeface="Courier" charset="0"/>
            </a:endParaRPr>
          </a:p>
          <a:p>
            <a:pPr marL="193675">
              <a:lnSpc>
                <a:spcPct val="100000"/>
              </a:lnSpc>
              <a:spcBef>
                <a:spcPts val="325"/>
              </a:spcBef>
            </a:pPr>
            <a:r>
              <a:rPr sz="600" spc="5" dirty="0">
                <a:latin typeface="Courier" charset="0"/>
                <a:cs typeface="Courier" charset="0"/>
              </a:rPr>
              <a:t>public int</a:t>
            </a:r>
            <a:r>
              <a:rPr sz="600" spc="-30" dirty="0">
                <a:latin typeface="Courier" charset="0"/>
                <a:cs typeface="Courier" charset="0"/>
              </a:rPr>
              <a:t> </a:t>
            </a:r>
            <a:r>
              <a:rPr sz="600" spc="5" dirty="0">
                <a:latin typeface="Courier" charset="0"/>
                <a:cs typeface="Courier" charset="0"/>
              </a:rPr>
              <a:t>size()</a:t>
            </a:r>
            <a:endParaRPr sz="600" dirty="0">
              <a:latin typeface="Courier" charset="0"/>
              <a:cs typeface="Courier" charset="0"/>
            </a:endParaRPr>
          </a:p>
          <a:p>
            <a:pPr marL="193675">
              <a:lnSpc>
                <a:spcPct val="100000"/>
              </a:lnSpc>
              <a:spcBef>
                <a:spcPts val="325"/>
              </a:spcBef>
            </a:pPr>
            <a:r>
              <a:rPr sz="600" spc="5" dirty="0">
                <a:latin typeface="Courier" charset="0"/>
                <a:cs typeface="Courier" charset="0"/>
              </a:rPr>
              <a:t>{</a:t>
            </a:r>
            <a:endParaRPr sz="600" dirty="0">
              <a:latin typeface="Courier" charset="0"/>
              <a:cs typeface="Courier" charset="0"/>
            </a:endParaRPr>
          </a:p>
          <a:p>
            <a:pPr marL="335280" marR="3529965">
              <a:lnSpc>
                <a:spcPct val="145600"/>
              </a:lnSpc>
            </a:pPr>
            <a:r>
              <a:rPr sz="600" spc="5" dirty="0">
                <a:latin typeface="Courier" charset="0"/>
                <a:cs typeface="Courier" charset="0"/>
              </a:rPr>
              <a:t>if (root == null) { return 0; }  else { return root.size();</a:t>
            </a:r>
            <a:r>
              <a:rPr sz="600" spc="15" dirty="0">
                <a:latin typeface="Courier" charset="0"/>
                <a:cs typeface="Courier" charset="0"/>
              </a:rPr>
              <a:t> </a:t>
            </a:r>
            <a:r>
              <a:rPr sz="600" spc="5" dirty="0">
                <a:latin typeface="Courier" charset="0"/>
                <a:cs typeface="Courier" charset="0"/>
              </a:rPr>
              <a:t>}</a:t>
            </a:r>
            <a:endParaRPr sz="600" dirty="0">
              <a:latin typeface="Courier" charset="0"/>
              <a:cs typeface="Courier" charset="0"/>
            </a:endParaRPr>
          </a:p>
          <a:p>
            <a:pPr marL="193675">
              <a:lnSpc>
                <a:spcPct val="100000"/>
              </a:lnSpc>
              <a:spcBef>
                <a:spcPts val="325"/>
              </a:spcBef>
            </a:pPr>
            <a:r>
              <a:rPr sz="600" spc="5" dirty="0">
                <a:latin typeface="Courier" charset="0"/>
                <a:cs typeface="Courier" charset="0"/>
              </a:rPr>
              <a:t>}</a:t>
            </a:r>
            <a:endParaRPr sz="600" dirty="0">
              <a:latin typeface="Courier" charset="0"/>
              <a:cs typeface="Courier" charset="0"/>
            </a:endParaRPr>
          </a:p>
          <a:p>
            <a:pPr marL="52069">
              <a:lnSpc>
                <a:spcPct val="100000"/>
              </a:lnSpc>
              <a:spcBef>
                <a:spcPts val="325"/>
              </a:spcBef>
            </a:pPr>
            <a:r>
              <a:rPr sz="600" spc="5" dirty="0">
                <a:latin typeface="Courier" charset="0"/>
                <a:cs typeface="Courier" charset="0"/>
              </a:rPr>
              <a:t>}</a:t>
            </a:r>
            <a:endParaRPr sz="600" dirty="0">
              <a:latin typeface="Courier" charset="0"/>
              <a:cs typeface="Courier" charset="0"/>
            </a:endParaRPr>
          </a:p>
        </p:txBody>
      </p:sp>
    </p:spTree>
  </p:cSld>
  <p:clrMapOvr>
    <a:masterClrMapping/>
  </p:clrMapOvr>
  <p:transition spd="slow"/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44715" y="570356"/>
            <a:ext cx="5360035" cy="66675"/>
          </a:xfrm>
          <a:custGeom>
            <a:avLst/>
            <a:gdLst/>
            <a:ahLst/>
            <a:cxnLst/>
            <a:rect l="l" t="t" r="r" b="b"/>
            <a:pathLst>
              <a:path w="5360035" h="66675">
                <a:moveTo>
                  <a:pt x="0" y="0"/>
                </a:moveTo>
                <a:lnTo>
                  <a:pt x="5359567" y="0"/>
                </a:lnTo>
                <a:lnTo>
                  <a:pt x="5359567" y="66578"/>
                </a:lnTo>
                <a:lnTo>
                  <a:pt x="0" y="66578"/>
                </a:lnTo>
                <a:lnTo>
                  <a:pt x="0" y="0"/>
                </a:lnTo>
                <a:close/>
              </a:path>
            </a:pathLst>
          </a:custGeom>
          <a:solidFill>
            <a:srgbClr val="FFDF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190" dirty="0"/>
              <a:t>H</a:t>
            </a:r>
            <a:r>
              <a:rPr spc="25" dirty="0"/>
              <a:t>e</a:t>
            </a:r>
            <a:r>
              <a:rPr spc="110" dirty="0"/>
              <a:t>a</a:t>
            </a:r>
            <a:r>
              <a:rPr spc="160" dirty="0"/>
              <a:t>p</a:t>
            </a:r>
            <a:r>
              <a:rPr spc="265" dirty="0"/>
              <a:t>s</a:t>
            </a:r>
          </a:p>
        </p:txBody>
      </p:sp>
      <p:sp>
        <p:nvSpPr>
          <p:cNvPr id="4" name="object 4"/>
          <p:cNvSpPr/>
          <p:nvPr/>
        </p:nvSpPr>
        <p:spPr>
          <a:xfrm>
            <a:off x="761227" y="869959"/>
            <a:ext cx="58419" cy="58419"/>
          </a:xfrm>
          <a:custGeom>
            <a:avLst/>
            <a:gdLst/>
            <a:ahLst/>
            <a:cxnLst/>
            <a:rect l="l" t="t" r="r" b="b"/>
            <a:pathLst>
              <a:path w="58419" h="58419">
                <a:moveTo>
                  <a:pt x="0" y="0"/>
                </a:moveTo>
                <a:lnTo>
                  <a:pt x="58256" y="0"/>
                </a:lnTo>
                <a:lnTo>
                  <a:pt x="58256" y="58256"/>
                </a:lnTo>
                <a:lnTo>
                  <a:pt x="0" y="58256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61227" y="1427554"/>
            <a:ext cx="58419" cy="58419"/>
          </a:xfrm>
          <a:custGeom>
            <a:avLst/>
            <a:gdLst/>
            <a:ahLst/>
            <a:cxnLst/>
            <a:rect l="l" t="t" r="r" b="b"/>
            <a:pathLst>
              <a:path w="58419" h="58419">
                <a:moveTo>
                  <a:pt x="0" y="0"/>
                </a:moveTo>
                <a:lnTo>
                  <a:pt x="58256" y="0"/>
                </a:lnTo>
                <a:lnTo>
                  <a:pt x="58256" y="58256"/>
                </a:lnTo>
                <a:lnTo>
                  <a:pt x="0" y="58256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61227" y="1735479"/>
            <a:ext cx="58419" cy="58419"/>
          </a:xfrm>
          <a:custGeom>
            <a:avLst/>
            <a:gdLst/>
            <a:ahLst/>
            <a:cxnLst/>
            <a:rect l="l" t="t" r="r" b="b"/>
            <a:pathLst>
              <a:path w="58419" h="58419">
                <a:moveTo>
                  <a:pt x="0" y="0"/>
                </a:moveTo>
                <a:lnTo>
                  <a:pt x="58256" y="0"/>
                </a:lnTo>
                <a:lnTo>
                  <a:pt x="58256" y="58256"/>
                </a:lnTo>
                <a:lnTo>
                  <a:pt x="0" y="58256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911593" y="732106"/>
            <a:ext cx="4979035" cy="1142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16700"/>
              </a:lnSpc>
            </a:pPr>
            <a:r>
              <a:rPr sz="1450" spc="10" dirty="0">
                <a:latin typeface="Arial"/>
                <a:cs typeface="Arial"/>
              </a:rPr>
              <a:t>The </a:t>
            </a:r>
            <a:r>
              <a:rPr sz="1450" spc="5" dirty="0">
                <a:latin typeface="Arial"/>
                <a:cs typeface="Arial"/>
              </a:rPr>
              <a:t>regular layout of </a:t>
            </a:r>
            <a:r>
              <a:rPr sz="1450" spc="10" dirty="0">
                <a:latin typeface="Arial"/>
                <a:cs typeface="Arial"/>
              </a:rPr>
              <a:t>a heap makes </a:t>
            </a:r>
            <a:r>
              <a:rPr sz="1450" dirty="0">
                <a:latin typeface="Arial"/>
                <a:cs typeface="Arial"/>
              </a:rPr>
              <a:t>it </a:t>
            </a:r>
            <a:r>
              <a:rPr sz="1450" spc="5" dirty="0">
                <a:latin typeface="Arial"/>
                <a:cs typeface="Arial"/>
              </a:rPr>
              <a:t>possible to store</a:t>
            </a:r>
            <a:r>
              <a:rPr sz="1450" spc="-10" dirty="0">
                <a:latin typeface="Arial"/>
                <a:cs typeface="Arial"/>
              </a:rPr>
              <a:t> </a:t>
            </a:r>
            <a:r>
              <a:rPr sz="1450" spc="10" dirty="0">
                <a:latin typeface="Arial"/>
                <a:cs typeface="Arial"/>
              </a:rPr>
              <a:t>heap  </a:t>
            </a:r>
            <a:r>
              <a:rPr sz="1450" spc="5" dirty="0">
                <a:latin typeface="Arial"/>
                <a:cs typeface="Arial"/>
              </a:rPr>
              <a:t>nodes very efficiently in </a:t>
            </a:r>
            <a:r>
              <a:rPr sz="1450" spc="10" dirty="0">
                <a:latin typeface="Arial"/>
                <a:cs typeface="Arial"/>
              </a:rPr>
              <a:t>an</a:t>
            </a:r>
            <a:r>
              <a:rPr sz="1450" spc="-20" dirty="0">
                <a:latin typeface="Arial"/>
                <a:cs typeface="Arial"/>
              </a:rPr>
              <a:t> </a:t>
            </a:r>
            <a:r>
              <a:rPr sz="1450" spc="5" dirty="0">
                <a:latin typeface="Arial"/>
                <a:cs typeface="Arial"/>
              </a:rPr>
              <a:t>array.</a:t>
            </a:r>
            <a:endParaRPr sz="1450">
              <a:latin typeface="Arial"/>
              <a:cs typeface="Arial"/>
            </a:endParaRPr>
          </a:p>
          <a:p>
            <a:pPr marL="12700" marR="989330">
              <a:lnSpc>
                <a:spcPts val="2420"/>
              </a:lnSpc>
              <a:spcBef>
                <a:spcPts val="130"/>
              </a:spcBef>
            </a:pPr>
            <a:r>
              <a:rPr sz="1450" spc="5" dirty="0">
                <a:latin typeface="Arial"/>
                <a:cs typeface="Arial"/>
              </a:rPr>
              <a:t>Store the first layer, then the second, </a:t>
            </a:r>
            <a:r>
              <a:rPr sz="1450" spc="10" dirty="0">
                <a:latin typeface="Arial"/>
                <a:cs typeface="Arial"/>
              </a:rPr>
              <a:t>and </a:t>
            </a:r>
            <a:r>
              <a:rPr sz="1450" spc="5" dirty="0">
                <a:latin typeface="Arial"/>
                <a:cs typeface="Arial"/>
              </a:rPr>
              <a:t>so on.  Leave the </a:t>
            </a:r>
            <a:r>
              <a:rPr sz="1450" spc="10" dirty="0">
                <a:latin typeface="Arial"/>
                <a:cs typeface="Arial"/>
              </a:rPr>
              <a:t>0 </a:t>
            </a:r>
            <a:r>
              <a:rPr sz="1450" spc="5" dirty="0">
                <a:latin typeface="Arial"/>
                <a:cs typeface="Arial"/>
              </a:rPr>
              <a:t>element</a:t>
            </a:r>
            <a:r>
              <a:rPr sz="1450" spc="-15" dirty="0">
                <a:latin typeface="Arial"/>
                <a:cs typeface="Arial"/>
              </a:rPr>
              <a:t> </a:t>
            </a:r>
            <a:r>
              <a:rPr sz="1450" spc="5" dirty="0">
                <a:latin typeface="Arial"/>
                <a:cs typeface="Arial"/>
              </a:rPr>
              <a:t>empty.</a:t>
            </a:r>
            <a:endParaRPr sz="1450">
              <a:latin typeface="Arial"/>
              <a:cs typeface="Arial"/>
            </a:endParaRPr>
          </a:p>
        </p:txBody>
      </p:sp>
      <p:sp>
        <p:nvSpPr>
          <p:cNvPr id="8" name="object 2"/>
          <p:cNvSpPr>
            <a:spLocks noChangeAspect="1"/>
          </p:cNvSpPr>
          <p:nvPr/>
        </p:nvSpPr>
        <p:spPr>
          <a:xfrm>
            <a:off x="911593" y="1856886"/>
            <a:ext cx="3313042" cy="2286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3"/>
          <p:cNvSpPr/>
          <p:nvPr/>
        </p:nvSpPr>
        <p:spPr>
          <a:xfrm>
            <a:off x="761227" y="4796003"/>
            <a:ext cx="58419" cy="58419"/>
          </a:xfrm>
          <a:custGeom>
            <a:avLst/>
            <a:gdLst/>
            <a:ahLst/>
            <a:cxnLst/>
            <a:rect l="l" t="t" r="r" b="b"/>
            <a:pathLst>
              <a:path w="58419" h="58420">
                <a:moveTo>
                  <a:pt x="0" y="0"/>
                </a:moveTo>
                <a:lnTo>
                  <a:pt x="58256" y="0"/>
                </a:lnTo>
                <a:lnTo>
                  <a:pt x="58256" y="58256"/>
                </a:lnTo>
                <a:lnTo>
                  <a:pt x="0" y="58256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4"/>
          <p:cNvSpPr txBox="1"/>
          <p:nvPr/>
        </p:nvSpPr>
        <p:spPr>
          <a:xfrm>
            <a:off x="911593" y="4237326"/>
            <a:ext cx="5482590" cy="6978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8755">
              <a:lnSpc>
                <a:spcPct val="100000"/>
              </a:lnSpc>
            </a:pPr>
            <a:r>
              <a:rPr sz="1450" b="1" spc="5" dirty="0">
                <a:latin typeface="Arial"/>
                <a:cs typeface="Arial"/>
              </a:rPr>
              <a:t>Figure </a:t>
            </a:r>
            <a:r>
              <a:rPr sz="1450" b="1" spc="10" dirty="0">
                <a:latin typeface="Arial"/>
                <a:cs typeface="Arial"/>
              </a:rPr>
              <a:t>30 </a:t>
            </a:r>
            <a:r>
              <a:rPr sz="1450" spc="5" dirty="0">
                <a:latin typeface="Arial"/>
                <a:cs typeface="Arial"/>
              </a:rPr>
              <a:t>Storing </a:t>
            </a:r>
            <a:r>
              <a:rPr sz="1450" spc="10" dirty="0">
                <a:latin typeface="Arial"/>
                <a:cs typeface="Arial"/>
              </a:rPr>
              <a:t>a Heap </a:t>
            </a:r>
            <a:r>
              <a:rPr sz="1450" spc="5" dirty="0">
                <a:latin typeface="Arial"/>
                <a:cs typeface="Arial"/>
              </a:rPr>
              <a:t>in </a:t>
            </a:r>
            <a:r>
              <a:rPr sz="1450" spc="10" dirty="0">
                <a:latin typeface="Arial"/>
                <a:cs typeface="Arial"/>
              </a:rPr>
              <a:t>an</a:t>
            </a:r>
            <a:r>
              <a:rPr sz="1450" spc="-45" dirty="0">
                <a:latin typeface="Arial"/>
                <a:cs typeface="Arial"/>
              </a:rPr>
              <a:t> </a:t>
            </a:r>
            <a:r>
              <a:rPr sz="1450" spc="5" dirty="0">
                <a:latin typeface="Arial"/>
                <a:cs typeface="Arial"/>
              </a:rPr>
              <a:t>Array</a:t>
            </a:r>
            <a:endParaRPr sz="145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4"/>
              </a:spcBef>
            </a:pPr>
            <a:endParaRPr sz="16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450" spc="10" dirty="0">
                <a:latin typeface="Arial"/>
                <a:cs typeface="Arial"/>
              </a:rPr>
              <a:t>The </a:t>
            </a:r>
            <a:r>
              <a:rPr sz="1450" spc="5" dirty="0">
                <a:latin typeface="Arial"/>
                <a:cs typeface="Arial"/>
              </a:rPr>
              <a:t>child nodes of the </a:t>
            </a:r>
            <a:r>
              <a:rPr sz="1450" spc="10" dirty="0">
                <a:latin typeface="Arial"/>
                <a:cs typeface="Arial"/>
              </a:rPr>
              <a:t>node </a:t>
            </a:r>
            <a:r>
              <a:rPr sz="1450" spc="5" dirty="0">
                <a:latin typeface="Arial"/>
                <a:cs typeface="Arial"/>
              </a:rPr>
              <a:t>with index  </a:t>
            </a:r>
            <a:r>
              <a:rPr sz="1450" spc="10" dirty="0">
                <a:latin typeface="Courier" charset="0"/>
                <a:cs typeface="Courier" charset="0"/>
              </a:rPr>
              <a:t>i </a:t>
            </a:r>
            <a:r>
              <a:rPr sz="1450" spc="5" dirty="0">
                <a:latin typeface="Arial"/>
                <a:cs typeface="Arial"/>
              </a:rPr>
              <a:t>have index  </a:t>
            </a:r>
            <a:r>
              <a:rPr sz="1450" spc="10" dirty="0">
                <a:latin typeface="Courier" charset="0"/>
                <a:cs typeface="Courier" charset="0"/>
              </a:rPr>
              <a:t>2 • i</a:t>
            </a:r>
            <a:r>
              <a:rPr sz="1450" spc="-335" dirty="0">
                <a:latin typeface="Courier" charset="0"/>
                <a:cs typeface="Courier" charset="0"/>
              </a:rPr>
              <a:t> </a:t>
            </a:r>
            <a:r>
              <a:rPr sz="1450" spc="10" dirty="0">
                <a:latin typeface="Arial"/>
                <a:cs typeface="Arial"/>
              </a:rPr>
              <a:t>and</a:t>
            </a:r>
            <a:endParaRPr sz="1450" dirty="0">
              <a:latin typeface="Arial"/>
              <a:cs typeface="Arial"/>
            </a:endParaRPr>
          </a:p>
        </p:txBody>
      </p:sp>
      <p:sp>
        <p:nvSpPr>
          <p:cNvPr id="11" name="object 2"/>
          <p:cNvSpPr/>
          <p:nvPr/>
        </p:nvSpPr>
        <p:spPr>
          <a:xfrm>
            <a:off x="826887" y="5319454"/>
            <a:ext cx="58419" cy="58419"/>
          </a:xfrm>
          <a:custGeom>
            <a:avLst/>
            <a:gdLst/>
            <a:ahLst/>
            <a:cxnLst/>
            <a:rect l="l" t="t" r="r" b="b"/>
            <a:pathLst>
              <a:path w="58419" h="58420">
                <a:moveTo>
                  <a:pt x="0" y="0"/>
                </a:moveTo>
                <a:lnTo>
                  <a:pt x="58256" y="0"/>
                </a:lnTo>
                <a:lnTo>
                  <a:pt x="58256" y="58256"/>
                </a:lnTo>
                <a:lnTo>
                  <a:pt x="0" y="58256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3"/>
          <p:cNvSpPr txBox="1"/>
          <p:nvPr/>
        </p:nvSpPr>
        <p:spPr>
          <a:xfrm>
            <a:off x="977253" y="4902256"/>
            <a:ext cx="5059045" cy="5562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spc="10" dirty="0">
                <a:latin typeface="Courier" charset="0"/>
                <a:cs typeface="Courier" charset="0"/>
              </a:rPr>
              <a:t>2 • i +</a:t>
            </a:r>
            <a:r>
              <a:rPr sz="1450" spc="-90" dirty="0">
                <a:latin typeface="Courier" charset="0"/>
                <a:cs typeface="Courier" charset="0"/>
              </a:rPr>
              <a:t> </a:t>
            </a:r>
            <a:r>
              <a:rPr sz="1450" spc="5" dirty="0">
                <a:latin typeface="Courier" charset="0"/>
                <a:cs typeface="Courier" charset="0"/>
              </a:rPr>
              <a:t>1</a:t>
            </a:r>
            <a:r>
              <a:rPr sz="1450" spc="5" dirty="0">
                <a:latin typeface="Arial"/>
                <a:cs typeface="Arial"/>
              </a:rPr>
              <a:t>.</a:t>
            </a:r>
            <a:endParaRPr sz="145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750"/>
              </a:spcBef>
            </a:pPr>
            <a:r>
              <a:rPr sz="1450" spc="10" dirty="0">
                <a:latin typeface="Arial"/>
                <a:cs typeface="Arial"/>
              </a:rPr>
              <a:t>The </a:t>
            </a:r>
            <a:r>
              <a:rPr sz="1450" spc="5" dirty="0">
                <a:latin typeface="Arial"/>
                <a:cs typeface="Arial"/>
              </a:rPr>
              <a:t>parent </a:t>
            </a:r>
            <a:r>
              <a:rPr sz="1450" spc="10" dirty="0">
                <a:latin typeface="Arial"/>
                <a:cs typeface="Arial"/>
              </a:rPr>
              <a:t>node </a:t>
            </a:r>
            <a:r>
              <a:rPr sz="1450" spc="5" dirty="0">
                <a:latin typeface="Arial"/>
                <a:cs typeface="Arial"/>
              </a:rPr>
              <a:t>of the </a:t>
            </a:r>
            <a:r>
              <a:rPr sz="1450" spc="10" dirty="0">
                <a:latin typeface="Arial"/>
                <a:cs typeface="Arial"/>
              </a:rPr>
              <a:t>node </a:t>
            </a:r>
            <a:r>
              <a:rPr sz="1450" spc="5" dirty="0">
                <a:latin typeface="Arial"/>
                <a:cs typeface="Arial"/>
              </a:rPr>
              <a:t>with index  </a:t>
            </a:r>
            <a:r>
              <a:rPr sz="1450" spc="10" dirty="0">
                <a:latin typeface="Courier" charset="0"/>
                <a:cs typeface="Courier" charset="0"/>
              </a:rPr>
              <a:t>i </a:t>
            </a:r>
            <a:r>
              <a:rPr sz="1450" spc="5" dirty="0">
                <a:latin typeface="Arial"/>
                <a:cs typeface="Arial"/>
              </a:rPr>
              <a:t>has index </a:t>
            </a:r>
            <a:r>
              <a:rPr sz="1450" spc="10" dirty="0">
                <a:latin typeface="Courier" charset="0"/>
                <a:cs typeface="Courier" charset="0"/>
              </a:rPr>
              <a:t>i /</a:t>
            </a:r>
            <a:r>
              <a:rPr sz="1450" spc="50" dirty="0">
                <a:latin typeface="Courier" charset="0"/>
                <a:cs typeface="Courier" charset="0"/>
              </a:rPr>
              <a:t> </a:t>
            </a:r>
            <a:r>
              <a:rPr sz="1450" spc="5" dirty="0">
                <a:latin typeface="Courier" charset="0"/>
                <a:cs typeface="Courier" charset="0"/>
              </a:rPr>
              <a:t>2</a:t>
            </a:r>
            <a:r>
              <a:rPr sz="1450" spc="5" dirty="0">
                <a:latin typeface="Arial"/>
                <a:cs typeface="Arial"/>
              </a:rPr>
              <a:t>.</a:t>
            </a:r>
            <a:endParaRPr sz="1450" dirty="0">
              <a:latin typeface="Arial"/>
              <a:cs typeface="Arial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44715" y="562782"/>
            <a:ext cx="5360035" cy="66675"/>
          </a:xfrm>
          <a:custGeom>
            <a:avLst/>
            <a:gdLst/>
            <a:ahLst/>
            <a:cxnLst/>
            <a:rect l="l" t="t" r="r" b="b"/>
            <a:pathLst>
              <a:path w="5360035" h="66675">
                <a:moveTo>
                  <a:pt x="0" y="0"/>
                </a:moveTo>
                <a:lnTo>
                  <a:pt x="5359567" y="0"/>
                </a:lnTo>
                <a:lnTo>
                  <a:pt x="5359567" y="66578"/>
                </a:lnTo>
                <a:lnTo>
                  <a:pt x="0" y="66578"/>
                </a:lnTo>
                <a:lnTo>
                  <a:pt x="0" y="0"/>
                </a:lnTo>
                <a:close/>
              </a:path>
            </a:pathLst>
          </a:custGeom>
          <a:solidFill>
            <a:srgbClr val="FFDF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190" dirty="0"/>
              <a:t>H</a:t>
            </a:r>
            <a:r>
              <a:rPr spc="25" dirty="0"/>
              <a:t>e</a:t>
            </a:r>
            <a:r>
              <a:rPr spc="110" dirty="0"/>
              <a:t>a</a:t>
            </a:r>
            <a:r>
              <a:rPr spc="160" dirty="0"/>
              <a:t>p</a:t>
            </a:r>
            <a:r>
              <a:rPr spc="265" dirty="0"/>
              <a:t>s</a:t>
            </a:r>
          </a:p>
        </p:txBody>
      </p:sp>
      <p:sp>
        <p:nvSpPr>
          <p:cNvPr id="4" name="object 4"/>
          <p:cNvSpPr/>
          <p:nvPr/>
        </p:nvSpPr>
        <p:spPr>
          <a:xfrm>
            <a:off x="761227" y="862385"/>
            <a:ext cx="58419" cy="58419"/>
          </a:xfrm>
          <a:custGeom>
            <a:avLst/>
            <a:gdLst/>
            <a:ahLst/>
            <a:cxnLst/>
            <a:rect l="l" t="t" r="r" b="b"/>
            <a:pathLst>
              <a:path w="58419" h="58419">
                <a:moveTo>
                  <a:pt x="0" y="0"/>
                </a:moveTo>
                <a:lnTo>
                  <a:pt x="58256" y="0"/>
                </a:lnTo>
                <a:lnTo>
                  <a:pt x="58256" y="58256"/>
                </a:lnTo>
                <a:lnTo>
                  <a:pt x="0" y="58256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61227" y="1161988"/>
            <a:ext cx="58419" cy="58419"/>
          </a:xfrm>
          <a:custGeom>
            <a:avLst/>
            <a:gdLst/>
            <a:ahLst/>
            <a:cxnLst/>
            <a:rect l="l" t="t" r="r" b="b"/>
            <a:pathLst>
              <a:path w="58419" h="58419">
                <a:moveTo>
                  <a:pt x="0" y="0"/>
                </a:moveTo>
                <a:lnTo>
                  <a:pt x="58256" y="0"/>
                </a:lnTo>
                <a:lnTo>
                  <a:pt x="58256" y="58256"/>
                </a:lnTo>
                <a:lnTo>
                  <a:pt x="0" y="58256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911593" y="682767"/>
            <a:ext cx="4554220" cy="6184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35600"/>
              </a:lnSpc>
            </a:pPr>
            <a:r>
              <a:rPr sz="1450" spc="10" dirty="0">
                <a:latin typeface="Arial"/>
                <a:cs typeface="Arial"/>
              </a:rPr>
              <a:t>A max-heap </a:t>
            </a:r>
            <a:r>
              <a:rPr sz="1450" spc="5" dirty="0">
                <a:latin typeface="Arial"/>
                <a:cs typeface="Arial"/>
              </a:rPr>
              <a:t>has the largest element stored in the root.  </a:t>
            </a:r>
            <a:r>
              <a:rPr sz="1450" spc="10" dirty="0">
                <a:latin typeface="Arial"/>
                <a:cs typeface="Arial"/>
              </a:rPr>
              <a:t>A </a:t>
            </a:r>
            <a:r>
              <a:rPr sz="1450" spc="5" dirty="0">
                <a:latin typeface="Arial"/>
                <a:cs typeface="Arial"/>
              </a:rPr>
              <a:t>min-heap can </a:t>
            </a:r>
            <a:r>
              <a:rPr sz="1450" spc="10" dirty="0">
                <a:latin typeface="Arial"/>
                <a:cs typeface="Arial"/>
              </a:rPr>
              <a:t>be </a:t>
            </a:r>
            <a:r>
              <a:rPr sz="1450" spc="5" dirty="0">
                <a:latin typeface="Arial"/>
                <a:cs typeface="Arial"/>
              </a:rPr>
              <a:t>used to implement </a:t>
            </a:r>
            <a:r>
              <a:rPr sz="1450" spc="10" dirty="0">
                <a:latin typeface="Arial"/>
                <a:cs typeface="Arial"/>
              </a:rPr>
              <a:t>a </a:t>
            </a:r>
            <a:r>
              <a:rPr sz="1450" spc="5" dirty="0">
                <a:latin typeface="Arial"/>
                <a:cs typeface="Arial"/>
              </a:rPr>
              <a:t>priority</a:t>
            </a:r>
            <a:r>
              <a:rPr sz="1450" spc="35" dirty="0">
                <a:latin typeface="Arial"/>
                <a:cs typeface="Arial"/>
              </a:rPr>
              <a:t> </a:t>
            </a:r>
            <a:r>
              <a:rPr sz="1450" spc="5" dirty="0">
                <a:latin typeface="Arial"/>
                <a:cs typeface="Arial"/>
              </a:rPr>
              <a:t>queue.</a:t>
            </a:r>
            <a:endParaRPr sz="1450">
              <a:latin typeface="Arial"/>
              <a:cs typeface="Arial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44715" y="572958"/>
            <a:ext cx="5360035" cy="66675"/>
          </a:xfrm>
          <a:custGeom>
            <a:avLst/>
            <a:gdLst/>
            <a:ahLst/>
            <a:cxnLst/>
            <a:rect l="l" t="t" r="r" b="b"/>
            <a:pathLst>
              <a:path w="5360035" h="66675">
                <a:moveTo>
                  <a:pt x="0" y="0"/>
                </a:moveTo>
                <a:lnTo>
                  <a:pt x="5359567" y="0"/>
                </a:lnTo>
                <a:lnTo>
                  <a:pt x="5359567" y="66578"/>
                </a:lnTo>
                <a:lnTo>
                  <a:pt x="0" y="66578"/>
                </a:lnTo>
                <a:lnTo>
                  <a:pt x="0" y="0"/>
                </a:lnTo>
                <a:close/>
              </a:path>
            </a:pathLst>
          </a:custGeom>
          <a:solidFill>
            <a:srgbClr val="FFDF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265" dirty="0"/>
              <a:t>s</a:t>
            </a:r>
            <a:r>
              <a:rPr spc="25" dirty="0"/>
              <a:t>e</a:t>
            </a:r>
            <a:r>
              <a:rPr spc="40" dirty="0"/>
              <a:t>c</a:t>
            </a:r>
            <a:r>
              <a:rPr spc="15" dirty="0"/>
              <a:t>t</a:t>
            </a:r>
            <a:r>
              <a:rPr spc="50" dirty="0"/>
              <a:t>i</a:t>
            </a:r>
            <a:r>
              <a:rPr spc="145" dirty="0"/>
              <a:t>o</a:t>
            </a:r>
            <a:r>
              <a:rPr spc="130" dirty="0"/>
              <a:t>n</a:t>
            </a:r>
            <a:r>
              <a:rPr spc="-165" dirty="0"/>
              <a:t>_</a:t>
            </a:r>
            <a:r>
              <a:rPr spc="105" dirty="0"/>
              <a:t>6</a:t>
            </a:r>
            <a:r>
              <a:rPr spc="300" dirty="0"/>
              <a:t>/</a:t>
            </a:r>
            <a:r>
              <a:rPr spc="320" dirty="0">
                <a:solidFill>
                  <a:srgbClr val="000080"/>
                </a:solidFill>
                <a:hlinkClick r:id="rId2"/>
              </a:rPr>
              <a:t>M</a:t>
            </a:r>
            <a:r>
              <a:rPr spc="50" dirty="0">
                <a:solidFill>
                  <a:srgbClr val="000080"/>
                </a:solidFill>
                <a:hlinkClick r:id="rId2"/>
              </a:rPr>
              <a:t>i</a:t>
            </a:r>
            <a:r>
              <a:rPr spc="130" dirty="0">
                <a:solidFill>
                  <a:srgbClr val="000080"/>
                </a:solidFill>
                <a:hlinkClick r:id="rId2"/>
              </a:rPr>
              <a:t>n</a:t>
            </a:r>
            <a:r>
              <a:rPr spc="190" dirty="0">
                <a:solidFill>
                  <a:srgbClr val="000080"/>
                </a:solidFill>
                <a:hlinkClick r:id="rId2"/>
              </a:rPr>
              <a:t>H</a:t>
            </a:r>
            <a:r>
              <a:rPr spc="25" dirty="0">
                <a:solidFill>
                  <a:srgbClr val="000080"/>
                </a:solidFill>
                <a:hlinkClick r:id="rId2"/>
              </a:rPr>
              <a:t>e</a:t>
            </a:r>
            <a:r>
              <a:rPr spc="110" dirty="0">
                <a:solidFill>
                  <a:srgbClr val="000080"/>
                </a:solidFill>
                <a:hlinkClick r:id="rId2"/>
              </a:rPr>
              <a:t>a</a:t>
            </a:r>
            <a:r>
              <a:rPr spc="160" dirty="0">
                <a:solidFill>
                  <a:srgbClr val="000080"/>
                </a:solidFill>
                <a:hlinkClick r:id="rId2"/>
              </a:rPr>
              <a:t>p</a:t>
            </a:r>
            <a:r>
              <a:rPr spc="-235" dirty="0">
                <a:solidFill>
                  <a:srgbClr val="000080"/>
                </a:solidFill>
                <a:hlinkClick r:id="rId2"/>
              </a:rPr>
              <a:t>.</a:t>
            </a:r>
            <a:r>
              <a:rPr spc="-65" dirty="0">
                <a:solidFill>
                  <a:srgbClr val="000080"/>
                </a:solidFill>
                <a:hlinkClick r:id="rId2"/>
              </a:rPr>
              <a:t>j</a:t>
            </a:r>
            <a:r>
              <a:rPr spc="110" dirty="0">
                <a:solidFill>
                  <a:srgbClr val="000080"/>
                </a:solidFill>
                <a:hlinkClick r:id="rId2"/>
              </a:rPr>
              <a:t>a</a:t>
            </a:r>
            <a:r>
              <a:rPr spc="130" dirty="0">
                <a:solidFill>
                  <a:srgbClr val="000080"/>
                </a:solidFill>
                <a:hlinkClick r:id="rId2"/>
              </a:rPr>
              <a:t>v</a:t>
            </a:r>
            <a:r>
              <a:rPr spc="110" dirty="0">
                <a:solidFill>
                  <a:srgbClr val="000080"/>
                </a:solidFill>
                <a:hlinkClick r:id="rId2"/>
              </a:rPr>
              <a:t>a</a:t>
            </a:r>
          </a:p>
        </p:txBody>
      </p:sp>
      <p:sp>
        <p:nvSpPr>
          <p:cNvPr id="4" name="object 2"/>
          <p:cNvSpPr txBox="1"/>
          <p:nvPr/>
        </p:nvSpPr>
        <p:spPr>
          <a:xfrm>
            <a:off x="1216309" y="1910479"/>
            <a:ext cx="2103120" cy="10464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65"/>
              </a:lnSpc>
            </a:pPr>
            <a:r>
              <a:rPr sz="850" dirty="0">
                <a:latin typeface="Courier New"/>
                <a:cs typeface="Courier New"/>
              </a:rPr>
              <a:t>/**</a:t>
            </a:r>
            <a:endParaRPr sz="850">
              <a:latin typeface="Courier New"/>
              <a:cs typeface="Courier New"/>
            </a:endParaRPr>
          </a:p>
          <a:p>
            <a:pPr marL="207010">
              <a:lnSpc>
                <a:spcPts val="1200"/>
              </a:lnSpc>
            </a:pPr>
            <a:r>
              <a:rPr sz="1050" spc="-5" dirty="0">
                <a:solidFill>
                  <a:srgbClr val="0073FF"/>
                </a:solidFill>
                <a:latin typeface="Times New Roman"/>
                <a:cs typeface="Times New Roman"/>
              </a:rPr>
              <a:t>Constructs an empty</a:t>
            </a:r>
            <a:r>
              <a:rPr sz="1050" spc="-10" dirty="0">
                <a:solidFill>
                  <a:srgbClr val="0073FF"/>
                </a:solidFill>
                <a:latin typeface="Times New Roman"/>
                <a:cs typeface="Times New Roman"/>
              </a:rPr>
              <a:t> </a:t>
            </a:r>
            <a:r>
              <a:rPr sz="1050" spc="-5" dirty="0">
                <a:solidFill>
                  <a:srgbClr val="0073FF"/>
                </a:solidFill>
                <a:latin typeface="Times New Roman"/>
                <a:cs typeface="Times New Roman"/>
              </a:rPr>
              <a:t>heap.</a:t>
            </a:r>
            <a:endParaRPr sz="1050">
              <a:latin typeface="Times New Roman"/>
              <a:cs typeface="Times New Roman"/>
            </a:endParaRPr>
          </a:p>
          <a:p>
            <a:pPr marL="12700">
              <a:lnSpc>
                <a:spcPts val="994"/>
              </a:lnSpc>
            </a:pPr>
            <a:r>
              <a:rPr sz="850" dirty="0">
                <a:latin typeface="Courier New"/>
                <a:cs typeface="Courier New"/>
              </a:rPr>
              <a:t>*/</a:t>
            </a:r>
            <a:endParaRPr sz="850">
              <a:latin typeface="Courier New"/>
              <a:cs typeface="Courier New"/>
            </a:endParaRPr>
          </a:p>
          <a:p>
            <a:pPr marL="12700">
              <a:lnSpc>
                <a:spcPts val="985"/>
              </a:lnSpc>
            </a:pPr>
            <a:r>
              <a:rPr sz="850" dirty="0">
                <a:solidFill>
                  <a:srgbClr val="CC0066"/>
                </a:solidFill>
                <a:latin typeface="Courier New"/>
                <a:cs typeface="Courier New"/>
              </a:rPr>
              <a:t>public</a:t>
            </a:r>
            <a:r>
              <a:rPr sz="850" spc="-85" dirty="0">
                <a:solidFill>
                  <a:srgbClr val="CC0066"/>
                </a:solidFill>
                <a:latin typeface="Courier New"/>
                <a:cs typeface="Courier New"/>
              </a:rPr>
              <a:t> </a:t>
            </a:r>
            <a:r>
              <a:rPr sz="850" dirty="0">
                <a:latin typeface="Courier New"/>
                <a:cs typeface="Courier New"/>
              </a:rPr>
              <a:t>MinHeap()</a:t>
            </a:r>
            <a:endParaRPr sz="850">
              <a:latin typeface="Courier New"/>
              <a:cs typeface="Courier New"/>
            </a:endParaRPr>
          </a:p>
          <a:p>
            <a:pPr marL="12700">
              <a:lnSpc>
                <a:spcPts val="985"/>
              </a:lnSpc>
            </a:pPr>
            <a:r>
              <a:rPr sz="850" dirty="0">
                <a:latin typeface="Courier New"/>
                <a:cs typeface="Courier New"/>
              </a:rPr>
              <a:t>{</a:t>
            </a:r>
            <a:endParaRPr sz="850">
              <a:latin typeface="Courier New"/>
              <a:cs typeface="Courier New"/>
            </a:endParaRPr>
          </a:p>
          <a:p>
            <a:pPr marL="207010" marR="5080">
              <a:lnSpc>
                <a:spcPts val="980"/>
              </a:lnSpc>
              <a:spcBef>
                <a:spcPts val="45"/>
              </a:spcBef>
            </a:pPr>
            <a:r>
              <a:rPr sz="850" dirty="0">
                <a:latin typeface="Courier New"/>
                <a:cs typeface="Courier New"/>
              </a:rPr>
              <a:t>elements = </a:t>
            </a:r>
            <a:r>
              <a:rPr sz="850" dirty="0">
                <a:solidFill>
                  <a:srgbClr val="CC0066"/>
                </a:solidFill>
                <a:latin typeface="Courier New"/>
                <a:cs typeface="Courier New"/>
              </a:rPr>
              <a:t>new</a:t>
            </a:r>
            <a:r>
              <a:rPr sz="850" spc="-70" dirty="0">
                <a:solidFill>
                  <a:srgbClr val="CC0066"/>
                </a:solidFill>
                <a:latin typeface="Courier New"/>
                <a:cs typeface="Courier New"/>
              </a:rPr>
              <a:t> </a:t>
            </a:r>
            <a:r>
              <a:rPr sz="850" dirty="0">
                <a:latin typeface="Courier New"/>
                <a:cs typeface="Courier New"/>
              </a:rPr>
              <a:t>ArrayList&lt;&gt;();  elements.add(</a:t>
            </a:r>
            <a:r>
              <a:rPr sz="850" dirty="0">
                <a:solidFill>
                  <a:srgbClr val="66FF18"/>
                </a:solidFill>
                <a:latin typeface="Courier New"/>
                <a:cs typeface="Courier New"/>
              </a:rPr>
              <a:t>null</a:t>
            </a:r>
            <a:r>
              <a:rPr sz="850" dirty="0">
                <a:latin typeface="Courier New"/>
                <a:cs typeface="Courier New"/>
              </a:rPr>
              <a:t>);</a:t>
            </a:r>
            <a:endParaRPr sz="850">
              <a:latin typeface="Courier New"/>
              <a:cs typeface="Courier New"/>
            </a:endParaRPr>
          </a:p>
          <a:p>
            <a:pPr marL="12700">
              <a:lnSpc>
                <a:spcPts val="955"/>
              </a:lnSpc>
            </a:pPr>
            <a:r>
              <a:rPr sz="850" dirty="0">
                <a:latin typeface="Courier New"/>
                <a:cs typeface="Courier New"/>
              </a:rPr>
              <a:t>}</a:t>
            </a:r>
            <a:endParaRPr sz="850">
              <a:latin typeface="Courier New"/>
              <a:cs typeface="Courier New"/>
            </a:endParaRPr>
          </a:p>
        </p:txBody>
      </p:sp>
      <p:sp>
        <p:nvSpPr>
          <p:cNvPr id="5" name="object 3"/>
          <p:cNvSpPr txBox="1"/>
          <p:nvPr/>
        </p:nvSpPr>
        <p:spPr>
          <a:xfrm>
            <a:off x="1216309" y="3058957"/>
            <a:ext cx="2493010" cy="12211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65"/>
              </a:lnSpc>
            </a:pPr>
            <a:r>
              <a:rPr sz="850" dirty="0">
                <a:latin typeface="Courier New"/>
                <a:cs typeface="Courier New"/>
              </a:rPr>
              <a:t>/**</a:t>
            </a:r>
            <a:endParaRPr sz="850">
              <a:latin typeface="Courier New"/>
              <a:cs typeface="Courier New"/>
            </a:endParaRPr>
          </a:p>
          <a:p>
            <a:pPr marL="207010">
              <a:lnSpc>
                <a:spcPts val="1165"/>
              </a:lnSpc>
            </a:pPr>
            <a:r>
              <a:rPr sz="1050" spc="-5" dirty="0">
                <a:solidFill>
                  <a:srgbClr val="0073FF"/>
                </a:solidFill>
                <a:latin typeface="Times New Roman"/>
                <a:cs typeface="Times New Roman"/>
              </a:rPr>
              <a:t>Adds a new element to this</a:t>
            </a:r>
            <a:r>
              <a:rPr sz="1050" spc="5" dirty="0">
                <a:solidFill>
                  <a:srgbClr val="0073FF"/>
                </a:solidFill>
                <a:latin typeface="Times New Roman"/>
                <a:cs typeface="Times New Roman"/>
              </a:rPr>
              <a:t> </a:t>
            </a:r>
            <a:r>
              <a:rPr sz="1050" spc="-5" dirty="0">
                <a:solidFill>
                  <a:srgbClr val="0073FF"/>
                </a:solidFill>
                <a:latin typeface="Times New Roman"/>
                <a:cs typeface="Times New Roman"/>
              </a:rPr>
              <a:t>heap.</a:t>
            </a:r>
            <a:endParaRPr sz="1050">
              <a:latin typeface="Times New Roman"/>
              <a:cs typeface="Times New Roman"/>
            </a:endParaRPr>
          </a:p>
          <a:p>
            <a:pPr marL="207010">
              <a:lnSpc>
                <a:spcPts val="1215"/>
              </a:lnSpc>
            </a:pPr>
            <a:r>
              <a:rPr sz="850" dirty="0">
                <a:latin typeface="Courier New"/>
                <a:cs typeface="Courier New"/>
              </a:rPr>
              <a:t>@param newElement</a:t>
            </a:r>
            <a:r>
              <a:rPr sz="850" spc="-270" dirty="0">
                <a:latin typeface="Courier New"/>
                <a:cs typeface="Courier New"/>
              </a:rPr>
              <a:t> </a:t>
            </a:r>
            <a:r>
              <a:rPr sz="1050" spc="-5" dirty="0">
                <a:solidFill>
                  <a:srgbClr val="0073FF"/>
                </a:solidFill>
                <a:latin typeface="Times New Roman"/>
                <a:cs typeface="Times New Roman"/>
              </a:rPr>
              <a:t>the element to add</a:t>
            </a:r>
            <a:endParaRPr sz="1050">
              <a:latin typeface="Times New Roman"/>
              <a:cs typeface="Times New Roman"/>
            </a:endParaRPr>
          </a:p>
          <a:p>
            <a:pPr marL="12700">
              <a:lnSpc>
                <a:spcPts val="994"/>
              </a:lnSpc>
            </a:pPr>
            <a:r>
              <a:rPr sz="850" dirty="0">
                <a:latin typeface="Courier New"/>
                <a:cs typeface="Courier New"/>
              </a:rPr>
              <a:t>*/</a:t>
            </a:r>
            <a:endParaRPr sz="850">
              <a:latin typeface="Courier New"/>
              <a:cs typeface="Courier New"/>
            </a:endParaRPr>
          </a:p>
          <a:p>
            <a:pPr marL="12700">
              <a:lnSpc>
                <a:spcPts val="985"/>
              </a:lnSpc>
            </a:pPr>
            <a:r>
              <a:rPr sz="850" dirty="0">
                <a:solidFill>
                  <a:srgbClr val="CC0066"/>
                </a:solidFill>
                <a:latin typeface="Courier New"/>
                <a:cs typeface="Courier New"/>
              </a:rPr>
              <a:t>public void </a:t>
            </a:r>
            <a:r>
              <a:rPr sz="850" dirty="0">
                <a:latin typeface="Courier New"/>
                <a:cs typeface="Courier New"/>
              </a:rPr>
              <a:t>add(Comparable</a:t>
            </a:r>
            <a:r>
              <a:rPr sz="850" spc="-65" dirty="0">
                <a:latin typeface="Courier New"/>
                <a:cs typeface="Courier New"/>
              </a:rPr>
              <a:t> </a:t>
            </a:r>
            <a:r>
              <a:rPr sz="850" dirty="0">
                <a:latin typeface="Courier New"/>
                <a:cs typeface="Courier New"/>
              </a:rPr>
              <a:t>newElement)</a:t>
            </a:r>
            <a:endParaRPr sz="850">
              <a:latin typeface="Courier New"/>
              <a:cs typeface="Courier New"/>
            </a:endParaRPr>
          </a:p>
          <a:p>
            <a:pPr marL="12700">
              <a:lnSpc>
                <a:spcPts val="950"/>
              </a:lnSpc>
            </a:pPr>
            <a:r>
              <a:rPr sz="850" dirty="0">
                <a:latin typeface="Courier New"/>
                <a:cs typeface="Courier New"/>
              </a:rPr>
              <a:t>{</a:t>
            </a:r>
            <a:endParaRPr sz="850">
              <a:latin typeface="Courier New"/>
              <a:cs typeface="Courier New"/>
            </a:endParaRPr>
          </a:p>
          <a:p>
            <a:pPr marL="207010">
              <a:lnSpc>
                <a:spcPts val="1200"/>
              </a:lnSpc>
            </a:pPr>
            <a:r>
              <a:rPr sz="850" dirty="0">
                <a:latin typeface="Courier New"/>
                <a:cs typeface="Courier New"/>
              </a:rPr>
              <a:t>//</a:t>
            </a:r>
            <a:r>
              <a:rPr sz="850" spc="-305" dirty="0">
                <a:latin typeface="Courier New"/>
                <a:cs typeface="Courier New"/>
              </a:rPr>
              <a:t> </a:t>
            </a:r>
            <a:r>
              <a:rPr sz="1050" spc="-5" dirty="0">
                <a:solidFill>
                  <a:srgbClr val="0073FF"/>
                </a:solidFill>
                <a:latin typeface="Times New Roman"/>
                <a:cs typeface="Times New Roman"/>
              </a:rPr>
              <a:t>Add a new leaf</a:t>
            </a:r>
            <a:endParaRPr sz="1050">
              <a:latin typeface="Times New Roman"/>
              <a:cs typeface="Times New Roman"/>
            </a:endParaRPr>
          </a:p>
          <a:p>
            <a:pPr marL="207010">
              <a:lnSpc>
                <a:spcPts val="994"/>
              </a:lnSpc>
            </a:pPr>
            <a:r>
              <a:rPr sz="850" dirty="0">
                <a:latin typeface="Courier New"/>
                <a:cs typeface="Courier New"/>
              </a:rPr>
              <a:t>elements.add(</a:t>
            </a:r>
            <a:r>
              <a:rPr sz="850" dirty="0">
                <a:solidFill>
                  <a:srgbClr val="66FF18"/>
                </a:solidFill>
                <a:latin typeface="Courier New"/>
                <a:cs typeface="Courier New"/>
              </a:rPr>
              <a:t>null</a:t>
            </a:r>
            <a:r>
              <a:rPr sz="850" dirty="0">
                <a:latin typeface="Courier New"/>
                <a:cs typeface="Courier New"/>
              </a:rPr>
              <a:t>);</a:t>
            </a:r>
            <a:endParaRPr sz="850">
              <a:latin typeface="Courier New"/>
              <a:cs typeface="Courier New"/>
            </a:endParaRPr>
          </a:p>
          <a:p>
            <a:pPr marL="207010">
              <a:lnSpc>
                <a:spcPts val="1000"/>
              </a:lnSpc>
            </a:pPr>
            <a:r>
              <a:rPr sz="850" dirty="0">
                <a:solidFill>
                  <a:srgbClr val="CC0066"/>
                </a:solidFill>
                <a:latin typeface="Courier New"/>
                <a:cs typeface="Courier New"/>
              </a:rPr>
              <a:t>int </a:t>
            </a:r>
            <a:r>
              <a:rPr sz="850" dirty="0">
                <a:latin typeface="Courier New"/>
                <a:cs typeface="Courier New"/>
              </a:rPr>
              <a:t>index = elements.size() -</a:t>
            </a:r>
            <a:r>
              <a:rPr sz="850" spc="-65" dirty="0">
                <a:latin typeface="Courier New"/>
                <a:cs typeface="Courier New"/>
              </a:rPr>
              <a:t> </a:t>
            </a:r>
            <a:r>
              <a:rPr sz="850" spc="-5" dirty="0">
                <a:solidFill>
                  <a:srgbClr val="66FF18"/>
                </a:solidFill>
                <a:latin typeface="Courier New"/>
                <a:cs typeface="Courier New"/>
              </a:rPr>
              <a:t>1</a:t>
            </a:r>
            <a:r>
              <a:rPr sz="850" spc="-5" dirty="0">
                <a:latin typeface="Courier New"/>
                <a:cs typeface="Courier New"/>
              </a:rPr>
              <a:t>;</a:t>
            </a:r>
            <a:endParaRPr sz="850">
              <a:latin typeface="Courier New"/>
              <a:cs typeface="Courier New"/>
            </a:endParaRPr>
          </a:p>
        </p:txBody>
      </p:sp>
      <p:sp>
        <p:nvSpPr>
          <p:cNvPr id="6" name="object 4"/>
          <p:cNvSpPr txBox="1"/>
          <p:nvPr/>
        </p:nvSpPr>
        <p:spPr>
          <a:xfrm>
            <a:off x="762000" y="762000"/>
            <a:ext cx="3011805" cy="45415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7470">
              <a:lnSpc>
                <a:spcPts val="1000"/>
              </a:lnSpc>
              <a:tabLst>
                <a:tab pos="271780" algn="l"/>
              </a:tabLst>
            </a:pPr>
            <a:r>
              <a:rPr sz="850" b="1" dirty="0">
                <a:solidFill>
                  <a:srgbClr val="0073FF"/>
                </a:solidFill>
                <a:latin typeface="Courier New"/>
                <a:cs typeface="Courier New"/>
              </a:rPr>
              <a:t>1	</a:t>
            </a:r>
            <a:r>
              <a:rPr sz="850" dirty="0">
                <a:solidFill>
                  <a:srgbClr val="CC0066"/>
                </a:solidFill>
                <a:latin typeface="Courier New"/>
                <a:cs typeface="Courier New"/>
              </a:rPr>
              <a:t>import</a:t>
            </a:r>
            <a:r>
              <a:rPr sz="850" spc="-80" dirty="0">
                <a:solidFill>
                  <a:srgbClr val="CC0066"/>
                </a:solidFill>
                <a:latin typeface="Courier New"/>
                <a:cs typeface="Courier New"/>
              </a:rPr>
              <a:t> </a:t>
            </a:r>
            <a:r>
              <a:rPr sz="850" dirty="0">
                <a:latin typeface="Courier New"/>
                <a:cs typeface="Courier New"/>
              </a:rPr>
              <a:t>java.util.*;</a:t>
            </a:r>
            <a:endParaRPr sz="850">
              <a:latin typeface="Courier New"/>
              <a:cs typeface="Courier New"/>
            </a:endParaRPr>
          </a:p>
          <a:p>
            <a:pPr marR="2783840" algn="ctr">
              <a:lnSpc>
                <a:spcPts val="985"/>
              </a:lnSpc>
            </a:pPr>
            <a:r>
              <a:rPr sz="850" b="1" dirty="0">
                <a:solidFill>
                  <a:srgbClr val="0073FF"/>
                </a:solidFill>
                <a:latin typeface="Courier New"/>
                <a:cs typeface="Courier New"/>
              </a:rPr>
              <a:t>2</a:t>
            </a:r>
            <a:endParaRPr sz="850">
              <a:latin typeface="Courier New"/>
              <a:cs typeface="Courier New"/>
            </a:endParaRPr>
          </a:p>
          <a:p>
            <a:pPr marL="77470">
              <a:lnSpc>
                <a:spcPts val="950"/>
              </a:lnSpc>
              <a:tabLst>
                <a:tab pos="271780" algn="l"/>
              </a:tabLst>
            </a:pPr>
            <a:r>
              <a:rPr sz="850" b="1" dirty="0">
                <a:solidFill>
                  <a:srgbClr val="0073FF"/>
                </a:solidFill>
                <a:latin typeface="Courier New"/>
                <a:cs typeface="Courier New"/>
              </a:rPr>
              <a:t>3	</a:t>
            </a:r>
            <a:r>
              <a:rPr sz="850" dirty="0">
                <a:latin typeface="Courier New"/>
                <a:cs typeface="Courier New"/>
              </a:rPr>
              <a:t>/**</a:t>
            </a:r>
            <a:endParaRPr sz="850">
              <a:latin typeface="Courier New"/>
              <a:cs typeface="Courier New"/>
            </a:endParaRPr>
          </a:p>
          <a:p>
            <a:pPr marL="77470">
              <a:lnSpc>
                <a:spcPts val="1200"/>
              </a:lnSpc>
              <a:tabLst>
                <a:tab pos="466725" algn="l"/>
              </a:tabLst>
            </a:pPr>
            <a:r>
              <a:rPr sz="850" b="1" dirty="0">
                <a:solidFill>
                  <a:srgbClr val="0073FF"/>
                </a:solidFill>
                <a:latin typeface="Courier New"/>
                <a:cs typeface="Courier New"/>
              </a:rPr>
              <a:t>4	</a:t>
            </a:r>
            <a:r>
              <a:rPr sz="1050" spc="-5" dirty="0">
                <a:solidFill>
                  <a:srgbClr val="0073FF"/>
                </a:solidFill>
                <a:latin typeface="Times New Roman"/>
                <a:cs typeface="Times New Roman"/>
              </a:rPr>
              <a:t>This class implements a</a:t>
            </a:r>
            <a:r>
              <a:rPr sz="1050" dirty="0">
                <a:solidFill>
                  <a:srgbClr val="0073FF"/>
                </a:solidFill>
                <a:latin typeface="Times New Roman"/>
                <a:cs typeface="Times New Roman"/>
              </a:rPr>
              <a:t> </a:t>
            </a:r>
            <a:r>
              <a:rPr sz="1050" spc="-5" dirty="0">
                <a:solidFill>
                  <a:srgbClr val="0073FF"/>
                </a:solidFill>
                <a:latin typeface="Times New Roman"/>
                <a:cs typeface="Times New Roman"/>
              </a:rPr>
              <a:t>heap.</a:t>
            </a:r>
            <a:endParaRPr sz="1050">
              <a:latin typeface="Times New Roman"/>
              <a:cs typeface="Times New Roman"/>
            </a:endParaRPr>
          </a:p>
          <a:p>
            <a:pPr marL="77470">
              <a:lnSpc>
                <a:spcPts val="994"/>
              </a:lnSpc>
              <a:tabLst>
                <a:tab pos="271780" algn="l"/>
              </a:tabLst>
            </a:pPr>
            <a:r>
              <a:rPr sz="850" b="1" dirty="0">
                <a:solidFill>
                  <a:srgbClr val="0073FF"/>
                </a:solidFill>
                <a:latin typeface="Courier New"/>
                <a:cs typeface="Courier New"/>
              </a:rPr>
              <a:t>5	</a:t>
            </a:r>
            <a:r>
              <a:rPr sz="850" dirty="0">
                <a:latin typeface="Courier New"/>
                <a:cs typeface="Courier New"/>
              </a:rPr>
              <a:t>*/</a:t>
            </a:r>
            <a:endParaRPr sz="850">
              <a:latin typeface="Courier New"/>
              <a:cs typeface="Courier New"/>
            </a:endParaRPr>
          </a:p>
          <a:p>
            <a:pPr marL="77470">
              <a:lnSpc>
                <a:spcPts val="985"/>
              </a:lnSpc>
              <a:tabLst>
                <a:tab pos="271780" algn="l"/>
              </a:tabLst>
            </a:pPr>
            <a:r>
              <a:rPr sz="850" b="1" dirty="0">
                <a:solidFill>
                  <a:srgbClr val="0073FF"/>
                </a:solidFill>
                <a:latin typeface="Courier New"/>
                <a:cs typeface="Courier New"/>
              </a:rPr>
              <a:t>6	</a:t>
            </a:r>
            <a:r>
              <a:rPr sz="850" dirty="0">
                <a:solidFill>
                  <a:srgbClr val="CC0066"/>
                </a:solidFill>
                <a:latin typeface="Courier New"/>
                <a:cs typeface="Courier New"/>
              </a:rPr>
              <a:t>public class</a:t>
            </a:r>
            <a:r>
              <a:rPr sz="850" spc="-80" dirty="0">
                <a:solidFill>
                  <a:srgbClr val="CC0066"/>
                </a:solidFill>
                <a:latin typeface="Courier New"/>
                <a:cs typeface="Courier New"/>
              </a:rPr>
              <a:t> </a:t>
            </a:r>
            <a:r>
              <a:rPr sz="850" dirty="0">
                <a:latin typeface="Courier New"/>
                <a:cs typeface="Courier New"/>
              </a:rPr>
              <a:t>MinHeap</a:t>
            </a:r>
            <a:endParaRPr sz="850">
              <a:latin typeface="Courier New"/>
              <a:cs typeface="Courier New"/>
            </a:endParaRPr>
          </a:p>
          <a:p>
            <a:pPr marL="77470">
              <a:lnSpc>
                <a:spcPts val="985"/>
              </a:lnSpc>
              <a:tabLst>
                <a:tab pos="271780" algn="l"/>
              </a:tabLst>
            </a:pPr>
            <a:r>
              <a:rPr sz="850" b="1" dirty="0">
                <a:solidFill>
                  <a:srgbClr val="0073FF"/>
                </a:solidFill>
                <a:latin typeface="Courier New"/>
                <a:cs typeface="Courier New"/>
              </a:rPr>
              <a:t>7	</a:t>
            </a:r>
            <a:r>
              <a:rPr sz="850" dirty="0">
                <a:latin typeface="Courier New"/>
                <a:cs typeface="Courier New"/>
              </a:rPr>
              <a:t>{</a:t>
            </a:r>
            <a:endParaRPr sz="850">
              <a:latin typeface="Courier New"/>
              <a:cs typeface="Courier New"/>
            </a:endParaRPr>
          </a:p>
          <a:p>
            <a:pPr marL="77470">
              <a:lnSpc>
                <a:spcPts val="985"/>
              </a:lnSpc>
              <a:tabLst>
                <a:tab pos="466725" algn="l"/>
              </a:tabLst>
            </a:pPr>
            <a:r>
              <a:rPr sz="850" b="1" dirty="0">
                <a:solidFill>
                  <a:srgbClr val="0073FF"/>
                </a:solidFill>
                <a:latin typeface="Courier New"/>
                <a:cs typeface="Courier New"/>
              </a:rPr>
              <a:t>8	</a:t>
            </a:r>
            <a:r>
              <a:rPr sz="850" dirty="0">
                <a:solidFill>
                  <a:srgbClr val="CC0066"/>
                </a:solidFill>
                <a:latin typeface="Courier New"/>
                <a:cs typeface="Courier New"/>
              </a:rPr>
              <a:t>private </a:t>
            </a:r>
            <a:r>
              <a:rPr sz="850" dirty="0">
                <a:latin typeface="Courier New"/>
                <a:cs typeface="Courier New"/>
              </a:rPr>
              <a:t>ArrayList&lt;Comparable&gt;</a:t>
            </a:r>
            <a:r>
              <a:rPr sz="850" spc="-60" dirty="0">
                <a:latin typeface="Courier New"/>
                <a:cs typeface="Courier New"/>
              </a:rPr>
              <a:t> </a:t>
            </a:r>
            <a:r>
              <a:rPr sz="850" dirty="0">
                <a:latin typeface="Courier New"/>
                <a:cs typeface="Courier New"/>
              </a:rPr>
              <a:t>elements;</a:t>
            </a:r>
            <a:endParaRPr sz="850">
              <a:latin typeface="Courier New"/>
              <a:cs typeface="Courier New"/>
            </a:endParaRPr>
          </a:p>
          <a:p>
            <a:pPr marR="2783840" algn="ctr">
              <a:lnSpc>
                <a:spcPts val="985"/>
              </a:lnSpc>
            </a:pPr>
            <a:r>
              <a:rPr sz="850" b="1" dirty="0">
                <a:solidFill>
                  <a:srgbClr val="0073FF"/>
                </a:solidFill>
                <a:latin typeface="Courier New"/>
                <a:cs typeface="Courier New"/>
              </a:rPr>
              <a:t>9</a:t>
            </a:r>
            <a:endParaRPr sz="850">
              <a:latin typeface="Courier New"/>
              <a:cs typeface="Courier New"/>
            </a:endParaRPr>
          </a:p>
          <a:p>
            <a:pPr marR="2848610" algn="ctr">
              <a:lnSpc>
                <a:spcPts val="1000"/>
              </a:lnSpc>
            </a:pPr>
            <a:r>
              <a:rPr sz="850" b="1" dirty="0">
                <a:solidFill>
                  <a:srgbClr val="0073FF"/>
                </a:solidFill>
                <a:latin typeface="Courier New"/>
                <a:cs typeface="Courier New"/>
              </a:rPr>
              <a:t>10</a:t>
            </a:r>
            <a:endParaRPr sz="850">
              <a:latin typeface="Courier New"/>
              <a:cs typeface="Courier New"/>
            </a:endParaRPr>
          </a:p>
          <a:p>
            <a:pPr marR="2848610" algn="ctr">
              <a:lnSpc>
                <a:spcPct val="100000"/>
              </a:lnSpc>
              <a:spcBef>
                <a:spcPts val="95"/>
              </a:spcBef>
            </a:pPr>
            <a:r>
              <a:rPr sz="850" b="1" dirty="0">
                <a:solidFill>
                  <a:srgbClr val="0073FF"/>
                </a:solidFill>
                <a:latin typeface="Courier New"/>
                <a:cs typeface="Courier New"/>
              </a:rPr>
              <a:t>11</a:t>
            </a:r>
            <a:endParaRPr sz="850">
              <a:latin typeface="Courier New"/>
              <a:cs typeface="Courier New"/>
            </a:endParaRPr>
          </a:p>
          <a:p>
            <a:pPr marR="2848610" algn="ctr">
              <a:lnSpc>
                <a:spcPts val="1000"/>
              </a:lnSpc>
              <a:spcBef>
                <a:spcPts val="25"/>
              </a:spcBef>
            </a:pPr>
            <a:r>
              <a:rPr sz="850" b="1" dirty="0">
                <a:solidFill>
                  <a:srgbClr val="0073FF"/>
                </a:solidFill>
                <a:latin typeface="Courier New"/>
                <a:cs typeface="Courier New"/>
              </a:rPr>
              <a:t>12</a:t>
            </a:r>
            <a:endParaRPr sz="850">
              <a:latin typeface="Courier New"/>
              <a:cs typeface="Courier New"/>
            </a:endParaRPr>
          </a:p>
          <a:p>
            <a:pPr marR="2848610" algn="ctr">
              <a:lnSpc>
                <a:spcPts val="985"/>
              </a:lnSpc>
            </a:pPr>
            <a:r>
              <a:rPr sz="850" b="1" dirty="0">
                <a:solidFill>
                  <a:srgbClr val="0073FF"/>
                </a:solidFill>
                <a:latin typeface="Courier New"/>
                <a:cs typeface="Courier New"/>
              </a:rPr>
              <a:t>13</a:t>
            </a:r>
            <a:endParaRPr sz="850">
              <a:latin typeface="Courier New"/>
              <a:cs typeface="Courier New"/>
            </a:endParaRPr>
          </a:p>
          <a:p>
            <a:pPr marR="2848610" algn="ctr">
              <a:lnSpc>
                <a:spcPts val="985"/>
              </a:lnSpc>
            </a:pPr>
            <a:r>
              <a:rPr sz="850" b="1" dirty="0">
                <a:solidFill>
                  <a:srgbClr val="0073FF"/>
                </a:solidFill>
                <a:latin typeface="Courier New"/>
                <a:cs typeface="Courier New"/>
              </a:rPr>
              <a:t>14</a:t>
            </a:r>
            <a:endParaRPr sz="850">
              <a:latin typeface="Courier New"/>
              <a:cs typeface="Courier New"/>
            </a:endParaRPr>
          </a:p>
          <a:p>
            <a:pPr marR="2848610" algn="ctr">
              <a:lnSpc>
                <a:spcPts val="985"/>
              </a:lnSpc>
            </a:pPr>
            <a:r>
              <a:rPr sz="850" b="1" dirty="0">
                <a:solidFill>
                  <a:srgbClr val="0073FF"/>
                </a:solidFill>
                <a:latin typeface="Courier New"/>
                <a:cs typeface="Courier New"/>
              </a:rPr>
              <a:t>15</a:t>
            </a:r>
            <a:endParaRPr sz="850">
              <a:latin typeface="Courier New"/>
              <a:cs typeface="Courier New"/>
            </a:endParaRPr>
          </a:p>
          <a:p>
            <a:pPr marR="2848610" algn="ctr">
              <a:lnSpc>
                <a:spcPts val="985"/>
              </a:lnSpc>
            </a:pPr>
            <a:r>
              <a:rPr sz="850" b="1" dirty="0">
                <a:solidFill>
                  <a:srgbClr val="0073FF"/>
                </a:solidFill>
                <a:latin typeface="Courier New"/>
                <a:cs typeface="Courier New"/>
              </a:rPr>
              <a:t>16</a:t>
            </a:r>
            <a:endParaRPr sz="850">
              <a:latin typeface="Courier New"/>
              <a:cs typeface="Courier New"/>
            </a:endParaRPr>
          </a:p>
          <a:p>
            <a:pPr marR="2848610" algn="ctr">
              <a:lnSpc>
                <a:spcPts val="985"/>
              </a:lnSpc>
            </a:pPr>
            <a:r>
              <a:rPr sz="850" b="1" dirty="0">
                <a:solidFill>
                  <a:srgbClr val="0073FF"/>
                </a:solidFill>
                <a:latin typeface="Courier New"/>
                <a:cs typeface="Courier New"/>
              </a:rPr>
              <a:t>17</a:t>
            </a:r>
            <a:endParaRPr sz="850">
              <a:latin typeface="Courier New"/>
              <a:cs typeface="Courier New"/>
            </a:endParaRPr>
          </a:p>
          <a:p>
            <a:pPr marR="2848610" algn="ctr">
              <a:lnSpc>
                <a:spcPts val="985"/>
              </a:lnSpc>
            </a:pPr>
            <a:r>
              <a:rPr sz="850" b="1" dirty="0">
                <a:solidFill>
                  <a:srgbClr val="0073FF"/>
                </a:solidFill>
                <a:latin typeface="Courier New"/>
                <a:cs typeface="Courier New"/>
              </a:rPr>
              <a:t>18</a:t>
            </a:r>
            <a:endParaRPr sz="850">
              <a:latin typeface="Courier New"/>
              <a:cs typeface="Courier New"/>
            </a:endParaRPr>
          </a:p>
          <a:p>
            <a:pPr marR="2848610" algn="ctr">
              <a:lnSpc>
                <a:spcPts val="1000"/>
              </a:lnSpc>
            </a:pPr>
            <a:r>
              <a:rPr sz="850" b="1" dirty="0">
                <a:solidFill>
                  <a:srgbClr val="0073FF"/>
                </a:solidFill>
                <a:latin typeface="Courier New"/>
                <a:cs typeface="Courier New"/>
              </a:rPr>
              <a:t>19</a:t>
            </a:r>
            <a:endParaRPr sz="850">
              <a:latin typeface="Courier New"/>
              <a:cs typeface="Courier New"/>
            </a:endParaRPr>
          </a:p>
          <a:p>
            <a:pPr marR="2848610" algn="ctr">
              <a:lnSpc>
                <a:spcPct val="100000"/>
              </a:lnSpc>
              <a:spcBef>
                <a:spcPts val="95"/>
              </a:spcBef>
            </a:pPr>
            <a:r>
              <a:rPr sz="850" b="1" dirty="0">
                <a:solidFill>
                  <a:srgbClr val="0073FF"/>
                </a:solidFill>
                <a:latin typeface="Courier New"/>
                <a:cs typeface="Courier New"/>
              </a:rPr>
              <a:t>20</a:t>
            </a:r>
            <a:endParaRPr sz="850">
              <a:latin typeface="Courier New"/>
              <a:cs typeface="Courier New"/>
            </a:endParaRPr>
          </a:p>
          <a:p>
            <a:pPr marR="2848610" algn="ctr">
              <a:lnSpc>
                <a:spcPct val="100000"/>
              </a:lnSpc>
              <a:spcBef>
                <a:spcPts val="160"/>
              </a:spcBef>
            </a:pPr>
            <a:r>
              <a:rPr sz="850" b="1" dirty="0">
                <a:solidFill>
                  <a:srgbClr val="0073FF"/>
                </a:solidFill>
                <a:latin typeface="Courier New"/>
                <a:cs typeface="Courier New"/>
              </a:rPr>
              <a:t>21</a:t>
            </a:r>
            <a:endParaRPr sz="850">
              <a:latin typeface="Courier New"/>
              <a:cs typeface="Courier New"/>
            </a:endParaRPr>
          </a:p>
          <a:p>
            <a:pPr marR="2848610" algn="ctr">
              <a:lnSpc>
                <a:spcPts val="1000"/>
              </a:lnSpc>
              <a:spcBef>
                <a:spcPts val="25"/>
              </a:spcBef>
            </a:pPr>
            <a:r>
              <a:rPr sz="850" b="1" dirty="0">
                <a:solidFill>
                  <a:srgbClr val="0073FF"/>
                </a:solidFill>
                <a:latin typeface="Courier New"/>
                <a:cs typeface="Courier New"/>
              </a:rPr>
              <a:t>22</a:t>
            </a:r>
            <a:endParaRPr sz="850">
              <a:latin typeface="Courier New"/>
              <a:cs typeface="Courier New"/>
            </a:endParaRPr>
          </a:p>
          <a:p>
            <a:pPr marR="2848610" algn="ctr">
              <a:lnSpc>
                <a:spcPts val="985"/>
              </a:lnSpc>
            </a:pPr>
            <a:r>
              <a:rPr sz="850" b="1" dirty="0">
                <a:solidFill>
                  <a:srgbClr val="0073FF"/>
                </a:solidFill>
                <a:latin typeface="Courier New"/>
                <a:cs typeface="Courier New"/>
              </a:rPr>
              <a:t>23</a:t>
            </a:r>
            <a:endParaRPr sz="850">
              <a:latin typeface="Courier New"/>
              <a:cs typeface="Courier New"/>
            </a:endParaRPr>
          </a:p>
          <a:p>
            <a:pPr marR="2848610" algn="ctr">
              <a:lnSpc>
                <a:spcPts val="1000"/>
              </a:lnSpc>
            </a:pPr>
            <a:r>
              <a:rPr sz="850" b="1" dirty="0">
                <a:solidFill>
                  <a:srgbClr val="0073FF"/>
                </a:solidFill>
                <a:latin typeface="Courier New"/>
                <a:cs typeface="Courier New"/>
              </a:rPr>
              <a:t>24</a:t>
            </a:r>
            <a:endParaRPr sz="850">
              <a:latin typeface="Courier New"/>
              <a:cs typeface="Courier New"/>
            </a:endParaRPr>
          </a:p>
          <a:p>
            <a:pPr marR="2848610" algn="ctr">
              <a:lnSpc>
                <a:spcPct val="100000"/>
              </a:lnSpc>
              <a:spcBef>
                <a:spcPts val="95"/>
              </a:spcBef>
            </a:pPr>
            <a:r>
              <a:rPr sz="850" b="1" dirty="0">
                <a:solidFill>
                  <a:srgbClr val="0073FF"/>
                </a:solidFill>
                <a:latin typeface="Courier New"/>
                <a:cs typeface="Courier New"/>
              </a:rPr>
              <a:t>25</a:t>
            </a:r>
            <a:endParaRPr sz="850">
              <a:latin typeface="Courier New"/>
              <a:cs typeface="Courier New"/>
            </a:endParaRPr>
          </a:p>
          <a:p>
            <a:pPr marR="2848610" algn="ctr">
              <a:lnSpc>
                <a:spcPts val="1000"/>
              </a:lnSpc>
              <a:spcBef>
                <a:spcPts val="25"/>
              </a:spcBef>
            </a:pPr>
            <a:r>
              <a:rPr sz="850" b="1" dirty="0">
                <a:solidFill>
                  <a:srgbClr val="0073FF"/>
                </a:solidFill>
                <a:latin typeface="Courier New"/>
                <a:cs typeface="Courier New"/>
              </a:rPr>
              <a:t>26</a:t>
            </a:r>
            <a:endParaRPr sz="850">
              <a:latin typeface="Courier New"/>
              <a:cs typeface="Courier New"/>
            </a:endParaRPr>
          </a:p>
          <a:p>
            <a:pPr marR="2848610" algn="ctr">
              <a:lnSpc>
                <a:spcPts val="985"/>
              </a:lnSpc>
            </a:pPr>
            <a:r>
              <a:rPr sz="850" b="1" dirty="0">
                <a:solidFill>
                  <a:srgbClr val="0073FF"/>
                </a:solidFill>
                <a:latin typeface="Courier New"/>
                <a:cs typeface="Courier New"/>
              </a:rPr>
              <a:t>27</a:t>
            </a:r>
            <a:endParaRPr sz="850">
              <a:latin typeface="Courier New"/>
              <a:cs typeface="Courier New"/>
            </a:endParaRPr>
          </a:p>
          <a:p>
            <a:pPr marR="2848610" algn="ctr">
              <a:lnSpc>
                <a:spcPts val="1000"/>
              </a:lnSpc>
            </a:pPr>
            <a:r>
              <a:rPr sz="850" b="1" dirty="0">
                <a:solidFill>
                  <a:srgbClr val="0073FF"/>
                </a:solidFill>
                <a:latin typeface="Courier New"/>
                <a:cs typeface="Courier New"/>
              </a:rPr>
              <a:t>28</a:t>
            </a:r>
            <a:endParaRPr sz="850">
              <a:latin typeface="Courier New"/>
              <a:cs typeface="Courier New"/>
            </a:endParaRPr>
          </a:p>
          <a:p>
            <a:pPr marR="2848610" algn="ctr">
              <a:lnSpc>
                <a:spcPct val="100000"/>
              </a:lnSpc>
              <a:spcBef>
                <a:spcPts val="95"/>
              </a:spcBef>
            </a:pPr>
            <a:r>
              <a:rPr sz="850" b="1" dirty="0">
                <a:solidFill>
                  <a:srgbClr val="0073FF"/>
                </a:solidFill>
                <a:latin typeface="Courier New"/>
                <a:cs typeface="Courier New"/>
              </a:rPr>
              <a:t>29</a:t>
            </a:r>
            <a:endParaRPr sz="850">
              <a:latin typeface="Courier New"/>
              <a:cs typeface="Courier New"/>
            </a:endParaRPr>
          </a:p>
          <a:p>
            <a:pPr marR="2848610" algn="ctr">
              <a:lnSpc>
                <a:spcPts val="1000"/>
              </a:lnSpc>
              <a:spcBef>
                <a:spcPts val="25"/>
              </a:spcBef>
            </a:pPr>
            <a:r>
              <a:rPr sz="850" b="1" dirty="0">
                <a:solidFill>
                  <a:srgbClr val="0073FF"/>
                </a:solidFill>
                <a:latin typeface="Courier New"/>
                <a:cs typeface="Courier New"/>
              </a:rPr>
              <a:t>30</a:t>
            </a:r>
            <a:endParaRPr sz="850">
              <a:latin typeface="Courier New"/>
              <a:cs typeface="Courier New"/>
            </a:endParaRPr>
          </a:p>
          <a:p>
            <a:pPr marR="2848610" algn="ctr">
              <a:lnSpc>
                <a:spcPts val="985"/>
              </a:lnSpc>
            </a:pPr>
            <a:r>
              <a:rPr sz="850" b="1" dirty="0">
                <a:solidFill>
                  <a:srgbClr val="0073FF"/>
                </a:solidFill>
                <a:latin typeface="Courier New"/>
                <a:cs typeface="Courier New"/>
              </a:rPr>
              <a:t>31</a:t>
            </a:r>
            <a:endParaRPr sz="850">
              <a:latin typeface="Courier New"/>
              <a:cs typeface="Courier New"/>
            </a:endParaRPr>
          </a:p>
          <a:p>
            <a:pPr marR="2848610" algn="ctr">
              <a:lnSpc>
                <a:spcPts val="985"/>
              </a:lnSpc>
            </a:pPr>
            <a:r>
              <a:rPr sz="850" b="1" dirty="0">
                <a:solidFill>
                  <a:srgbClr val="0073FF"/>
                </a:solidFill>
                <a:latin typeface="Courier New"/>
                <a:cs typeface="Courier New"/>
              </a:rPr>
              <a:t>32</a:t>
            </a:r>
            <a:endParaRPr sz="850">
              <a:latin typeface="Courier New"/>
              <a:cs typeface="Courier New"/>
            </a:endParaRPr>
          </a:p>
          <a:p>
            <a:pPr marR="2848610" algn="ctr">
              <a:lnSpc>
                <a:spcPts val="985"/>
              </a:lnSpc>
            </a:pPr>
            <a:r>
              <a:rPr sz="850" b="1" dirty="0">
                <a:solidFill>
                  <a:srgbClr val="0073FF"/>
                </a:solidFill>
                <a:latin typeface="Courier New"/>
                <a:cs typeface="Courier New"/>
              </a:rPr>
              <a:t>33</a:t>
            </a:r>
            <a:endParaRPr sz="850">
              <a:latin typeface="Courier New"/>
              <a:cs typeface="Courier New"/>
            </a:endParaRPr>
          </a:p>
          <a:p>
            <a:pPr marR="2848610" algn="ctr">
              <a:lnSpc>
                <a:spcPts val="985"/>
              </a:lnSpc>
            </a:pPr>
            <a:r>
              <a:rPr sz="850" b="1" dirty="0">
                <a:solidFill>
                  <a:srgbClr val="0073FF"/>
                </a:solidFill>
                <a:latin typeface="Courier New"/>
                <a:cs typeface="Courier New"/>
              </a:rPr>
              <a:t>34</a:t>
            </a:r>
            <a:endParaRPr sz="850">
              <a:latin typeface="Courier New"/>
              <a:cs typeface="Courier New"/>
            </a:endParaRPr>
          </a:p>
          <a:p>
            <a:pPr marR="2848610" algn="ctr">
              <a:lnSpc>
                <a:spcPts val="1000"/>
              </a:lnSpc>
            </a:pPr>
            <a:r>
              <a:rPr sz="850" b="1" dirty="0">
                <a:solidFill>
                  <a:srgbClr val="0073FF"/>
                </a:solidFill>
                <a:latin typeface="Courier New"/>
                <a:cs typeface="Courier New"/>
              </a:rPr>
              <a:t>35</a:t>
            </a:r>
            <a:endParaRPr sz="850">
              <a:latin typeface="Courier New"/>
              <a:cs typeface="Courier New"/>
            </a:endParaRPr>
          </a:p>
        </p:txBody>
      </p:sp>
      <p:sp>
        <p:nvSpPr>
          <p:cNvPr id="7" name="object 5"/>
          <p:cNvSpPr txBox="1"/>
          <p:nvPr/>
        </p:nvSpPr>
        <p:spPr>
          <a:xfrm>
            <a:off x="1411103" y="4373449"/>
            <a:ext cx="3401695" cy="9302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55"/>
              </a:lnSpc>
            </a:pPr>
            <a:r>
              <a:rPr sz="850" dirty="0">
                <a:latin typeface="Courier New"/>
                <a:cs typeface="Courier New"/>
              </a:rPr>
              <a:t>// </a:t>
            </a:r>
            <a:r>
              <a:rPr sz="1050" spc="-5" dirty="0">
                <a:solidFill>
                  <a:srgbClr val="0073FF"/>
                </a:solidFill>
                <a:latin typeface="Times New Roman"/>
                <a:cs typeface="Times New Roman"/>
              </a:rPr>
              <a:t>Demote parents that are larger than the new</a:t>
            </a:r>
            <a:r>
              <a:rPr sz="1050" spc="-170" dirty="0">
                <a:solidFill>
                  <a:srgbClr val="0073FF"/>
                </a:solidFill>
                <a:latin typeface="Times New Roman"/>
                <a:cs typeface="Times New Roman"/>
              </a:rPr>
              <a:t> </a:t>
            </a:r>
            <a:r>
              <a:rPr sz="1050" spc="-5" dirty="0">
                <a:solidFill>
                  <a:srgbClr val="0073FF"/>
                </a:solidFill>
                <a:latin typeface="Times New Roman"/>
                <a:cs typeface="Times New Roman"/>
              </a:rPr>
              <a:t>element</a:t>
            </a:r>
            <a:endParaRPr sz="1050">
              <a:latin typeface="Times New Roman"/>
              <a:cs typeface="Times New Roman"/>
            </a:endParaRPr>
          </a:p>
          <a:p>
            <a:pPr marL="12700">
              <a:lnSpc>
                <a:spcPts val="994"/>
              </a:lnSpc>
            </a:pPr>
            <a:r>
              <a:rPr sz="850" dirty="0">
                <a:solidFill>
                  <a:srgbClr val="CC0066"/>
                </a:solidFill>
                <a:latin typeface="Courier New"/>
                <a:cs typeface="Courier New"/>
              </a:rPr>
              <a:t>while </a:t>
            </a:r>
            <a:r>
              <a:rPr sz="850" dirty="0">
                <a:latin typeface="Courier New"/>
                <a:cs typeface="Courier New"/>
              </a:rPr>
              <a:t>(index &gt;</a:t>
            </a:r>
            <a:r>
              <a:rPr sz="850" spc="-90" dirty="0">
                <a:latin typeface="Courier New"/>
                <a:cs typeface="Courier New"/>
              </a:rPr>
              <a:t> </a:t>
            </a:r>
            <a:r>
              <a:rPr sz="850" dirty="0">
                <a:solidFill>
                  <a:srgbClr val="66FF18"/>
                </a:solidFill>
                <a:latin typeface="Courier New"/>
                <a:cs typeface="Courier New"/>
              </a:rPr>
              <a:t>1</a:t>
            </a:r>
            <a:endParaRPr sz="850">
              <a:latin typeface="Courier New"/>
              <a:cs typeface="Courier New"/>
            </a:endParaRPr>
          </a:p>
          <a:p>
            <a:pPr marL="401955">
              <a:lnSpc>
                <a:spcPts val="985"/>
              </a:lnSpc>
            </a:pPr>
            <a:r>
              <a:rPr sz="850" dirty="0">
                <a:latin typeface="Courier New"/>
                <a:cs typeface="Courier New"/>
              </a:rPr>
              <a:t>&amp;&amp; getParent(index).compareTo(newElement) &gt;</a:t>
            </a:r>
            <a:r>
              <a:rPr sz="850" spc="-50" dirty="0">
                <a:latin typeface="Courier New"/>
                <a:cs typeface="Courier New"/>
              </a:rPr>
              <a:t> </a:t>
            </a:r>
            <a:r>
              <a:rPr sz="850" spc="-5" dirty="0">
                <a:solidFill>
                  <a:srgbClr val="66FF18"/>
                </a:solidFill>
                <a:latin typeface="Courier New"/>
                <a:cs typeface="Courier New"/>
              </a:rPr>
              <a:t>0</a:t>
            </a:r>
            <a:r>
              <a:rPr sz="850" spc="-5" dirty="0">
                <a:latin typeface="Courier New"/>
                <a:cs typeface="Courier New"/>
              </a:rPr>
              <a:t>)</a:t>
            </a:r>
            <a:endParaRPr sz="850">
              <a:latin typeface="Courier New"/>
              <a:cs typeface="Courier New"/>
            </a:endParaRPr>
          </a:p>
          <a:p>
            <a:pPr marL="12700">
              <a:lnSpc>
                <a:spcPts val="985"/>
              </a:lnSpc>
            </a:pPr>
            <a:r>
              <a:rPr sz="850" dirty="0">
                <a:latin typeface="Courier New"/>
                <a:cs typeface="Courier New"/>
              </a:rPr>
              <a:t>{</a:t>
            </a:r>
            <a:endParaRPr sz="850">
              <a:latin typeface="Courier New"/>
              <a:cs typeface="Courier New"/>
            </a:endParaRPr>
          </a:p>
          <a:p>
            <a:pPr marL="207010" marR="718820">
              <a:lnSpc>
                <a:spcPts val="980"/>
              </a:lnSpc>
              <a:spcBef>
                <a:spcPts val="45"/>
              </a:spcBef>
            </a:pPr>
            <a:r>
              <a:rPr sz="850" dirty="0">
                <a:latin typeface="Courier New"/>
                <a:cs typeface="Courier New"/>
              </a:rPr>
              <a:t>elements.set(index,</a:t>
            </a:r>
            <a:r>
              <a:rPr sz="850" spc="-60" dirty="0">
                <a:latin typeface="Courier New"/>
                <a:cs typeface="Courier New"/>
              </a:rPr>
              <a:t> </a:t>
            </a:r>
            <a:r>
              <a:rPr sz="850" dirty="0">
                <a:latin typeface="Courier New"/>
                <a:cs typeface="Courier New"/>
              </a:rPr>
              <a:t>getParent(index));  index =</a:t>
            </a:r>
            <a:r>
              <a:rPr sz="850" spc="-70" dirty="0">
                <a:latin typeface="Courier New"/>
                <a:cs typeface="Courier New"/>
              </a:rPr>
              <a:t> </a:t>
            </a:r>
            <a:r>
              <a:rPr sz="850" dirty="0">
                <a:latin typeface="Courier New"/>
                <a:cs typeface="Courier New"/>
              </a:rPr>
              <a:t>getParentIndex(index);</a:t>
            </a:r>
            <a:endParaRPr sz="850">
              <a:latin typeface="Courier New"/>
              <a:cs typeface="Courier New"/>
            </a:endParaRPr>
          </a:p>
          <a:p>
            <a:pPr marL="12700">
              <a:lnSpc>
                <a:spcPts val="955"/>
              </a:lnSpc>
            </a:pPr>
            <a:r>
              <a:rPr sz="850" dirty="0">
                <a:latin typeface="Courier New"/>
                <a:cs typeface="Courier New"/>
              </a:rPr>
              <a:t>}</a:t>
            </a:r>
            <a:endParaRPr sz="850">
              <a:latin typeface="Courier New"/>
              <a:cs typeface="Courier New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44715" y="567908"/>
            <a:ext cx="5360035" cy="66675"/>
          </a:xfrm>
          <a:custGeom>
            <a:avLst/>
            <a:gdLst/>
            <a:ahLst/>
            <a:cxnLst/>
            <a:rect l="l" t="t" r="r" b="b"/>
            <a:pathLst>
              <a:path w="5360035" h="66675">
                <a:moveTo>
                  <a:pt x="0" y="0"/>
                </a:moveTo>
                <a:lnTo>
                  <a:pt x="5359567" y="0"/>
                </a:lnTo>
                <a:lnTo>
                  <a:pt x="5359567" y="66578"/>
                </a:lnTo>
                <a:lnTo>
                  <a:pt x="0" y="66578"/>
                </a:lnTo>
                <a:lnTo>
                  <a:pt x="0" y="0"/>
                </a:lnTo>
                <a:close/>
              </a:path>
            </a:pathLst>
          </a:custGeom>
          <a:solidFill>
            <a:srgbClr val="FFDF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80" dirty="0"/>
              <a:t>section_6/</a:t>
            </a:r>
            <a:r>
              <a:rPr spc="80" dirty="0">
                <a:solidFill>
                  <a:srgbClr val="000080"/>
                </a:solidFill>
                <a:hlinkClick r:id="rId2"/>
              </a:rPr>
              <a:t>WorkOrder.java</a:t>
            </a:r>
          </a:p>
        </p:txBody>
      </p:sp>
      <p:sp>
        <p:nvSpPr>
          <p:cNvPr id="4" name="object 2"/>
          <p:cNvSpPr txBox="1"/>
          <p:nvPr/>
        </p:nvSpPr>
        <p:spPr>
          <a:xfrm>
            <a:off x="1216309" y="1843030"/>
            <a:ext cx="3511550" cy="1346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65"/>
              </a:lnSpc>
            </a:pPr>
            <a:r>
              <a:rPr sz="850" dirty="0">
                <a:latin typeface="Courier New"/>
                <a:cs typeface="Courier New"/>
              </a:rPr>
              <a:t>/**</a:t>
            </a:r>
            <a:endParaRPr sz="850">
              <a:latin typeface="Courier New"/>
              <a:cs typeface="Courier New"/>
            </a:endParaRPr>
          </a:p>
          <a:p>
            <a:pPr marL="207010">
              <a:lnSpc>
                <a:spcPts val="1165"/>
              </a:lnSpc>
            </a:pPr>
            <a:r>
              <a:rPr sz="1050" spc="-5" dirty="0">
                <a:solidFill>
                  <a:srgbClr val="0073FF"/>
                </a:solidFill>
                <a:latin typeface="Times New Roman"/>
                <a:cs typeface="Times New Roman"/>
              </a:rPr>
              <a:t>Constructs a work order with a given priority and</a:t>
            </a:r>
            <a:r>
              <a:rPr sz="1050" spc="125" dirty="0">
                <a:solidFill>
                  <a:srgbClr val="0073FF"/>
                </a:solidFill>
                <a:latin typeface="Times New Roman"/>
                <a:cs typeface="Times New Roman"/>
              </a:rPr>
              <a:t> </a:t>
            </a:r>
            <a:r>
              <a:rPr sz="1050" spc="-5" dirty="0">
                <a:solidFill>
                  <a:srgbClr val="0073FF"/>
                </a:solidFill>
                <a:latin typeface="Times New Roman"/>
                <a:cs typeface="Times New Roman"/>
              </a:rPr>
              <a:t>description.</a:t>
            </a:r>
            <a:endParaRPr sz="1050">
              <a:latin typeface="Times New Roman"/>
              <a:cs typeface="Times New Roman"/>
            </a:endParaRPr>
          </a:p>
          <a:p>
            <a:pPr marL="207010">
              <a:lnSpc>
                <a:spcPts val="1180"/>
              </a:lnSpc>
            </a:pPr>
            <a:r>
              <a:rPr sz="850" dirty="0">
                <a:latin typeface="Courier New"/>
                <a:cs typeface="Courier New"/>
              </a:rPr>
              <a:t>@param aPriority</a:t>
            </a:r>
            <a:r>
              <a:rPr sz="850" spc="-220" dirty="0">
                <a:latin typeface="Courier New"/>
                <a:cs typeface="Courier New"/>
              </a:rPr>
              <a:t> </a:t>
            </a:r>
            <a:r>
              <a:rPr sz="1050" spc="-5" dirty="0">
                <a:solidFill>
                  <a:srgbClr val="0073FF"/>
                </a:solidFill>
                <a:latin typeface="Times New Roman"/>
                <a:cs typeface="Times New Roman"/>
              </a:rPr>
              <a:t>the priority of this work order</a:t>
            </a:r>
            <a:endParaRPr sz="1050">
              <a:latin typeface="Times New Roman"/>
              <a:cs typeface="Times New Roman"/>
            </a:endParaRPr>
          </a:p>
          <a:p>
            <a:pPr marL="207010">
              <a:lnSpc>
                <a:spcPts val="1215"/>
              </a:lnSpc>
            </a:pPr>
            <a:r>
              <a:rPr sz="850" dirty="0">
                <a:latin typeface="Courier New"/>
                <a:cs typeface="Courier New"/>
              </a:rPr>
              <a:t>@param aDescription</a:t>
            </a:r>
            <a:r>
              <a:rPr sz="850" spc="-204" dirty="0">
                <a:latin typeface="Courier New"/>
                <a:cs typeface="Courier New"/>
              </a:rPr>
              <a:t> </a:t>
            </a:r>
            <a:r>
              <a:rPr sz="1050" spc="-5" dirty="0">
                <a:solidFill>
                  <a:srgbClr val="0073FF"/>
                </a:solidFill>
                <a:latin typeface="Times New Roman"/>
                <a:cs typeface="Times New Roman"/>
              </a:rPr>
              <a:t>the description of this work order</a:t>
            </a:r>
            <a:endParaRPr sz="1050">
              <a:latin typeface="Times New Roman"/>
              <a:cs typeface="Times New Roman"/>
            </a:endParaRPr>
          </a:p>
          <a:p>
            <a:pPr marL="12700">
              <a:lnSpc>
                <a:spcPts val="994"/>
              </a:lnSpc>
            </a:pPr>
            <a:r>
              <a:rPr sz="850" dirty="0">
                <a:latin typeface="Courier New"/>
                <a:cs typeface="Courier New"/>
              </a:rPr>
              <a:t>*/</a:t>
            </a:r>
            <a:endParaRPr sz="850">
              <a:latin typeface="Courier New"/>
              <a:cs typeface="Courier New"/>
            </a:endParaRPr>
          </a:p>
          <a:p>
            <a:pPr marL="12700">
              <a:lnSpc>
                <a:spcPts val="985"/>
              </a:lnSpc>
            </a:pPr>
            <a:r>
              <a:rPr sz="850" dirty="0">
                <a:solidFill>
                  <a:srgbClr val="CC0066"/>
                </a:solidFill>
                <a:latin typeface="Courier New"/>
                <a:cs typeface="Courier New"/>
              </a:rPr>
              <a:t>public </a:t>
            </a:r>
            <a:r>
              <a:rPr sz="850" dirty="0">
                <a:latin typeface="Courier New"/>
                <a:cs typeface="Courier New"/>
              </a:rPr>
              <a:t>WorkOrder(</a:t>
            </a:r>
            <a:r>
              <a:rPr sz="850" dirty="0">
                <a:solidFill>
                  <a:srgbClr val="CC0066"/>
                </a:solidFill>
                <a:latin typeface="Courier New"/>
                <a:cs typeface="Courier New"/>
              </a:rPr>
              <a:t>int </a:t>
            </a:r>
            <a:r>
              <a:rPr sz="850" dirty="0">
                <a:latin typeface="Courier New"/>
                <a:cs typeface="Courier New"/>
              </a:rPr>
              <a:t>aPriority, String</a:t>
            </a:r>
            <a:r>
              <a:rPr sz="850" spc="-50" dirty="0">
                <a:latin typeface="Courier New"/>
                <a:cs typeface="Courier New"/>
              </a:rPr>
              <a:t> </a:t>
            </a:r>
            <a:r>
              <a:rPr sz="850" dirty="0">
                <a:latin typeface="Courier New"/>
                <a:cs typeface="Courier New"/>
              </a:rPr>
              <a:t>aDescription)</a:t>
            </a:r>
            <a:endParaRPr sz="850">
              <a:latin typeface="Courier New"/>
              <a:cs typeface="Courier New"/>
            </a:endParaRPr>
          </a:p>
          <a:p>
            <a:pPr marL="12700">
              <a:lnSpc>
                <a:spcPts val="985"/>
              </a:lnSpc>
            </a:pPr>
            <a:r>
              <a:rPr sz="850" dirty="0">
                <a:latin typeface="Courier New"/>
                <a:cs typeface="Courier New"/>
              </a:rPr>
              <a:t>{</a:t>
            </a:r>
            <a:endParaRPr sz="850">
              <a:latin typeface="Courier New"/>
              <a:cs typeface="Courier New"/>
            </a:endParaRPr>
          </a:p>
          <a:p>
            <a:pPr marL="207010" marR="1543050">
              <a:lnSpc>
                <a:spcPts val="980"/>
              </a:lnSpc>
              <a:spcBef>
                <a:spcPts val="45"/>
              </a:spcBef>
            </a:pPr>
            <a:r>
              <a:rPr sz="850" dirty="0">
                <a:latin typeface="Courier New"/>
                <a:cs typeface="Courier New"/>
              </a:rPr>
              <a:t>priority = aPriority;  description =</a:t>
            </a:r>
            <a:r>
              <a:rPr sz="850" spc="-75" dirty="0">
                <a:latin typeface="Courier New"/>
                <a:cs typeface="Courier New"/>
              </a:rPr>
              <a:t> </a:t>
            </a:r>
            <a:r>
              <a:rPr sz="850" dirty="0">
                <a:latin typeface="Courier New"/>
                <a:cs typeface="Courier New"/>
              </a:rPr>
              <a:t>aDescription;</a:t>
            </a:r>
            <a:endParaRPr sz="850">
              <a:latin typeface="Courier New"/>
              <a:cs typeface="Courier New"/>
            </a:endParaRPr>
          </a:p>
          <a:p>
            <a:pPr marL="12700">
              <a:lnSpc>
                <a:spcPts val="955"/>
              </a:lnSpc>
            </a:pPr>
            <a:r>
              <a:rPr sz="850" dirty="0">
                <a:latin typeface="Courier New"/>
                <a:cs typeface="Courier New"/>
              </a:rPr>
              <a:t>}</a:t>
            </a:r>
            <a:endParaRPr sz="850">
              <a:latin typeface="Courier New"/>
              <a:cs typeface="Courier New"/>
            </a:endParaRPr>
          </a:p>
        </p:txBody>
      </p:sp>
      <p:sp>
        <p:nvSpPr>
          <p:cNvPr id="5" name="object 3"/>
          <p:cNvSpPr txBox="1"/>
          <p:nvPr/>
        </p:nvSpPr>
        <p:spPr>
          <a:xfrm>
            <a:off x="1216309" y="3291112"/>
            <a:ext cx="4310380" cy="5219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00"/>
              </a:lnSpc>
            </a:pPr>
            <a:r>
              <a:rPr sz="850" dirty="0">
                <a:solidFill>
                  <a:srgbClr val="CC0066"/>
                </a:solidFill>
                <a:latin typeface="Courier New"/>
                <a:cs typeface="Courier New"/>
              </a:rPr>
              <a:t>public </a:t>
            </a:r>
            <a:r>
              <a:rPr sz="850" dirty="0">
                <a:latin typeface="Courier New"/>
                <a:cs typeface="Courier New"/>
              </a:rPr>
              <a:t>String</a:t>
            </a:r>
            <a:r>
              <a:rPr sz="850" spc="-80" dirty="0">
                <a:latin typeface="Courier New"/>
                <a:cs typeface="Courier New"/>
              </a:rPr>
              <a:t> </a:t>
            </a:r>
            <a:r>
              <a:rPr sz="850" dirty="0">
                <a:latin typeface="Courier New"/>
                <a:cs typeface="Courier New"/>
              </a:rPr>
              <a:t>toString()</a:t>
            </a:r>
            <a:endParaRPr sz="850">
              <a:latin typeface="Courier New"/>
              <a:cs typeface="Courier New"/>
            </a:endParaRPr>
          </a:p>
          <a:p>
            <a:pPr marL="12700">
              <a:lnSpc>
                <a:spcPts val="985"/>
              </a:lnSpc>
            </a:pPr>
            <a:r>
              <a:rPr sz="850" dirty="0">
                <a:latin typeface="Courier New"/>
                <a:cs typeface="Courier New"/>
              </a:rPr>
              <a:t>{</a:t>
            </a:r>
            <a:endParaRPr sz="850">
              <a:latin typeface="Courier New"/>
              <a:cs typeface="Courier New"/>
            </a:endParaRPr>
          </a:p>
          <a:p>
            <a:pPr marL="207010">
              <a:lnSpc>
                <a:spcPts val="985"/>
              </a:lnSpc>
            </a:pPr>
            <a:r>
              <a:rPr sz="850" dirty="0">
                <a:solidFill>
                  <a:srgbClr val="CC0066"/>
                </a:solidFill>
                <a:latin typeface="Courier New"/>
                <a:cs typeface="Courier New"/>
              </a:rPr>
              <a:t>return </a:t>
            </a:r>
            <a:r>
              <a:rPr sz="850" dirty="0">
                <a:solidFill>
                  <a:srgbClr val="1F9060"/>
                </a:solidFill>
                <a:latin typeface="Courier New"/>
                <a:cs typeface="Courier New"/>
              </a:rPr>
              <a:t>"priority=" + priority + ", description=" </a:t>
            </a:r>
            <a:r>
              <a:rPr sz="850" dirty="0">
                <a:latin typeface="Courier New"/>
                <a:cs typeface="Courier New"/>
              </a:rPr>
              <a:t>+</a:t>
            </a:r>
            <a:r>
              <a:rPr sz="850" spc="-40" dirty="0">
                <a:latin typeface="Courier New"/>
                <a:cs typeface="Courier New"/>
              </a:rPr>
              <a:t> </a:t>
            </a:r>
            <a:r>
              <a:rPr sz="850" dirty="0">
                <a:latin typeface="Courier New"/>
                <a:cs typeface="Courier New"/>
              </a:rPr>
              <a:t>description;</a:t>
            </a:r>
            <a:endParaRPr sz="850">
              <a:latin typeface="Courier New"/>
              <a:cs typeface="Courier New"/>
            </a:endParaRPr>
          </a:p>
          <a:p>
            <a:pPr marL="12700">
              <a:lnSpc>
                <a:spcPts val="1000"/>
              </a:lnSpc>
            </a:pPr>
            <a:r>
              <a:rPr sz="850" dirty="0">
                <a:latin typeface="Courier New"/>
                <a:cs typeface="Courier New"/>
              </a:rPr>
              <a:t>}</a:t>
            </a:r>
            <a:endParaRPr sz="850">
              <a:latin typeface="Courier New"/>
              <a:cs typeface="Courier New"/>
            </a:endParaRPr>
          </a:p>
        </p:txBody>
      </p:sp>
      <p:sp>
        <p:nvSpPr>
          <p:cNvPr id="6" name="object 4"/>
          <p:cNvSpPr txBox="1"/>
          <p:nvPr/>
        </p:nvSpPr>
        <p:spPr>
          <a:xfrm>
            <a:off x="1216309" y="3915285"/>
            <a:ext cx="3141980" cy="89661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00"/>
              </a:lnSpc>
            </a:pPr>
            <a:r>
              <a:rPr sz="850" dirty="0">
                <a:solidFill>
                  <a:srgbClr val="CC0066"/>
                </a:solidFill>
                <a:latin typeface="Courier New"/>
                <a:cs typeface="Courier New"/>
              </a:rPr>
              <a:t>public int </a:t>
            </a:r>
            <a:r>
              <a:rPr sz="850" dirty="0">
                <a:latin typeface="Courier New"/>
                <a:cs typeface="Courier New"/>
              </a:rPr>
              <a:t>compareTo(Object</a:t>
            </a:r>
            <a:r>
              <a:rPr sz="850" spc="-60" dirty="0">
                <a:latin typeface="Courier New"/>
                <a:cs typeface="Courier New"/>
              </a:rPr>
              <a:t> </a:t>
            </a:r>
            <a:r>
              <a:rPr sz="850" dirty="0">
                <a:latin typeface="Courier New"/>
                <a:cs typeface="Courier New"/>
              </a:rPr>
              <a:t>otherObject)</a:t>
            </a:r>
            <a:endParaRPr sz="850">
              <a:latin typeface="Courier New"/>
              <a:cs typeface="Courier New"/>
            </a:endParaRPr>
          </a:p>
          <a:p>
            <a:pPr marL="12700">
              <a:lnSpc>
                <a:spcPts val="985"/>
              </a:lnSpc>
            </a:pPr>
            <a:r>
              <a:rPr sz="850" dirty="0">
                <a:latin typeface="Courier New"/>
                <a:cs typeface="Courier New"/>
              </a:rPr>
              <a:t>{</a:t>
            </a:r>
            <a:endParaRPr sz="850">
              <a:latin typeface="Courier New"/>
              <a:cs typeface="Courier New"/>
            </a:endParaRPr>
          </a:p>
          <a:p>
            <a:pPr marL="207010" marR="5080">
              <a:lnSpc>
                <a:spcPts val="980"/>
              </a:lnSpc>
              <a:spcBef>
                <a:spcPts val="45"/>
              </a:spcBef>
            </a:pPr>
            <a:r>
              <a:rPr sz="850" dirty="0">
                <a:latin typeface="Courier New"/>
                <a:cs typeface="Courier New"/>
              </a:rPr>
              <a:t>WorkOrder other = (WorkOrder) otherObject;  </a:t>
            </a:r>
            <a:r>
              <a:rPr sz="850" dirty="0">
                <a:solidFill>
                  <a:srgbClr val="CC0066"/>
                </a:solidFill>
                <a:latin typeface="Courier New"/>
                <a:cs typeface="Courier New"/>
              </a:rPr>
              <a:t>if </a:t>
            </a:r>
            <a:r>
              <a:rPr sz="850" dirty="0">
                <a:latin typeface="Courier New"/>
                <a:cs typeface="Courier New"/>
              </a:rPr>
              <a:t>(priority &lt; other.priority) { </a:t>
            </a:r>
            <a:r>
              <a:rPr sz="850" dirty="0">
                <a:solidFill>
                  <a:srgbClr val="CC0066"/>
                </a:solidFill>
                <a:latin typeface="Courier New"/>
                <a:cs typeface="Courier New"/>
              </a:rPr>
              <a:t>return </a:t>
            </a:r>
            <a:r>
              <a:rPr sz="850" spc="-5" dirty="0">
                <a:solidFill>
                  <a:srgbClr val="66FF18"/>
                </a:solidFill>
                <a:latin typeface="Courier New"/>
                <a:cs typeface="Courier New"/>
              </a:rPr>
              <a:t>-1</a:t>
            </a:r>
            <a:r>
              <a:rPr sz="850" spc="-5" dirty="0">
                <a:latin typeface="Courier New"/>
                <a:cs typeface="Courier New"/>
              </a:rPr>
              <a:t>;</a:t>
            </a:r>
            <a:r>
              <a:rPr sz="850" spc="-50" dirty="0">
                <a:latin typeface="Courier New"/>
                <a:cs typeface="Courier New"/>
              </a:rPr>
              <a:t> </a:t>
            </a:r>
            <a:r>
              <a:rPr sz="850" dirty="0">
                <a:latin typeface="Courier New"/>
                <a:cs typeface="Courier New"/>
              </a:rPr>
              <a:t>}  </a:t>
            </a:r>
            <a:r>
              <a:rPr sz="850" dirty="0">
                <a:solidFill>
                  <a:srgbClr val="CC0066"/>
                </a:solidFill>
                <a:latin typeface="Courier New"/>
                <a:cs typeface="Courier New"/>
              </a:rPr>
              <a:t>if </a:t>
            </a:r>
            <a:r>
              <a:rPr sz="850" dirty="0">
                <a:latin typeface="Courier New"/>
                <a:cs typeface="Courier New"/>
              </a:rPr>
              <a:t>(priority &gt; other.priority) { </a:t>
            </a:r>
            <a:r>
              <a:rPr sz="850" dirty="0">
                <a:solidFill>
                  <a:srgbClr val="CC0066"/>
                </a:solidFill>
                <a:latin typeface="Courier New"/>
                <a:cs typeface="Courier New"/>
              </a:rPr>
              <a:t>return </a:t>
            </a:r>
            <a:r>
              <a:rPr sz="850" spc="-5" dirty="0">
                <a:solidFill>
                  <a:srgbClr val="66FF18"/>
                </a:solidFill>
                <a:latin typeface="Courier New"/>
                <a:cs typeface="Courier New"/>
              </a:rPr>
              <a:t>1</a:t>
            </a:r>
            <a:r>
              <a:rPr sz="850" spc="-5" dirty="0">
                <a:latin typeface="Courier New"/>
                <a:cs typeface="Courier New"/>
              </a:rPr>
              <a:t>; </a:t>
            </a:r>
            <a:r>
              <a:rPr sz="850" dirty="0">
                <a:latin typeface="Courier New"/>
                <a:cs typeface="Courier New"/>
              </a:rPr>
              <a:t>}  </a:t>
            </a:r>
            <a:r>
              <a:rPr sz="850" dirty="0">
                <a:solidFill>
                  <a:srgbClr val="CC0066"/>
                </a:solidFill>
                <a:latin typeface="Courier New"/>
                <a:cs typeface="Courier New"/>
              </a:rPr>
              <a:t>return</a:t>
            </a:r>
            <a:r>
              <a:rPr sz="850" spc="-90" dirty="0">
                <a:solidFill>
                  <a:srgbClr val="CC0066"/>
                </a:solidFill>
                <a:latin typeface="Courier New"/>
                <a:cs typeface="Courier New"/>
              </a:rPr>
              <a:t> </a:t>
            </a:r>
            <a:r>
              <a:rPr sz="850" spc="-5" dirty="0">
                <a:solidFill>
                  <a:srgbClr val="66FF18"/>
                </a:solidFill>
                <a:latin typeface="Courier New"/>
                <a:cs typeface="Courier New"/>
              </a:rPr>
              <a:t>0</a:t>
            </a:r>
            <a:r>
              <a:rPr sz="850" spc="-5" dirty="0">
                <a:latin typeface="Courier New"/>
                <a:cs typeface="Courier New"/>
              </a:rPr>
              <a:t>;</a:t>
            </a:r>
            <a:endParaRPr sz="850">
              <a:latin typeface="Courier New"/>
              <a:cs typeface="Courier New"/>
            </a:endParaRPr>
          </a:p>
          <a:p>
            <a:pPr marL="12700">
              <a:lnSpc>
                <a:spcPts val="955"/>
              </a:lnSpc>
            </a:pPr>
            <a:r>
              <a:rPr sz="850" dirty="0">
                <a:latin typeface="Courier New"/>
                <a:cs typeface="Courier New"/>
              </a:rPr>
              <a:t>}</a:t>
            </a:r>
            <a:endParaRPr sz="850">
              <a:latin typeface="Courier New"/>
              <a:cs typeface="Courier New"/>
            </a:endParaRPr>
          </a:p>
        </p:txBody>
      </p:sp>
      <p:sp>
        <p:nvSpPr>
          <p:cNvPr id="7" name="object 5"/>
          <p:cNvSpPr txBox="1"/>
          <p:nvPr/>
        </p:nvSpPr>
        <p:spPr>
          <a:xfrm>
            <a:off x="762000" y="819386"/>
            <a:ext cx="3256915" cy="41173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7470">
              <a:lnSpc>
                <a:spcPts val="965"/>
              </a:lnSpc>
              <a:tabLst>
                <a:tab pos="271780" algn="l"/>
              </a:tabLst>
            </a:pPr>
            <a:r>
              <a:rPr sz="850" b="1" dirty="0">
                <a:solidFill>
                  <a:srgbClr val="0073FF"/>
                </a:solidFill>
                <a:latin typeface="Courier New"/>
                <a:cs typeface="Courier New"/>
              </a:rPr>
              <a:t>1	</a:t>
            </a:r>
            <a:r>
              <a:rPr sz="850" dirty="0">
                <a:latin typeface="Courier New"/>
                <a:cs typeface="Courier New"/>
              </a:rPr>
              <a:t>/**</a:t>
            </a:r>
            <a:endParaRPr sz="850">
              <a:latin typeface="Courier New"/>
              <a:cs typeface="Courier New"/>
            </a:endParaRPr>
          </a:p>
          <a:p>
            <a:pPr marL="77470">
              <a:lnSpc>
                <a:spcPts val="1200"/>
              </a:lnSpc>
              <a:tabLst>
                <a:tab pos="466725" algn="l"/>
              </a:tabLst>
            </a:pPr>
            <a:r>
              <a:rPr sz="850" b="1" dirty="0">
                <a:solidFill>
                  <a:srgbClr val="0073FF"/>
                </a:solidFill>
                <a:latin typeface="Courier New"/>
                <a:cs typeface="Courier New"/>
              </a:rPr>
              <a:t>2	</a:t>
            </a:r>
            <a:r>
              <a:rPr sz="1050" spc="-5" dirty="0">
                <a:solidFill>
                  <a:srgbClr val="0073FF"/>
                </a:solidFill>
                <a:latin typeface="Times New Roman"/>
                <a:cs typeface="Times New Roman"/>
              </a:rPr>
              <a:t>This class encapsulates a work order with a</a:t>
            </a:r>
            <a:r>
              <a:rPr sz="1050" spc="90" dirty="0">
                <a:solidFill>
                  <a:srgbClr val="0073FF"/>
                </a:solidFill>
                <a:latin typeface="Times New Roman"/>
                <a:cs typeface="Times New Roman"/>
              </a:rPr>
              <a:t> </a:t>
            </a:r>
            <a:r>
              <a:rPr sz="1050" spc="-5" dirty="0">
                <a:solidFill>
                  <a:srgbClr val="0073FF"/>
                </a:solidFill>
                <a:latin typeface="Times New Roman"/>
                <a:cs typeface="Times New Roman"/>
              </a:rPr>
              <a:t>priority.</a:t>
            </a:r>
            <a:endParaRPr sz="1050">
              <a:latin typeface="Times New Roman"/>
              <a:cs typeface="Times New Roman"/>
            </a:endParaRPr>
          </a:p>
          <a:p>
            <a:pPr marL="77470">
              <a:lnSpc>
                <a:spcPts val="994"/>
              </a:lnSpc>
              <a:tabLst>
                <a:tab pos="271780" algn="l"/>
              </a:tabLst>
            </a:pPr>
            <a:r>
              <a:rPr sz="850" b="1" dirty="0">
                <a:solidFill>
                  <a:srgbClr val="0073FF"/>
                </a:solidFill>
                <a:latin typeface="Courier New"/>
                <a:cs typeface="Courier New"/>
              </a:rPr>
              <a:t>3	</a:t>
            </a:r>
            <a:r>
              <a:rPr sz="850" dirty="0">
                <a:latin typeface="Courier New"/>
                <a:cs typeface="Courier New"/>
              </a:rPr>
              <a:t>*/</a:t>
            </a:r>
            <a:endParaRPr sz="850">
              <a:latin typeface="Courier New"/>
              <a:cs typeface="Courier New"/>
            </a:endParaRPr>
          </a:p>
          <a:p>
            <a:pPr marL="77470">
              <a:lnSpc>
                <a:spcPts val="985"/>
              </a:lnSpc>
              <a:tabLst>
                <a:tab pos="271780" algn="l"/>
              </a:tabLst>
            </a:pPr>
            <a:r>
              <a:rPr sz="850" b="1" dirty="0">
                <a:solidFill>
                  <a:srgbClr val="0073FF"/>
                </a:solidFill>
                <a:latin typeface="Courier New"/>
                <a:cs typeface="Courier New"/>
              </a:rPr>
              <a:t>4	</a:t>
            </a:r>
            <a:r>
              <a:rPr sz="850" dirty="0">
                <a:solidFill>
                  <a:srgbClr val="CC0066"/>
                </a:solidFill>
                <a:latin typeface="Courier New"/>
                <a:cs typeface="Courier New"/>
              </a:rPr>
              <a:t>public class </a:t>
            </a:r>
            <a:r>
              <a:rPr sz="850" dirty="0">
                <a:latin typeface="Courier New"/>
                <a:cs typeface="Courier New"/>
              </a:rPr>
              <a:t>WorkOrder </a:t>
            </a:r>
            <a:r>
              <a:rPr sz="850" dirty="0">
                <a:solidFill>
                  <a:srgbClr val="CC0066"/>
                </a:solidFill>
                <a:latin typeface="Courier New"/>
                <a:cs typeface="Courier New"/>
              </a:rPr>
              <a:t>implements</a:t>
            </a:r>
            <a:r>
              <a:rPr sz="850" spc="-55" dirty="0">
                <a:solidFill>
                  <a:srgbClr val="CC0066"/>
                </a:solidFill>
                <a:latin typeface="Courier New"/>
                <a:cs typeface="Courier New"/>
              </a:rPr>
              <a:t> </a:t>
            </a:r>
            <a:r>
              <a:rPr sz="850" dirty="0">
                <a:latin typeface="Courier New"/>
                <a:cs typeface="Courier New"/>
              </a:rPr>
              <a:t>Comparable</a:t>
            </a:r>
            <a:endParaRPr sz="850">
              <a:latin typeface="Courier New"/>
              <a:cs typeface="Courier New"/>
            </a:endParaRPr>
          </a:p>
          <a:p>
            <a:pPr marL="77470">
              <a:lnSpc>
                <a:spcPts val="985"/>
              </a:lnSpc>
              <a:tabLst>
                <a:tab pos="271780" algn="l"/>
              </a:tabLst>
            </a:pPr>
            <a:r>
              <a:rPr sz="850" b="1" dirty="0">
                <a:solidFill>
                  <a:srgbClr val="0073FF"/>
                </a:solidFill>
                <a:latin typeface="Courier New"/>
                <a:cs typeface="Courier New"/>
              </a:rPr>
              <a:t>5	</a:t>
            </a:r>
            <a:r>
              <a:rPr sz="850" dirty="0">
                <a:latin typeface="Courier New"/>
                <a:cs typeface="Courier New"/>
              </a:rPr>
              <a:t>{</a:t>
            </a:r>
            <a:endParaRPr sz="850">
              <a:latin typeface="Courier New"/>
              <a:cs typeface="Courier New"/>
            </a:endParaRPr>
          </a:p>
          <a:p>
            <a:pPr marL="466725" indent="-389255">
              <a:lnSpc>
                <a:spcPts val="985"/>
              </a:lnSpc>
              <a:buClr>
                <a:srgbClr val="0073FF"/>
              </a:buClr>
              <a:buFont typeface="Courier New"/>
              <a:buAutoNum type="arabicPlain" startAt="6"/>
              <a:tabLst>
                <a:tab pos="467359" algn="l"/>
              </a:tabLst>
            </a:pPr>
            <a:r>
              <a:rPr sz="850" dirty="0">
                <a:solidFill>
                  <a:srgbClr val="CC0066"/>
                </a:solidFill>
                <a:latin typeface="Courier New"/>
                <a:cs typeface="Courier New"/>
              </a:rPr>
              <a:t>private int</a:t>
            </a:r>
            <a:r>
              <a:rPr sz="850" spc="-85" dirty="0">
                <a:solidFill>
                  <a:srgbClr val="CC0066"/>
                </a:solidFill>
                <a:latin typeface="Courier New"/>
                <a:cs typeface="Courier New"/>
              </a:rPr>
              <a:t> </a:t>
            </a:r>
            <a:r>
              <a:rPr sz="850" dirty="0">
                <a:latin typeface="Courier New"/>
                <a:cs typeface="Courier New"/>
              </a:rPr>
              <a:t>priority;</a:t>
            </a:r>
            <a:endParaRPr sz="850">
              <a:latin typeface="Courier New"/>
              <a:cs typeface="Courier New"/>
            </a:endParaRPr>
          </a:p>
          <a:p>
            <a:pPr marL="466725" indent="-389255">
              <a:lnSpc>
                <a:spcPts val="985"/>
              </a:lnSpc>
              <a:buClr>
                <a:srgbClr val="0073FF"/>
              </a:buClr>
              <a:buFont typeface="Courier New"/>
              <a:buAutoNum type="arabicPlain" startAt="6"/>
              <a:tabLst>
                <a:tab pos="467359" algn="l"/>
              </a:tabLst>
            </a:pPr>
            <a:r>
              <a:rPr sz="850" dirty="0">
                <a:solidFill>
                  <a:srgbClr val="CC0066"/>
                </a:solidFill>
                <a:latin typeface="Courier New"/>
                <a:cs typeface="Courier New"/>
              </a:rPr>
              <a:t>private </a:t>
            </a:r>
            <a:r>
              <a:rPr sz="850" dirty="0">
                <a:latin typeface="Courier New"/>
                <a:cs typeface="Courier New"/>
              </a:rPr>
              <a:t>String</a:t>
            </a:r>
            <a:r>
              <a:rPr sz="850" spc="-75" dirty="0">
                <a:latin typeface="Courier New"/>
                <a:cs typeface="Courier New"/>
              </a:rPr>
              <a:t> </a:t>
            </a:r>
            <a:r>
              <a:rPr sz="850" dirty="0">
                <a:latin typeface="Courier New"/>
                <a:cs typeface="Courier New"/>
              </a:rPr>
              <a:t>description;</a:t>
            </a:r>
            <a:endParaRPr sz="850">
              <a:latin typeface="Courier New"/>
              <a:cs typeface="Courier New"/>
            </a:endParaRPr>
          </a:p>
          <a:p>
            <a:pPr marR="3028315" algn="ctr">
              <a:lnSpc>
                <a:spcPts val="985"/>
              </a:lnSpc>
            </a:pPr>
            <a:r>
              <a:rPr sz="850" b="1" dirty="0">
                <a:solidFill>
                  <a:srgbClr val="0073FF"/>
                </a:solidFill>
                <a:latin typeface="Courier New"/>
                <a:cs typeface="Courier New"/>
              </a:rPr>
              <a:t>8</a:t>
            </a:r>
            <a:endParaRPr sz="850">
              <a:latin typeface="Courier New"/>
              <a:cs typeface="Courier New"/>
            </a:endParaRPr>
          </a:p>
          <a:p>
            <a:pPr marR="3028315" algn="ctr">
              <a:lnSpc>
                <a:spcPts val="1000"/>
              </a:lnSpc>
            </a:pPr>
            <a:r>
              <a:rPr sz="850" b="1" dirty="0">
                <a:solidFill>
                  <a:srgbClr val="0073FF"/>
                </a:solidFill>
                <a:latin typeface="Courier New"/>
                <a:cs typeface="Courier New"/>
              </a:rPr>
              <a:t>9</a:t>
            </a:r>
            <a:endParaRPr sz="850">
              <a:latin typeface="Courier New"/>
              <a:cs typeface="Courier New"/>
            </a:endParaRPr>
          </a:p>
          <a:p>
            <a:pPr marR="3093720" algn="ctr">
              <a:lnSpc>
                <a:spcPct val="100000"/>
              </a:lnSpc>
              <a:spcBef>
                <a:spcPts val="95"/>
              </a:spcBef>
            </a:pPr>
            <a:r>
              <a:rPr sz="850" b="1" dirty="0">
                <a:solidFill>
                  <a:srgbClr val="0073FF"/>
                </a:solidFill>
                <a:latin typeface="Courier New"/>
                <a:cs typeface="Courier New"/>
              </a:rPr>
              <a:t>10</a:t>
            </a:r>
            <a:endParaRPr sz="850">
              <a:latin typeface="Courier New"/>
              <a:cs typeface="Courier New"/>
            </a:endParaRPr>
          </a:p>
          <a:p>
            <a:pPr marR="3093720" algn="ctr">
              <a:lnSpc>
                <a:spcPct val="100000"/>
              </a:lnSpc>
              <a:spcBef>
                <a:spcPts val="160"/>
              </a:spcBef>
            </a:pPr>
            <a:r>
              <a:rPr sz="850" b="1" dirty="0">
                <a:solidFill>
                  <a:srgbClr val="0073FF"/>
                </a:solidFill>
                <a:latin typeface="Courier New"/>
                <a:cs typeface="Courier New"/>
              </a:rPr>
              <a:t>11</a:t>
            </a:r>
            <a:endParaRPr sz="850">
              <a:latin typeface="Courier New"/>
              <a:cs typeface="Courier New"/>
            </a:endParaRPr>
          </a:p>
          <a:p>
            <a:pPr marR="3093720" algn="ctr">
              <a:lnSpc>
                <a:spcPct val="100000"/>
              </a:lnSpc>
              <a:spcBef>
                <a:spcPts val="160"/>
              </a:spcBef>
            </a:pPr>
            <a:r>
              <a:rPr sz="850" b="1" dirty="0">
                <a:solidFill>
                  <a:srgbClr val="0073FF"/>
                </a:solidFill>
                <a:latin typeface="Courier New"/>
                <a:cs typeface="Courier New"/>
              </a:rPr>
              <a:t>12</a:t>
            </a:r>
            <a:endParaRPr sz="850">
              <a:latin typeface="Courier New"/>
              <a:cs typeface="Courier New"/>
            </a:endParaRPr>
          </a:p>
          <a:p>
            <a:pPr marR="3093720" algn="ctr">
              <a:lnSpc>
                <a:spcPts val="1000"/>
              </a:lnSpc>
              <a:spcBef>
                <a:spcPts val="25"/>
              </a:spcBef>
            </a:pPr>
            <a:r>
              <a:rPr sz="850" b="1" dirty="0">
                <a:solidFill>
                  <a:srgbClr val="0073FF"/>
                </a:solidFill>
                <a:latin typeface="Courier New"/>
                <a:cs typeface="Courier New"/>
              </a:rPr>
              <a:t>13</a:t>
            </a:r>
            <a:endParaRPr sz="850">
              <a:latin typeface="Courier New"/>
              <a:cs typeface="Courier New"/>
            </a:endParaRPr>
          </a:p>
          <a:p>
            <a:pPr marR="3093720" algn="ctr">
              <a:lnSpc>
                <a:spcPts val="985"/>
              </a:lnSpc>
            </a:pPr>
            <a:r>
              <a:rPr sz="850" b="1" dirty="0">
                <a:solidFill>
                  <a:srgbClr val="0073FF"/>
                </a:solidFill>
                <a:latin typeface="Courier New"/>
                <a:cs typeface="Courier New"/>
              </a:rPr>
              <a:t>14</a:t>
            </a:r>
            <a:endParaRPr sz="850">
              <a:latin typeface="Courier New"/>
              <a:cs typeface="Courier New"/>
            </a:endParaRPr>
          </a:p>
          <a:p>
            <a:pPr marR="3093720" algn="ctr">
              <a:lnSpc>
                <a:spcPts val="985"/>
              </a:lnSpc>
            </a:pPr>
            <a:r>
              <a:rPr sz="850" b="1" dirty="0">
                <a:solidFill>
                  <a:srgbClr val="0073FF"/>
                </a:solidFill>
                <a:latin typeface="Courier New"/>
                <a:cs typeface="Courier New"/>
              </a:rPr>
              <a:t>15</a:t>
            </a:r>
            <a:endParaRPr sz="850">
              <a:latin typeface="Courier New"/>
              <a:cs typeface="Courier New"/>
            </a:endParaRPr>
          </a:p>
          <a:p>
            <a:pPr marR="3093720" algn="ctr">
              <a:lnSpc>
                <a:spcPts val="985"/>
              </a:lnSpc>
            </a:pPr>
            <a:r>
              <a:rPr sz="850" b="1" dirty="0">
                <a:solidFill>
                  <a:srgbClr val="0073FF"/>
                </a:solidFill>
                <a:latin typeface="Courier New"/>
                <a:cs typeface="Courier New"/>
              </a:rPr>
              <a:t>16</a:t>
            </a:r>
            <a:endParaRPr sz="850">
              <a:latin typeface="Courier New"/>
              <a:cs typeface="Courier New"/>
            </a:endParaRPr>
          </a:p>
          <a:p>
            <a:pPr marR="3093720" algn="ctr">
              <a:lnSpc>
                <a:spcPts val="985"/>
              </a:lnSpc>
            </a:pPr>
            <a:r>
              <a:rPr sz="850" b="1" dirty="0">
                <a:solidFill>
                  <a:srgbClr val="0073FF"/>
                </a:solidFill>
                <a:latin typeface="Courier New"/>
                <a:cs typeface="Courier New"/>
              </a:rPr>
              <a:t>17</a:t>
            </a:r>
            <a:endParaRPr sz="850">
              <a:latin typeface="Courier New"/>
              <a:cs typeface="Courier New"/>
            </a:endParaRPr>
          </a:p>
          <a:p>
            <a:pPr marR="3093720" algn="ctr">
              <a:lnSpc>
                <a:spcPts val="985"/>
              </a:lnSpc>
            </a:pPr>
            <a:r>
              <a:rPr sz="850" b="1" dirty="0">
                <a:solidFill>
                  <a:srgbClr val="0073FF"/>
                </a:solidFill>
                <a:latin typeface="Courier New"/>
                <a:cs typeface="Courier New"/>
              </a:rPr>
              <a:t>18</a:t>
            </a:r>
            <a:endParaRPr sz="850">
              <a:latin typeface="Courier New"/>
              <a:cs typeface="Courier New"/>
            </a:endParaRPr>
          </a:p>
          <a:p>
            <a:pPr marR="3093720" algn="ctr">
              <a:lnSpc>
                <a:spcPts val="985"/>
              </a:lnSpc>
            </a:pPr>
            <a:r>
              <a:rPr sz="850" b="1" dirty="0">
                <a:solidFill>
                  <a:srgbClr val="0073FF"/>
                </a:solidFill>
                <a:latin typeface="Courier New"/>
                <a:cs typeface="Courier New"/>
              </a:rPr>
              <a:t>19</a:t>
            </a:r>
            <a:endParaRPr sz="850">
              <a:latin typeface="Courier New"/>
              <a:cs typeface="Courier New"/>
            </a:endParaRPr>
          </a:p>
          <a:p>
            <a:pPr marR="3093720" algn="ctr">
              <a:lnSpc>
                <a:spcPts val="985"/>
              </a:lnSpc>
            </a:pPr>
            <a:r>
              <a:rPr sz="850" b="1" dirty="0">
                <a:solidFill>
                  <a:srgbClr val="0073FF"/>
                </a:solidFill>
                <a:latin typeface="Courier New"/>
                <a:cs typeface="Courier New"/>
              </a:rPr>
              <a:t>20</a:t>
            </a:r>
            <a:endParaRPr sz="850">
              <a:latin typeface="Courier New"/>
              <a:cs typeface="Courier New"/>
            </a:endParaRPr>
          </a:p>
          <a:p>
            <a:pPr marR="3093720" algn="ctr">
              <a:lnSpc>
                <a:spcPts val="985"/>
              </a:lnSpc>
            </a:pPr>
            <a:r>
              <a:rPr sz="850" b="1" dirty="0">
                <a:solidFill>
                  <a:srgbClr val="0073FF"/>
                </a:solidFill>
                <a:latin typeface="Courier New"/>
                <a:cs typeface="Courier New"/>
              </a:rPr>
              <a:t>21</a:t>
            </a:r>
            <a:endParaRPr sz="850">
              <a:latin typeface="Courier New"/>
              <a:cs typeface="Courier New"/>
            </a:endParaRPr>
          </a:p>
          <a:p>
            <a:pPr marR="3093720" algn="ctr">
              <a:lnSpc>
                <a:spcPts val="985"/>
              </a:lnSpc>
            </a:pPr>
            <a:r>
              <a:rPr sz="850" b="1" dirty="0">
                <a:solidFill>
                  <a:srgbClr val="0073FF"/>
                </a:solidFill>
                <a:latin typeface="Courier New"/>
                <a:cs typeface="Courier New"/>
              </a:rPr>
              <a:t>22</a:t>
            </a:r>
            <a:endParaRPr sz="850">
              <a:latin typeface="Courier New"/>
              <a:cs typeface="Courier New"/>
            </a:endParaRPr>
          </a:p>
          <a:p>
            <a:pPr marR="3093720" algn="ctr">
              <a:lnSpc>
                <a:spcPts val="985"/>
              </a:lnSpc>
            </a:pPr>
            <a:r>
              <a:rPr sz="850" b="1" dirty="0">
                <a:solidFill>
                  <a:srgbClr val="0073FF"/>
                </a:solidFill>
                <a:latin typeface="Courier New"/>
                <a:cs typeface="Courier New"/>
              </a:rPr>
              <a:t>23</a:t>
            </a:r>
            <a:endParaRPr sz="850">
              <a:latin typeface="Courier New"/>
              <a:cs typeface="Courier New"/>
            </a:endParaRPr>
          </a:p>
          <a:p>
            <a:pPr marR="3093720" algn="ctr">
              <a:lnSpc>
                <a:spcPts val="985"/>
              </a:lnSpc>
            </a:pPr>
            <a:r>
              <a:rPr sz="850" b="1" dirty="0">
                <a:solidFill>
                  <a:srgbClr val="0073FF"/>
                </a:solidFill>
                <a:latin typeface="Courier New"/>
                <a:cs typeface="Courier New"/>
              </a:rPr>
              <a:t>24</a:t>
            </a:r>
            <a:endParaRPr sz="850">
              <a:latin typeface="Courier New"/>
              <a:cs typeface="Courier New"/>
            </a:endParaRPr>
          </a:p>
          <a:p>
            <a:pPr marR="3093720" algn="ctr">
              <a:lnSpc>
                <a:spcPts val="985"/>
              </a:lnSpc>
            </a:pPr>
            <a:r>
              <a:rPr sz="850" b="1" dirty="0">
                <a:solidFill>
                  <a:srgbClr val="0073FF"/>
                </a:solidFill>
                <a:latin typeface="Courier New"/>
                <a:cs typeface="Courier New"/>
              </a:rPr>
              <a:t>25</a:t>
            </a:r>
            <a:endParaRPr sz="850">
              <a:latin typeface="Courier New"/>
              <a:cs typeface="Courier New"/>
            </a:endParaRPr>
          </a:p>
          <a:p>
            <a:pPr marR="3093720" algn="ctr">
              <a:lnSpc>
                <a:spcPts val="985"/>
              </a:lnSpc>
            </a:pPr>
            <a:r>
              <a:rPr sz="850" b="1" dirty="0">
                <a:solidFill>
                  <a:srgbClr val="0073FF"/>
                </a:solidFill>
                <a:latin typeface="Courier New"/>
                <a:cs typeface="Courier New"/>
              </a:rPr>
              <a:t>26</a:t>
            </a:r>
            <a:endParaRPr sz="850">
              <a:latin typeface="Courier New"/>
              <a:cs typeface="Courier New"/>
            </a:endParaRPr>
          </a:p>
          <a:p>
            <a:pPr marR="3093720" algn="ctr">
              <a:lnSpc>
                <a:spcPts val="985"/>
              </a:lnSpc>
            </a:pPr>
            <a:r>
              <a:rPr sz="850" b="1" dirty="0">
                <a:solidFill>
                  <a:srgbClr val="0073FF"/>
                </a:solidFill>
                <a:latin typeface="Courier New"/>
                <a:cs typeface="Courier New"/>
              </a:rPr>
              <a:t>27</a:t>
            </a:r>
            <a:endParaRPr sz="850">
              <a:latin typeface="Courier New"/>
              <a:cs typeface="Courier New"/>
            </a:endParaRPr>
          </a:p>
          <a:p>
            <a:pPr marR="3093720" algn="ctr">
              <a:lnSpc>
                <a:spcPts val="985"/>
              </a:lnSpc>
            </a:pPr>
            <a:r>
              <a:rPr sz="850" b="1" dirty="0">
                <a:solidFill>
                  <a:srgbClr val="0073FF"/>
                </a:solidFill>
                <a:latin typeface="Courier New"/>
                <a:cs typeface="Courier New"/>
              </a:rPr>
              <a:t>28</a:t>
            </a:r>
            <a:endParaRPr sz="850">
              <a:latin typeface="Courier New"/>
              <a:cs typeface="Courier New"/>
            </a:endParaRPr>
          </a:p>
          <a:p>
            <a:pPr marR="3093720" algn="ctr">
              <a:lnSpc>
                <a:spcPts val="985"/>
              </a:lnSpc>
            </a:pPr>
            <a:r>
              <a:rPr sz="850" b="1" dirty="0">
                <a:solidFill>
                  <a:srgbClr val="0073FF"/>
                </a:solidFill>
                <a:latin typeface="Courier New"/>
                <a:cs typeface="Courier New"/>
              </a:rPr>
              <a:t>29</a:t>
            </a:r>
            <a:endParaRPr sz="850">
              <a:latin typeface="Courier New"/>
              <a:cs typeface="Courier New"/>
            </a:endParaRPr>
          </a:p>
          <a:p>
            <a:pPr marR="3093720" algn="ctr">
              <a:lnSpc>
                <a:spcPts val="985"/>
              </a:lnSpc>
            </a:pPr>
            <a:r>
              <a:rPr sz="850" b="1" dirty="0">
                <a:solidFill>
                  <a:srgbClr val="0073FF"/>
                </a:solidFill>
                <a:latin typeface="Courier New"/>
                <a:cs typeface="Courier New"/>
              </a:rPr>
              <a:t>30</a:t>
            </a:r>
            <a:endParaRPr sz="850">
              <a:latin typeface="Courier New"/>
              <a:cs typeface="Courier New"/>
            </a:endParaRPr>
          </a:p>
          <a:p>
            <a:pPr marR="3093720" algn="ctr">
              <a:lnSpc>
                <a:spcPts val="985"/>
              </a:lnSpc>
            </a:pPr>
            <a:r>
              <a:rPr sz="850" b="1" dirty="0">
                <a:solidFill>
                  <a:srgbClr val="0073FF"/>
                </a:solidFill>
                <a:latin typeface="Courier New"/>
                <a:cs typeface="Courier New"/>
              </a:rPr>
              <a:t>31</a:t>
            </a:r>
            <a:endParaRPr sz="850">
              <a:latin typeface="Courier New"/>
              <a:cs typeface="Courier New"/>
            </a:endParaRPr>
          </a:p>
          <a:p>
            <a:pPr marL="12700">
              <a:lnSpc>
                <a:spcPts val="1000"/>
              </a:lnSpc>
              <a:tabLst>
                <a:tab pos="271780" algn="l"/>
              </a:tabLst>
            </a:pPr>
            <a:r>
              <a:rPr sz="850" b="1" dirty="0">
                <a:solidFill>
                  <a:srgbClr val="0073FF"/>
                </a:solidFill>
                <a:latin typeface="Courier New"/>
                <a:cs typeface="Courier New"/>
              </a:rPr>
              <a:t>32	</a:t>
            </a:r>
            <a:r>
              <a:rPr sz="850" dirty="0">
                <a:latin typeface="Courier New"/>
                <a:cs typeface="Courier New"/>
              </a:rPr>
              <a:t>}</a:t>
            </a:r>
            <a:endParaRPr sz="850">
              <a:latin typeface="Courier New"/>
              <a:cs typeface="Courier New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44715" y="562859"/>
            <a:ext cx="5360035" cy="66675"/>
          </a:xfrm>
          <a:custGeom>
            <a:avLst/>
            <a:gdLst/>
            <a:ahLst/>
            <a:cxnLst/>
            <a:rect l="l" t="t" r="r" b="b"/>
            <a:pathLst>
              <a:path w="5360035" h="66675">
                <a:moveTo>
                  <a:pt x="0" y="0"/>
                </a:moveTo>
                <a:lnTo>
                  <a:pt x="5359567" y="0"/>
                </a:lnTo>
                <a:lnTo>
                  <a:pt x="5359567" y="66578"/>
                </a:lnTo>
                <a:lnTo>
                  <a:pt x="0" y="66578"/>
                </a:lnTo>
                <a:lnTo>
                  <a:pt x="0" y="0"/>
                </a:lnTo>
                <a:close/>
              </a:path>
            </a:pathLst>
          </a:custGeom>
          <a:solidFill>
            <a:srgbClr val="FFDF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31835" y="4273547"/>
            <a:ext cx="5343525" cy="982243"/>
          </a:xfrm>
          <a:custGeom>
            <a:avLst/>
            <a:gdLst/>
            <a:ahLst/>
            <a:cxnLst/>
            <a:rect l="l" t="t" r="r" b="b"/>
            <a:pathLst>
              <a:path w="5343525" h="889635">
                <a:moveTo>
                  <a:pt x="0" y="0"/>
                </a:moveTo>
                <a:lnTo>
                  <a:pt x="5342923" y="0"/>
                </a:lnTo>
                <a:lnTo>
                  <a:pt x="5342923" y="889449"/>
                </a:lnTo>
              </a:path>
            </a:pathLst>
          </a:custGeom>
          <a:ln w="8322">
            <a:solidFill>
              <a:srgbClr val="CCCC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31835" y="4366155"/>
            <a:ext cx="0" cy="889635"/>
          </a:xfrm>
          <a:custGeom>
            <a:avLst/>
            <a:gdLst/>
            <a:ahLst/>
            <a:cxnLst/>
            <a:rect l="l" t="t" r="r" b="b"/>
            <a:pathLst>
              <a:path h="889635">
                <a:moveTo>
                  <a:pt x="0" y="889449"/>
                </a:moveTo>
                <a:lnTo>
                  <a:pt x="0" y="0"/>
                </a:lnTo>
              </a:path>
            </a:pathLst>
          </a:custGeom>
          <a:ln w="8322">
            <a:solidFill>
              <a:srgbClr val="CCCC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90" dirty="0"/>
              <a:t>section_6/</a:t>
            </a:r>
            <a:r>
              <a:rPr spc="90" dirty="0">
                <a:solidFill>
                  <a:srgbClr val="000080"/>
                </a:solidFill>
                <a:hlinkClick r:id="rId2"/>
              </a:rPr>
              <a:t>HeapDemo.java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412647" y="3008525"/>
            <a:ext cx="2233295" cy="5219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00"/>
              </a:lnSpc>
            </a:pPr>
            <a:r>
              <a:rPr sz="850" dirty="0">
                <a:solidFill>
                  <a:srgbClr val="CC0066"/>
                </a:solidFill>
                <a:latin typeface="Courier New"/>
                <a:cs typeface="Courier New"/>
              </a:rPr>
              <a:t>while</a:t>
            </a:r>
            <a:r>
              <a:rPr sz="850" spc="-85" dirty="0">
                <a:solidFill>
                  <a:srgbClr val="CC0066"/>
                </a:solidFill>
                <a:latin typeface="Courier New"/>
                <a:cs typeface="Courier New"/>
              </a:rPr>
              <a:t> </a:t>
            </a:r>
            <a:r>
              <a:rPr sz="850" dirty="0">
                <a:latin typeface="Courier New"/>
                <a:cs typeface="Courier New"/>
              </a:rPr>
              <a:t>(!q.empty())</a:t>
            </a:r>
            <a:endParaRPr sz="850">
              <a:latin typeface="Courier New"/>
              <a:cs typeface="Courier New"/>
            </a:endParaRPr>
          </a:p>
          <a:p>
            <a:pPr marL="12700">
              <a:lnSpc>
                <a:spcPts val="985"/>
              </a:lnSpc>
            </a:pPr>
            <a:r>
              <a:rPr sz="850" dirty="0">
                <a:latin typeface="Courier New"/>
                <a:cs typeface="Courier New"/>
              </a:rPr>
              <a:t>{</a:t>
            </a:r>
            <a:endParaRPr sz="850">
              <a:latin typeface="Courier New"/>
              <a:cs typeface="Courier New"/>
            </a:endParaRPr>
          </a:p>
          <a:p>
            <a:pPr marL="207010">
              <a:lnSpc>
                <a:spcPts val="985"/>
              </a:lnSpc>
            </a:pPr>
            <a:r>
              <a:rPr sz="850" dirty="0">
                <a:latin typeface="Courier New"/>
                <a:cs typeface="Courier New"/>
              </a:rPr>
              <a:t>System.out.println(q.remove());</a:t>
            </a:r>
            <a:endParaRPr sz="850">
              <a:latin typeface="Courier New"/>
              <a:cs typeface="Courier New"/>
            </a:endParaRPr>
          </a:p>
          <a:p>
            <a:pPr marL="12700">
              <a:lnSpc>
                <a:spcPts val="1000"/>
              </a:lnSpc>
            </a:pPr>
            <a:r>
              <a:rPr sz="850" dirty="0">
                <a:latin typeface="Courier New"/>
                <a:cs typeface="Courier New"/>
              </a:rPr>
              <a:t>}</a:t>
            </a:r>
            <a:endParaRPr sz="85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217963" y="3507864"/>
            <a:ext cx="90805" cy="1473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850" dirty="0">
                <a:latin typeface="Courier New"/>
                <a:cs typeface="Courier New"/>
              </a:rPr>
              <a:t>}</a:t>
            </a:r>
            <a:endParaRPr sz="850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7470">
              <a:lnSpc>
                <a:spcPts val="965"/>
              </a:lnSpc>
              <a:tabLst>
                <a:tab pos="271780" algn="l"/>
              </a:tabLst>
            </a:pPr>
            <a:r>
              <a:rPr b="1" dirty="0">
                <a:solidFill>
                  <a:srgbClr val="0073FF"/>
                </a:solidFill>
                <a:latin typeface="Courier New"/>
                <a:cs typeface="Courier New"/>
              </a:rPr>
              <a:t>1	</a:t>
            </a:r>
            <a:r>
              <a:rPr dirty="0"/>
              <a:t>/**</a:t>
            </a:r>
          </a:p>
          <a:p>
            <a:pPr marL="77470">
              <a:lnSpc>
                <a:spcPts val="1200"/>
              </a:lnSpc>
              <a:tabLst>
                <a:tab pos="466725" algn="l"/>
              </a:tabLst>
            </a:pPr>
            <a:r>
              <a:rPr b="1" dirty="0">
                <a:solidFill>
                  <a:srgbClr val="0073FF"/>
                </a:solidFill>
                <a:latin typeface="Courier New"/>
                <a:cs typeface="Courier New"/>
              </a:rPr>
              <a:t>2	</a:t>
            </a:r>
            <a:r>
              <a:rPr sz="1050" spc="-5" dirty="0">
                <a:solidFill>
                  <a:srgbClr val="0073FF"/>
                </a:solidFill>
                <a:latin typeface="Times New Roman"/>
                <a:cs typeface="Times New Roman"/>
              </a:rPr>
              <a:t>This program demonstrates the use of a heap as a priority</a:t>
            </a:r>
            <a:r>
              <a:rPr sz="1050" spc="125" dirty="0">
                <a:solidFill>
                  <a:srgbClr val="0073FF"/>
                </a:solidFill>
                <a:latin typeface="Times New Roman"/>
                <a:cs typeface="Times New Roman"/>
              </a:rPr>
              <a:t> </a:t>
            </a:r>
            <a:r>
              <a:rPr sz="1050" spc="-5" dirty="0">
                <a:solidFill>
                  <a:srgbClr val="0073FF"/>
                </a:solidFill>
                <a:latin typeface="Times New Roman"/>
                <a:cs typeface="Times New Roman"/>
              </a:rPr>
              <a:t>queue.</a:t>
            </a:r>
            <a:endParaRPr sz="1050" dirty="0">
              <a:latin typeface="Times New Roman"/>
              <a:cs typeface="Times New Roman"/>
            </a:endParaRPr>
          </a:p>
          <a:p>
            <a:pPr marL="77470">
              <a:lnSpc>
                <a:spcPts val="994"/>
              </a:lnSpc>
              <a:tabLst>
                <a:tab pos="271780" algn="l"/>
              </a:tabLst>
            </a:pPr>
            <a:r>
              <a:rPr b="1" dirty="0">
                <a:solidFill>
                  <a:srgbClr val="0073FF"/>
                </a:solidFill>
                <a:latin typeface="Courier New"/>
                <a:cs typeface="Courier New"/>
              </a:rPr>
              <a:t>3	</a:t>
            </a:r>
            <a:r>
              <a:rPr dirty="0"/>
              <a:t>*/</a:t>
            </a:r>
          </a:p>
          <a:p>
            <a:pPr marL="77470">
              <a:lnSpc>
                <a:spcPts val="985"/>
              </a:lnSpc>
              <a:tabLst>
                <a:tab pos="271780" algn="l"/>
              </a:tabLst>
            </a:pPr>
            <a:r>
              <a:rPr b="1" dirty="0">
                <a:solidFill>
                  <a:srgbClr val="0073FF"/>
                </a:solidFill>
                <a:latin typeface="Courier New"/>
                <a:cs typeface="Courier New"/>
              </a:rPr>
              <a:t>4	</a:t>
            </a:r>
            <a:r>
              <a:rPr dirty="0">
                <a:solidFill>
                  <a:srgbClr val="CC0066"/>
                </a:solidFill>
              </a:rPr>
              <a:t>public class</a:t>
            </a:r>
            <a:r>
              <a:rPr spc="-80" dirty="0">
                <a:solidFill>
                  <a:srgbClr val="CC0066"/>
                </a:solidFill>
              </a:rPr>
              <a:t> </a:t>
            </a:r>
            <a:r>
              <a:rPr dirty="0"/>
              <a:t>HeapDemo</a:t>
            </a:r>
          </a:p>
          <a:p>
            <a:pPr marL="77470">
              <a:lnSpc>
                <a:spcPts val="985"/>
              </a:lnSpc>
              <a:tabLst>
                <a:tab pos="271780" algn="l"/>
              </a:tabLst>
            </a:pPr>
            <a:r>
              <a:rPr b="1" dirty="0">
                <a:solidFill>
                  <a:srgbClr val="0073FF"/>
                </a:solidFill>
                <a:latin typeface="Courier New"/>
                <a:cs typeface="Courier New"/>
              </a:rPr>
              <a:t>5	</a:t>
            </a:r>
            <a:r>
              <a:rPr dirty="0"/>
              <a:t>{</a:t>
            </a:r>
          </a:p>
          <a:p>
            <a:pPr marL="77470">
              <a:lnSpc>
                <a:spcPts val="985"/>
              </a:lnSpc>
              <a:tabLst>
                <a:tab pos="466725" algn="l"/>
              </a:tabLst>
            </a:pPr>
            <a:r>
              <a:rPr b="1" dirty="0">
                <a:solidFill>
                  <a:srgbClr val="0073FF"/>
                </a:solidFill>
                <a:latin typeface="Courier New"/>
                <a:cs typeface="Courier New"/>
              </a:rPr>
              <a:t>6	</a:t>
            </a:r>
            <a:r>
              <a:rPr dirty="0">
                <a:solidFill>
                  <a:srgbClr val="CC0066"/>
                </a:solidFill>
              </a:rPr>
              <a:t>public static void </a:t>
            </a:r>
            <a:r>
              <a:rPr dirty="0"/>
              <a:t>main(String[]</a:t>
            </a:r>
            <a:r>
              <a:rPr spc="-65" dirty="0"/>
              <a:t> </a:t>
            </a:r>
            <a:r>
              <a:rPr dirty="0"/>
              <a:t>args)</a:t>
            </a:r>
          </a:p>
          <a:p>
            <a:pPr marL="77470">
              <a:lnSpc>
                <a:spcPts val="985"/>
              </a:lnSpc>
              <a:tabLst>
                <a:tab pos="466725" algn="l"/>
              </a:tabLst>
            </a:pPr>
            <a:r>
              <a:rPr b="1" dirty="0">
                <a:solidFill>
                  <a:srgbClr val="0073FF"/>
                </a:solidFill>
                <a:latin typeface="Courier New"/>
                <a:cs typeface="Courier New"/>
              </a:rPr>
              <a:t>7	</a:t>
            </a:r>
            <a:r>
              <a:rPr dirty="0"/>
              <a:t>{</a:t>
            </a:r>
          </a:p>
          <a:p>
            <a:pPr marL="661670" indent="-584200">
              <a:lnSpc>
                <a:spcPts val="985"/>
              </a:lnSpc>
              <a:buClr>
                <a:srgbClr val="0073FF"/>
              </a:buClr>
              <a:buFont typeface="Courier New"/>
              <a:buAutoNum type="arabicPlain" startAt="8"/>
              <a:tabLst>
                <a:tab pos="662305" algn="l"/>
              </a:tabLst>
            </a:pPr>
            <a:r>
              <a:rPr dirty="0"/>
              <a:t>MinHeap q = </a:t>
            </a:r>
            <a:r>
              <a:rPr dirty="0">
                <a:solidFill>
                  <a:srgbClr val="CC0066"/>
                </a:solidFill>
              </a:rPr>
              <a:t>new</a:t>
            </a:r>
            <a:r>
              <a:rPr spc="-80" dirty="0">
                <a:solidFill>
                  <a:srgbClr val="CC0066"/>
                </a:solidFill>
              </a:rPr>
              <a:t> </a:t>
            </a:r>
            <a:r>
              <a:rPr dirty="0"/>
              <a:t>MinHeap();</a:t>
            </a:r>
          </a:p>
          <a:p>
            <a:pPr marL="661670" indent="-584200">
              <a:lnSpc>
                <a:spcPts val="985"/>
              </a:lnSpc>
              <a:buClr>
                <a:srgbClr val="0073FF"/>
              </a:buClr>
              <a:buFont typeface="Courier New"/>
              <a:buAutoNum type="arabicPlain" startAt="8"/>
              <a:tabLst>
                <a:tab pos="662305" algn="l"/>
              </a:tabLst>
            </a:pPr>
            <a:r>
              <a:rPr dirty="0"/>
              <a:t>q.add(</a:t>
            </a:r>
            <a:r>
              <a:rPr dirty="0">
                <a:solidFill>
                  <a:srgbClr val="CC0066"/>
                </a:solidFill>
              </a:rPr>
              <a:t>new </a:t>
            </a:r>
            <a:r>
              <a:rPr dirty="0"/>
              <a:t>WorkOrder(</a:t>
            </a:r>
            <a:r>
              <a:rPr dirty="0">
                <a:solidFill>
                  <a:srgbClr val="66FF18"/>
                </a:solidFill>
              </a:rPr>
              <a:t>3</a:t>
            </a:r>
            <a:r>
              <a:rPr dirty="0"/>
              <a:t>, </a:t>
            </a:r>
            <a:r>
              <a:rPr dirty="0">
                <a:solidFill>
                  <a:srgbClr val="1F9060"/>
                </a:solidFill>
              </a:rPr>
              <a:t>"Shampoo</a:t>
            </a:r>
            <a:r>
              <a:rPr spc="-70" dirty="0">
                <a:solidFill>
                  <a:srgbClr val="1F9060"/>
                </a:solidFill>
              </a:rPr>
              <a:t> </a:t>
            </a:r>
            <a:r>
              <a:rPr dirty="0">
                <a:solidFill>
                  <a:srgbClr val="1F9060"/>
                </a:solidFill>
              </a:rPr>
              <a:t>carpets"</a:t>
            </a:r>
            <a:r>
              <a:rPr dirty="0"/>
              <a:t>));</a:t>
            </a:r>
          </a:p>
          <a:p>
            <a:pPr marL="661670" indent="-648970">
              <a:lnSpc>
                <a:spcPts val="985"/>
              </a:lnSpc>
              <a:buClr>
                <a:srgbClr val="0073FF"/>
              </a:buClr>
              <a:buFont typeface="Courier New"/>
              <a:buAutoNum type="arabicPlain" startAt="8"/>
              <a:tabLst>
                <a:tab pos="662305" algn="l"/>
              </a:tabLst>
            </a:pPr>
            <a:r>
              <a:rPr dirty="0"/>
              <a:t>q.add(</a:t>
            </a:r>
            <a:r>
              <a:rPr dirty="0">
                <a:solidFill>
                  <a:srgbClr val="CC0066"/>
                </a:solidFill>
              </a:rPr>
              <a:t>new </a:t>
            </a:r>
            <a:r>
              <a:rPr dirty="0"/>
              <a:t>WorkOrder(</a:t>
            </a:r>
            <a:r>
              <a:rPr dirty="0">
                <a:solidFill>
                  <a:srgbClr val="66FF18"/>
                </a:solidFill>
              </a:rPr>
              <a:t>7</a:t>
            </a:r>
            <a:r>
              <a:rPr dirty="0"/>
              <a:t>, </a:t>
            </a:r>
            <a:r>
              <a:rPr dirty="0">
                <a:solidFill>
                  <a:srgbClr val="1F9060"/>
                </a:solidFill>
              </a:rPr>
              <a:t>"Empty</a:t>
            </a:r>
            <a:r>
              <a:rPr spc="-75" dirty="0">
                <a:solidFill>
                  <a:srgbClr val="1F9060"/>
                </a:solidFill>
              </a:rPr>
              <a:t> </a:t>
            </a:r>
            <a:r>
              <a:rPr dirty="0">
                <a:solidFill>
                  <a:srgbClr val="1F9060"/>
                </a:solidFill>
              </a:rPr>
              <a:t>trash"</a:t>
            </a:r>
            <a:r>
              <a:rPr dirty="0"/>
              <a:t>));</a:t>
            </a:r>
          </a:p>
          <a:p>
            <a:pPr marL="661670" indent="-648970">
              <a:lnSpc>
                <a:spcPts val="985"/>
              </a:lnSpc>
              <a:buClr>
                <a:srgbClr val="0073FF"/>
              </a:buClr>
              <a:buFont typeface="Courier New"/>
              <a:buAutoNum type="arabicPlain" startAt="8"/>
              <a:tabLst>
                <a:tab pos="662305" algn="l"/>
              </a:tabLst>
            </a:pPr>
            <a:r>
              <a:rPr dirty="0"/>
              <a:t>q.add(</a:t>
            </a:r>
            <a:r>
              <a:rPr dirty="0">
                <a:solidFill>
                  <a:srgbClr val="CC0066"/>
                </a:solidFill>
              </a:rPr>
              <a:t>new </a:t>
            </a:r>
            <a:r>
              <a:rPr dirty="0"/>
              <a:t>WorkOrder(</a:t>
            </a:r>
            <a:r>
              <a:rPr dirty="0">
                <a:solidFill>
                  <a:srgbClr val="66FF18"/>
                </a:solidFill>
              </a:rPr>
              <a:t>8</a:t>
            </a:r>
            <a:r>
              <a:rPr dirty="0"/>
              <a:t>, </a:t>
            </a:r>
            <a:r>
              <a:rPr dirty="0">
                <a:solidFill>
                  <a:srgbClr val="1F9060"/>
                </a:solidFill>
              </a:rPr>
              <a:t>"Water</a:t>
            </a:r>
            <a:r>
              <a:rPr spc="-75" dirty="0">
                <a:solidFill>
                  <a:srgbClr val="1F9060"/>
                </a:solidFill>
              </a:rPr>
              <a:t> </a:t>
            </a:r>
            <a:r>
              <a:rPr dirty="0">
                <a:solidFill>
                  <a:srgbClr val="1F9060"/>
                </a:solidFill>
              </a:rPr>
              <a:t>plants"</a:t>
            </a:r>
            <a:r>
              <a:rPr dirty="0"/>
              <a:t>));</a:t>
            </a:r>
          </a:p>
          <a:p>
            <a:pPr marL="661670" indent="-648970">
              <a:lnSpc>
                <a:spcPts val="985"/>
              </a:lnSpc>
              <a:buClr>
                <a:srgbClr val="0073FF"/>
              </a:buClr>
              <a:buFont typeface="Courier New"/>
              <a:buAutoNum type="arabicPlain" startAt="8"/>
              <a:tabLst>
                <a:tab pos="662305" algn="l"/>
              </a:tabLst>
            </a:pPr>
            <a:r>
              <a:rPr dirty="0"/>
              <a:t>q.add(</a:t>
            </a:r>
            <a:r>
              <a:rPr dirty="0">
                <a:solidFill>
                  <a:srgbClr val="CC0066"/>
                </a:solidFill>
              </a:rPr>
              <a:t>new </a:t>
            </a:r>
            <a:r>
              <a:rPr dirty="0"/>
              <a:t>WorkOrder(</a:t>
            </a:r>
            <a:r>
              <a:rPr dirty="0">
                <a:solidFill>
                  <a:srgbClr val="66FF18"/>
                </a:solidFill>
              </a:rPr>
              <a:t>10</a:t>
            </a:r>
            <a:r>
              <a:rPr dirty="0"/>
              <a:t>, </a:t>
            </a:r>
            <a:r>
              <a:rPr dirty="0">
                <a:solidFill>
                  <a:srgbClr val="1F9060"/>
                </a:solidFill>
              </a:rPr>
              <a:t>"Remove pencil sharpener</a:t>
            </a:r>
            <a:r>
              <a:rPr spc="-55" dirty="0">
                <a:solidFill>
                  <a:srgbClr val="1F9060"/>
                </a:solidFill>
              </a:rPr>
              <a:t> </a:t>
            </a:r>
            <a:r>
              <a:rPr dirty="0">
                <a:solidFill>
                  <a:srgbClr val="1F9060"/>
                </a:solidFill>
              </a:rPr>
              <a:t>shavings"</a:t>
            </a:r>
            <a:r>
              <a:rPr dirty="0"/>
              <a:t>));</a:t>
            </a:r>
          </a:p>
          <a:p>
            <a:pPr marL="661670" indent="-648970">
              <a:lnSpc>
                <a:spcPts val="985"/>
              </a:lnSpc>
              <a:buClr>
                <a:srgbClr val="0073FF"/>
              </a:buClr>
              <a:buFont typeface="Courier New"/>
              <a:buAutoNum type="arabicPlain" startAt="8"/>
              <a:tabLst>
                <a:tab pos="662305" algn="l"/>
              </a:tabLst>
            </a:pPr>
            <a:r>
              <a:rPr dirty="0"/>
              <a:t>q.add(</a:t>
            </a:r>
            <a:r>
              <a:rPr dirty="0">
                <a:solidFill>
                  <a:srgbClr val="CC0066"/>
                </a:solidFill>
              </a:rPr>
              <a:t>new </a:t>
            </a:r>
            <a:r>
              <a:rPr dirty="0"/>
              <a:t>WorkOrder(</a:t>
            </a:r>
            <a:r>
              <a:rPr dirty="0">
                <a:solidFill>
                  <a:srgbClr val="66FF18"/>
                </a:solidFill>
              </a:rPr>
              <a:t>6</a:t>
            </a:r>
            <a:r>
              <a:rPr dirty="0"/>
              <a:t>, </a:t>
            </a:r>
            <a:r>
              <a:rPr dirty="0">
                <a:solidFill>
                  <a:srgbClr val="1F9060"/>
                </a:solidFill>
              </a:rPr>
              <a:t>"Replace light</a:t>
            </a:r>
            <a:r>
              <a:rPr spc="-70" dirty="0">
                <a:solidFill>
                  <a:srgbClr val="1F9060"/>
                </a:solidFill>
              </a:rPr>
              <a:t> </a:t>
            </a:r>
            <a:r>
              <a:rPr dirty="0">
                <a:solidFill>
                  <a:srgbClr val="1F9060"/>
                </a:solidFill>
              </a:rPr>
              <a:t>bulb"</a:t>
            </a:r>
            <a:r>
              <a:rPr dirty="0"/>
              <a:t>));</a:t>
            </a:r>
          </a:p>
          <a:p>
            <a:pPr marL="661670" indent="-648970">
              <a:lnSpc>
                <a:spcPts val="985"/>
              </a:lnSpc>
              <a:buClr>
                <a:srgbClr val="0073FF"/>
              </a:buClr>
              <a:buFont typeface="Courier New"/>
              <a:buAutoNum type="arabicPlain" startAt="8"/>
              <a:tabLst>
                <a:tab pos="662305" algn="l"/>
              </a:tabLst>
            </a:pPr>
            <a:r>
              <a:rPr dirty="0"/>
              <a:t>q.add(</a:t>
            </a:r>
            <a:r>
              <a:rPr dirty="0">
                <a:solidFill>
                  <a:srgbClr val="CC0066"/>
                </a:solidFill>
              </a:rPr>
              <a:t>new </a:t>
            </a:r>
            <a:r>
              <a:rPr dirty="0"/>
              <a:t>WorkOrder(</a:t>
            </a:r>
            <a:r>
              <a:rPr dirty="0">
                <a:solidFill>
                  <a:srgbClr val="66FF18"/>
                </a:solidFill>
              </a:rPr>
              <a:t>1</a:t>
            </a:r>
            <a:r>
              <a:rPr dirty="0"/>
              <a:t>, </a:t>
            </a:r>
            <a:r>
              <a:rPr dirty="0">
                <a:solidFill>
                  <a:srgbClr val="1F9060"/>
                </a:solidFill>
              </a:rPr>
              <a:t>"Fix broken</a:t>
            </a:r>
            <a:r>
              <a:rPr spc="-75" dirty="0">
                <a:solidFill>
                  <a:srgbClr val="1F9060"/>
                </a:solidFill>
              </a:rPr>
              <a:t> </a:t>
            </a:r>
            <a:r>
              <a:rPr dirty="0">
                <a:solidFill>
                  <a:srgbClr val="1F9060"/>
                </a:solidFill>
              </a:rPr>
              <a:t>sink"</a:t>
            </a:r>
            <a:r>
              <a:rPr dirty="0"/>
              <a:t>));</a:t>
            </a:r>
          </a:p>
          <a:p>
            <a:pPr marL="661670" indent="-648970">
              <a:lnSpc>
                <a:spcPts val="985"/>
              </a:lnSpc>
              <a:buClr>
                <a:srgbClr val="0073FF"/>
              </a:buClr>
              <a:buFont typeface="Courier New"/>
              <a:buAutoNum type="arabicPlain" startAt="8"/>
              <a:tabLst>
                <a:tab pos="662305" algn="l"/>
              </a:tabLst>
            </a:pPr>
            <a:r>
              <a:rPr dirty="0"/>
              <a:t>q.add(</a:t>
            </a:r>
            <a:r>
              <a:rPr dirty="0">
                <a:solidFill>
                  <a:srgbClr val="CC0066"/>
                </a:solidFill>
              </a:rPr>
              <a:t>new </a:t>
            </a:r>
            <a:r>
              <a:rPr dirty="0"/>
              <a:t>WorkOrder(</a:t>
            </a:r>
            <a:r>
              <a:rPr dirty="0">
                <a:solidFill>
                  <a:srgbClr val="66FF18"/>
                </a:solidFill>
              </a:rPr>
              <a:t>9</a:t>
            </a:r>
            <a:r>
              <a:rPr dirty="0"/>
              <a:t>, </a:t>
            </a:r>
            <a:r>
              <a:rPr dirty="0">
                <a:solidFill>
                  <a:srgbClr val="1F9060"/>
                </a:solidFill>
              </a:rPr>
              <a:t>"Clean coffee</a:t>
            </a:r>
            <a:r>
              <a:rPr spc="-70" dirty="0">
                <a:solidFill>
                  <a:srgbClr val="1F9060"/>
                </a:solidFill>
              </a:rPr>
              <a:t> </a:t>
            </a:r>
            <a:r>
              <a:rPr dirty="0">
                <a:solidFill>
                  <a:srgbClr val="1F9060"/>
                </a:solidFill>
              </a:rPr>
              <a:t>maker"</a:t>
            </a:r>
            <a:r>
              <a:rPr dirty="0"/>
              <a:t>));</a:t>
            </a:r>
          </a:p>
          <a:p>
            <a:pPr marL="661670" indent="-648970">
              <a:lnSpc>
                <a:spcPts val="985"/>
              </a:lnSpc>
              <a:buClr>
                <a:srgbClr val="0073FF"/>
              </a:buClr>
              <a:buFont typeface="Courier New"/>
              <a:buAutoNum type="arabicPlain" startAt="8"/>
              <a:tabLst>
                <a:tab pos="662305" algn="l"/>
              </a:tabLst>
            </a:pPr>
            <a:r>
              <a:rPr dirty="0"/>
              <a:t>q.add(</a:t>
            </a:r>
            <a:r>
              <a:rPr dirty="0">
                <a:solidFill>
                  <a:srgbClr val="CC0066"/>
                </a:solidFill>
              </a:rPr>
              <a:t>new </a:t>
            </a:r>
            <a:r>
              <a:rPr dirty="0"/>
              <a:t>WorkOrder(</a:t>
            </a:r>
            <a:r>
              <a:rPr dirty="0">
                <a:solidFill>
                  <a:srgbClr val="66FF18"/>
                </a:solidFill>
              </a:rPr>
              <a:t>2</a:t>
            </a:r>
            <a:r>
              <a:rPr dirty="0"/>
              <a:t>, </a:t>
            </a:r>
            <a:r>
              <a:rPr dirty="0">
                <a:solidFill>
                  <a:srgbClr val="1F9060"/>
                </a:solidFill>
              </a:rPr>
              <a:t>"Order cleaning</a:t>
            </a:r>
            <a:r>
              <a:rPr spc="-60" dirty="0">
                <a:solidFill>
                  <a:srgbClr val="1F9060"/>
                </a:solidFill>
              </a:rPr>
              <a:t> </a:t>
            </a:r>
            <a:r>
              <a:rPr dirty="0">
                <a:solidFill>
                  <a:srgbClr val="1F9060"/>
                </a:solidFill>
              </a:rPr>
              <a:t>supplies"</a:t>
            </a:r>
            <a:r>
              <a:rPr dirty="0"/>
              <a:t>));</a:t>
            </a:r>
          </a:p>
          <a:p>
            <a:pPr marL="12700">
              <a:lnSpc>
                <a:spcPts val="985"/>
              </a:lnSpc>
            </a:pPr>
            <a:r>
              <a:rPr b="1" dirty="0">
                <a:solidFill>
                  <a:srgbClr val="0073FF"/>
                </a:solidFill>
                <a:latin typeface="Courier New"/>
                <a:cs typeface="Courier New"/>
              </a:rPr>
              <a:t>17</a:t>
            </a:r>
          </a:p>
          <a:p>
            <a:pPr marL="12700">
              <a:lnSpc>
                <a:spcPts val="985"/>
              </a:lnSpc>
            </a:pPr>
            <a:r>
              <a:rPr b="1" dirty="0">
                <a:solidFill>
                  <a:srgbClr val="0073FF"/>
                </a:solidFill>
                <a:latin typeface="Courier New"/>
                <a:cs typeface="Courier New"/>
              </a:rPr>
              <a:t>18</a:t>
            </a:r>
          </a:p>
          <a:p>
            <a:pPr marL="12700">
              <a:lnSpc>
                <a:spcPts val="985"/>
              </a:lnSpc>
            </a:pPr>
            <a:r>
              <a:rPr b="1" dirty="0">
                <a:solidFill>
                  <a:srgbClr val="0073FF"/>
                </a:solidFill>
                <a:latin typeface="Courier New"/>
                <a:cs typeface="Courier New"/>
              </a:rPr>
              <a:t>19</a:t>
            </a:r>
          </a:p>
          <a:p>
            <a:pPr marL="12700">
              <a:lnSpc>
                <a:spcPts val="985"/>
              </a:lnSpc>
            </a:pPr>
            <a:r>
              <a:rPr b="1" dirty="0">
                <a:solidFill>
                  <a:srgbClr val="0073FF"/>
                </a:solidFill>
                <a:latin typeface="Courier New"/>
                <a:cs typeface="Courier New"/>
              </a:rPr>
              <a:t>20</a:t>
            </a:r>
          </a:p>
          <a:p>
            <a:pPr marL="12700">
              <a:lnSpc>
                <a:spcPts val="985"/>
              </a:lnSpc>
            </a:pPr>
            <a:r>
              <a:rPr b="1" dirty="0">
                <a:solidFill>
                  <a:srgbClr val="0073FF"/>
                </a:solidFill>
                <a:latin typeface="Courier New"/>
                <a:cs typeface="Courier New"/>
              </a:rPr>
              <a:t>21</a:t>
            </a:r>
          </a:p>
          <a:p>
            <a:pPr marL="12700">
              <a:lnSpc>
                <a:spcPts val="985"/>
              </a:lnSpc>
            </a:pPr>
            <a:r>
              <a:rPr b="1" dirty="0">
                <a:solidFill>
                  <a:srgbClr val="0073FF"/>
                </a:solidFill>
                <a:latin typeface="Courier New"/>
                <a:cs typeface="Courier New"/>
              </a:rPr>
              <a:t>22</a:t>
            </a:r>
          </a:p>
          <a:p>
            <a:pPr marL="12700">
              <a:lnSpc>
                <a:spcPts val="1000"/>
              </a:lnSpc>
              <a:tabLst>
                <a:tab pos="271780" algn="l"/>
              </a:tabLst>
            </a:pPr>
            <a:r>
              <a:rPr b="1" dirty="0">
                <a:solidFill>
                  <a:srgbClr val="0073FF"/>
                </a:solidFill>
                <a:latin typeface="Courier New"/>
                <a:cs typeface="Courier New"/>
              </a:rPr>
              <a:t>23	</a:t>
            </a:r>
            <a:r>
              <a:rPr dirty="0"/>
              <a:t>}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632015" y="4072252"/>
            <a:ext cx="1061085" cy="201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b="1" spc="10" dirty="0">
                <a:latin typeface="Arial"/>
                <a:cs typeface="Arial"/>
              </a:rPr>
              <a:t>Program</a:t>
            </a:r>
            <a:r>
              <a:rPr sz="1200" b="1" spc="-60" dirty="0">
                <a:latin typeface="Arial"/>
                <a:cs typeface="Arial"/>
              </a:rPr>
              <a:t> </a:t>
            </a:r>
            <a:r>
              <a:rPr sz="1200" b="1" spc="10" dirty="0">
                <a:latin typeface="Arial"/>
                <a:cs typeface="Arial"/>
              </a:rPr>
              <a:t>Run: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21473" y="4273547"/>
            <a:ext cx="2788527" cy="116262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45600"/>
              </a:lnSpc>
            </a:pPr>
            <a:r>
              <a:rPr sz="600" spc="5" dirty="0">
                <a:latin typeface="Courier" charset="0"/>
                <a:cs typeface="Courier" charset="0"/>
              </a:rPr>
              <a:t>priority=1, description=Fix broken sink  priority=2, description=Order cleaning supplies  priority=3, description=Shampoo carpets  priority=6, description=Replace light bulb  priority=7, description=Empty</a:t>
            </a:r>
            <a:r>
              <a:rPr sz="600" spc="55" dirty="0">
                <a:latin typeface="Courier" charset="0"/>
                <a:cs typeface="Courier" charset="0"/>
              </a:rPr>
              <a:t> </a:t>
            </a:r>
            <a:r>
              <a:rPr sz="600" spc="5" dirty="0" smtClean="0">
                <a:latin typeface="Courier" charset="0"/>
                <a:cs typeface="Courier" charset="0"/>
              </a:rPr>
              <a:t>trash</a:t>
            </a:r>
            <a:endParaRPr lang="en-US" sz="600" spc="5" dirty="0" smtClean="0">
              <a:latin typeface="Courier" charset="0"/>
              <a:cs typeface="Courier" charset="0"/>
            </a:endParaRPr>
          </a:p>
          <a:p>
            <a:pPr marL="12700">
              <a:lnSpc>
                <a:spcPct val="100000"/>
              </a:lnSpc>
            </a:pPr>
            <a:r>
              <a:rPr lang="en-US" sz="600" spc="5" dirty="0">
                <a:latin typeface="Courier" charset="0"/>
                <a:cs typeface="Courier" charset="0"/>
              </a:rPr>
              <a:t>priority=8, description=Water</a:t>
            </a:r>
            <a:r>
              <a:rPr lang="en-US" sz="600" spc="60" dirty="0">
                <a:latin typeface="Courier" charset="0"/>
                <a:cs typeface="Courier" charset="0"/>
              </a:rPr>
              <a:t> </a:t>
            </a:r>
            <a:r>
              <a:rPr lang="en-US" sz="600" spc="5" dirty="0">
                <a:latin typeface="Courier" charset="0"/>
                <a:cs typeface="Courier" charset="0"/>
              </a:rPr>
              <a:t>plants</a:t>
            </a:r>
            <a:endParaRPr lang="en-US" sz="600" dirty="0">
              <a:latin typeface="Courier" charset="0"/>
              <a:cs typeface="Courier" charset="0"/>
            </a:endParaRPr>
          </a:p>
          <a:p>
            <a:pPr marL="12700">
              <a:lnSpc>
                <a:spcPct val="100000"/>
              </a:lnSpc>
              <a:spcBef>
                <a:spcPts val="325"/>
              </a:spcBef>
            </a:pPr>
            <a:r>
              <a:rPr lang="en-US" sz="600" spc="5" dirty="0">
                <a:latin typeface="Courier" charset="0"/>
                <a:cs typeface="Courier" charset="0"/>
              </a:rPr>
              <a:t>priority=9, description=Clean coffee</a:t>
            </a:r>
            <a:r>
              <a:rPr lang="en-US" sz="600" spc="85" dirty="0">
                <a:latin typeface="Courier" charset="0"/>
                <a:cs typeface="Courier" charset="0"/>
              </a:rPr>
              <a:t> </a:t>
            </a:r>
            <a:r>
              <a:rPr lang="en-US" sz="600" spc="5" dirty="0">
                <a:latin typeface="Courier" charset="0"/>
                <a:cs typeface="Courier" charset="0"/>
              </a:rPr>
              <a:t>maker</a:t>
            </a:r>
            <a:endParaRPr lang="en-US" sz="600" dirty="0">
              <a:latin typeface="Courier" charset="0"/>
              <a:cs typeface="Courier" charset="0"/>
            </a:endParaRPr>
          </a:p>
          <a:p>
            <a:pPr marL="12700">
              <a:lnSpc>
                <a:spcPct val="100000"/>
              </a:lnSpc>
              <a:spcBef>
                <a:spcPts val="325"/>
              </a:spcBef>
            </a:pPr>
            <a:r>
              <a:rPr lang="en-US" sz="600" spc="5" dirty="0">
                <a:latin typeface="Courier" charset="0"/>
                <a:cs typeface="Courier" charset="0"/>
              </a:rPr>
              <a:t>priority=10, description=Remove pencil sharpener</a:t>
            </a:r>
            <a:r>
              <a:rPr lang="en-US" sz="600" spc="150" dirty="0">
                <a:latin typeface="Courier" charset="0"/>
                <a:cs typeface="Courier" charset="0"/>
              </a:rPr>
              <a:t> </a:t>
            </a:r>
            <a:r>
              <a:rPr lang="en-US" sz="600" spc="5" dirty="0">
                <a:latin typeface="Courier" charset="0"/>
                <a:cs typeface="Courier" charset="0"/>
              </a:rPr>
              <a:t>shavings</a:t>
            </a:r>
            <a:endParaRPr lang="en-US" sz="600" dirty="0">
              <a:latin typeface="Courier" charset="0"/>
              <a:cs typeface="Courier" charset="0"/>
            </a:endParaRPr>
          </a:p>
          <a:p>
            <a:pPr marL="12700" marR="5080">
              <a:lnSpc>
                <a:spcPct val="145600"/>
              </a:lnSpc>
            </a:pPr>
            <a:endParaRPr sz="600" dirty="0">
              <a:latin typeface="Courier" charset="0"/>
              <a:cs typeface="Courier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44715" y="570510"/>
            <a:ext cx="5360035" cy="66675"/>
          </a:xfrm>
          <a:custGeom>
            <a:avLst/>
            <a:gdLst/>
            <a:ahLst/>
            <a:cxnLst/>
            <a:rect l="l" t="t" r="r" b="b"/>
            <a:pathLst>
              <a:path w="5360035" h="66675">
                <a:moveTo>
                  <a:pt x="0" y="0"/>
                </a:moveTo>
                <a:lnTo>
                  <a:pt x="5359567" y="0"/>
                </a:lnTo>
                <a:lnTo>
                  <a:pt x="5359567" y="66578"/>
                </a:lnTo>
                <a:lnTo>
                  <a:pt x="0" y="66578"/>
                </a:lnTo>
                <a:lnTo>
                  <a:pt x="0" y="0"/>
                </a:lnTo>
                <a:close/>
              </a:path>
            </a:pathLst>
          </a:custGeom>
          <a:solidFill>
            <a:srgbClr val="C7215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70" dirty="0"/>
              <a:t>Self </a:t>
            </a:r>
            <a:r>
              <a:rPr spc="110" dirty="0"/>
              <a:t>Check</a:t>
            </a:r>
            <a:r>
              <a:rPr spc="-45" dirty="0"/>
              <a:t> </a:t>
            </a:r>
            <a:r>
              <a:rPr spc="35" dirty="0"/>
              <a:t>17.31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32015" y="750978"/>
            <a:ext cx="5947410" cy="13398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1200" spc="10" dirty="0">
                <a:latin typeface="Arial"/>
                <a:cs typeface="Arial"/>
              </a:rPr>
              <a:t>The software </a:t>
            </a:r>
            <a:r>
              <a:rPr sz="1200" spc="5" dirty="0">
                <a:latin typeface="Arial"/>
                <a:cs typeface="Arial"/>
              </a:rPr>
              <a:t>that </a:t>
            </a:r>
            <a:r>
              <a:rPr sz="1200" spc="10" dirty="0">
                <a:latin typeface="Arial"/>
                <a:cs typeface="Arial"/>
              </a:rPr>
              <a:t>controls the events </a:t>
            </a:r>
            <a:r>
              <a:rPr sz="1200" spc="5" dirty="0">
                <a:latin typeface="Arial"/>
                <a:cs typeface="Arial"/>
              </a:rPr>
              <a:t>in </a:t>
            </a:r>
            <a:r>
              <a:rPr sz="1200" spc="10" dirty="0">
                <a:latin typeface="Arial"/>
                <a:cs typeface="Arial"/>
              </a:rPr>
              <a:t>a user </a:t>
            </a:r>
            <a:r>
              <a:rPr sz="1200" spc="5" dirty="0">
                <a:latin typeface="Arial"/>
                <a:cs typeface="Arial"/>
              </a:rPr>
              <a:t>interface </a:t>
            </a:r>
            <a:r>
              <a:rPr sz="1200" spc="10" dirty="0">
                <a:latin typeface="Arial"/>
                <a:cs typeface="Arial"/>
              </a:rPr>
              <a:t>keeps the events </a:t>
            </a:r>
            <a:r>
              <a:rPr sz="1200" spc="5" dirty="0">
                <a:latin typeface="Arial"/>
                <a:cs typeface="Arial"/>
              </a:rPr>
              <a:t>in </a:t>
            </a:r>
            <a:r>
              <a:rPr sz="1200" spc="10" dirty="0">
                <a:latin typeface="Arial"/>
                <a:cs typeface="Arial"/>
              </a:rPr>
              <a:t>a data  </a:t>
            </a:r>
            <a:r>
              <a:rPr sz="1200" spc="5" dirty="0">
                <a:latin typeface="Arial"/>
                <a:cs typeface="Arial"/>
              </a:rPr>
              <a:t>structure. </a:t>
            </a:r>
            <a:r>
              <a:rPr sz="1200" spc="10" dirty="0">
                <a:latin typeface="Arial"/>
                <a:cs typeface="Arial"/>
              </a:rPr>
              <a:t>Whenever an event such as a mouse move or repaint request occurs, the  event </a:t>
            </a:r>
            <a:r>
              <a:rPr sz="1200" spc="5" dirty="0">
                <a:latin typeface="Arial"/>
                <a:cs typeface="Arial"/>
              </a:rPr>
              <a:t>is </a:t>
            </a:r>
            <a:r>
              <a:rPr sz="1200" spc="10" dirty="0">
                <a:latin typeface="Arial"/>
                <a:cs typeface="Arial"/>
              </a:rPr>
              <a:t>added. Events are </a:t>
            </a:r>
            <a:r>
              <a:rPr sz="1200" spc="5" dirty="0">
                <a:latin typeface="Arial"/>
                <a:cs typeface="Arial"/>
              </a:rPr>
              <a:t>retrieved </a:t>
            </a:r>
            <a:r>
              <a:rPr sz="1200" spc="10" dirty="0">
                <a:latin typeface="Arial"/>
                <a:cs typeface="Arial"/>
              </a:rPr>
              <a:t>according </a:t>
            </a:r>
            <a:r>
              <a:rPr sz="1200" spc="5" dirty="0">
                <a:latin typeface="Arial"/>
                <a:cs typeface="Arial"/>
              </a:rPr>
              <a:t>to their </a:t>
            </a:r>
            <a:r>
              <a:rPr sz="1200" spc="10" dirty="0">
                <a:latin typeface="Arial"/>
                <a:cs typeface="Arial"/>
              </a:rPr>
              <a:t>importance. What abstract data  type </a:t>
            </a:r>
            <a:r>
              <a:rPr sz="1200" spc="5" dirty="0">
                <a:latin typeface="Arial"/>
                <a:cs typeface="Arial"/>
              </a:rPr>
              <a:t>is </a:t>
            </a:r>
            <a:r>
              <a:rPr sz="1200" spc="10" dirty="0">
                <a:latin typeface="Arial"/>
                <a:cs typeface="Arial"/>
              </a:rPr>
              <a:t>appropriate </a:t>
            </a:r>
            <a:r>
              <a:rPr sz="1200" spc="5" dirty="0">
                <a:latin typeface="Arial"/>
                <a:cs typeface="Arial"/>
              </a:rPr>
              <a:t>for this</a:t>
            </a:r>
            <a:r>
              <a:rPr sz="1200" spc="-65" dirty="0">
                <a:latin typeface="Arial"/>
                <a:cs typeface="Arial"/>
              </a:rPr>
              <a:t> </a:t>
            </a:r>
            <a:r>
              <a:rPr sz="1200" spc="10" dirty="0">
                <a:latin typeface="Arial"/>
                <a:cs typeface="Arial"/>
              </a:rPr>
              <a:t>application?</a:t>
            </a:r>
            <a:endParaRPr sz="1200" dirty="0">
              <a:latin typeface="Arial"/>
              <a:cs typeface="Arial"/>
            </a:endParaRPr>
          </a:p>
          <a:p>
            <a:pPr marL="292100" marR="361950">
              <a:lnSpc>
                <a:spcPct val="116700"/>
              </a:lnSpc>
              <a:spcBef>
                <a:spcPts val="575"/>
              </a:spcBef>
            </a:pPr>
            <a:r>
              <a:rPr sz="1450" b="1" spc="10" dirty="0">
                <a:latin typeface="Arial"/>
                <a:cs typeface="Arial"/>
              </a:rPr>
              <a:t>Answer: </a:t>
            </a:r>
            <a:r>
              <a:rPr sz="1450" spc="10" dirty="0">
                <a:latin typeface="Arial"/>
                <a:cs typeface="Arial"/>
              </a:rPr>
              <a:t>A </a:t>
            </a:r>
            <a:r>
              <a:rPr sz="1450" spc="5" dirty="0">
                <a:latin typeface="Arial"/>
                <a:cs typeface="Arial"/>
              </a:rPr>
              <a:t>priority </a:t>
            </a:r>
            <a:r>
              <a:rPr sz="1450" spc="10" dirty="0">
                <a:latin typeface="Arial"/>
                <a:cs typeface="Arial"/>
              </a:rPr>
              <a:t>queue </a:t>
            </a:r>
            <a:r>
              <a:rPr sz="1450" spc="5" dirty="0">
                <a:latin typeface="Arial"/>
                <a:cs typeface="Arial"/>
              </a:rPr>
              <a:t>is appropriate because </a:t>
            </a:r>
            <a:r>
              <a:rPr sz="1450" spc="10" dirty="0">
                <a:latin typeface="Arial"/>
                <a:cs typeface="Arial"/>
              </a:rPr>
              <a:t>we </a:t>
            </a:r>
            <a:r>
              <a:rPr sz="1450" spc="5" dirty="0">
                <a:latin typeface="Arial"/>
                <a:cs typeface="Arial"/>
              </a:rPr>
              <a:t>want to get  the important events first, even </a:t>
            </a:r>
            <a:r>
              <a:rPr sz="1450" dirty="0">
                <a:latin typeface="Arial"/>
                <a:cs typeface="Arial"/>
              </a:rPr>
              <a:t>if </a:t>
            </a:r>
            <a:r>
              <a:rPr sz="1450" spc="5" dirty="0">
                <a:latin typeface="Arial"/>
                <a:cs typeface="Arial"/>
              </a:rPr>
              <a:t>they have </a:t>
            </a:r>
            <a:r>
              <a:rPr sz="1450" spc="10" dirty="0">
                <a:latin typeface="Arial"/>
                <a:cs typeface="Arial"/>
              </a:rPr>
              <a:t>been </a:t>
            </a:r>
            <a:r>
              <a:rPr sz="1450" spc="5" dirty="0">
                <a:latin typeface="Arial"/>
                <a:cs typeface="Arial"/>
              </a:rPr>
              <a:t>inserted</a:t>
            </a:r>
            <a:r>
              <a:rPr sz="1450" spc="60" dirty="0">
                <a:latin typeface="Arial"/>
                <a:cs typeface="Arial"/>
              </a:rPr>
              <a:t> </a:t>
            </a:r>
            <a:r>
              <a:rPr sz="1450" spc="5" dirty="0">
                <a:latin typeface="Arial"/>
                <a:cs typeface="Arial"/>
              </a:rPr>
              <a:t>later.</a:t>
            </a:r>
            <a:endParaRPr sz="1450" dirty="0">
              <a:latin typeface="Arial"/>
              <a:cs typeface="Arial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44715" y="567985"/>
            <a:ext cx="5360035" cy="66675"/>
          </a:xfrm>
          <a:custGeom>
            <a:avLst/>
            <a:gdLst/>
            <a:ahLst/>
            <a:cxnLst/>
            <a:rect l="l" t="t" r="r" b="b"/>
            <a:pathLst>
              <a:path w="5360035" h="66675">
                <a:moveTo>
                  <a:pt x="0" y="0"/>
                </a:moveTo>
                <a:lnTo>
                  <a:pt x="5359567" y="0"/>
                </a:lnTo>
                <a:lnTo>
                  <a:pt x="5359567" y="66578"/>
                </a:lnTo>
                <a:lnTo>
                  <a:pt x="0" y="66578"/>
                </a:lnTo>
                <a:lnTo>
                  <a:pt x="0" y="0"/>
                </a:lnTo>
                <a:close/>
              </a:path>
            </a:pathLst>
          </a:custGeom>
          <a:solidFill>
            <a:srgbClr val="C7215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70" dirty="0"/>
              <a:t>Self </a:t>
            </a:r>
            <a:r>
              <a:rPr spc="110" dirty="0"/>
              <a:t>Check</a:t>
            </a:r>
            <a:r>
              <a:rPr spc="-45" dirty="0"/>
              <a:t> </a:t>
            </a:r>
            <a:r>
              <a:rPr spc="35" dirty="0"/>
              <a:t>17.32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32015" y="748454"/>
            <a:ext cx="5955665" cy="9740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1200" spc="5" dirty="0">
                <a:latin typeface="Arial"/>
                <a:cs typeface="Arial"/>
              </a:rPr>
              <a:t>In </a:t>
            </a:r>
            <a:r>
              <a:rPr sz="1200" spc="10" dirty="0">
                <a:latin typeface="Arial"/>
                <a:cs typeface="Arial"/>
              </a:rPr>
              <a:t>an almost-complete </a:t>
            </a:r>
            <a:r>
              <a:rPr sz="1200" spc="5" dirty="0">
                <a:latin typeface="Arial"/>
                <a:cs typeface="Arial"/>
              </a:rPr>
              <a:t>tree </a:t>
            </a:r>
            <a:r>
              <a:rPr sz="1200" spc="10" dirty="0">
                <a:latin typeface="Arial"/>
                <a:cs typeface="Arial"/>
              </a:rPr>
              <a:t>with 100 nodes, how many nodes are missing </a:t>
            </a:r>
            <a:r>
              <a:rPr sz="1200" spc="5" dirty="0">
                <a:latin typeface="Arial"/>
                <a:cs typeface="Arial"/>
              </a:rPr>
              <a:t>in </a:t>
            </a:r>
            <a:r>
              <a:rPr sz="1200" spc="10" dirty="0">
                <a:latin typeface="Arial"/>
                <a:cs typeface="Arial"/>
              </a:rPr>
              <a:t>the</a:t>
            </a:r>
            <a:r>
              <a:rPr sz="1200" spc="-15" dirty="0">
                <a:latin typeface="Arial"/>
                <a:cs typeface="Arial"/>
              </a:rPr>
              <a:t> </a:t>
            </a:r>
            <a:r>
              <a:rPr sz="1200" spc="10" dirty="0">
                <a:latin typeface="Arial"/>
                <a:cs typeface="Arial"/>
              </a:rPr>
              <a:t>lowest  level?</a:t>
            </a:r>
            <a:endParaRPr sz="1200" dirty="0">
              <a:latin typeface="Arial"/>
              <a:cs typeface="Arial"/>
            </a:endParaRPr>
          </a:p>
          <a:p>
            <a:pPr marL="292100" marR="370205">
              <a:lnSpc>
                <a:spcPct val="116700"/>
              </a:lnSpc>
              <a:spcBef>
                <a:spcPts val="575"/>
              </a:spcBef>
            </a:pPr>
            <a:r>
              <a:rPr sz="1450" b="1" spc="10" dirty="0">
                <a:latin typeface="Arial"/>
                <a:cs typeface="Arial"/>
              </a:rPr>
              <a:t>Answer: </a:t>
            </a:r>
            <a:r>
              <a:rPr sz="1450" spc="5" dirty="0">
                <a:latin typeface="Arial"/>
                <a:cs typeface="Arial"/>
              </a:rPr>
              <a:t>27. </a:t>
            </a:r>
            <a:r>
              <a:rPr sz="1450" spc="10" dirty="0">
                <a:latin typeface="Arial"/>
                <a:cs typeface="Arial"/>
              </a:rPr>
              <a:t>The </a:t>
            </a:r>
            <a:r>
              <a:rPr sz="1450" spc="5" dirty="0">
                <a:latin typeface="Arial"/>
                <a:cs typeface="Arial"/>
              </a:rPr>
              <a:t>next power of </a:t>
            </a:r>
            <a:r>
              <a:rPr sz="1450" spc="10" dirty="0">
                <a:latin typeface="Arial"/>
                <a:cs typeface="Arial"/>
              </a:rPr>
              <a:t>2 </a:t>
            </a:r>
            <a:r>
              <a:rPr sz="1450" spc="5" dirty="0">
                <a:latin typeface="Arial"/>
                <a:cs typeface="Arial"/>
              </a:rPr>
              <a:t>greater than </a:t>
            </a:r>
            <a:r>
              <a:rPr sz="1450" spc="10" dirty="0">
                <a:latin typeface="Arial"/>
                <a:cs typeface="Arial"/>
              </a:rPr>
              <a:t>100 </a:t>
            </a:r>
            <a:r>
              <a:rPr sz="1450" spc="5" dirty="0">
                <a:latin typeface="Arial"/>
                <a:cs typeface="Arial"/>
              </a:rPr>
              <a:t>is 128, </a:t>
            </a:r>
            <a:r>
              <a:rPr sz="1450" spc="10" dirty="0">
                <a:latin typeface="Arial"/>
                <a:cs typeface="Arial"/>
              </a:rPr>
              <a:t>and</a:t>
            </a:r>
            <a:r>
              <a:rPr sz="1450" spc="-15" dirty="0">
                <a:latin typeface="Arial"/>
                <a:cs typeface="Arial"/>
              </a:rPr>
              <a:t> </a:t>
            </a:r>
            <a:r>
              <a:rPr sz="1450" spc="10" dirty="0">
                <a:latin typeface="Arial"/>
                <a:cs typeface="Arial"/>
              </a:rPr>
              <a:t>a  </a:t>
            </a:r>
            <a:r>
              <a:rPr sz="1450" spc="5" dirty="0">
                <a:latin typeface="Arial"/>
                <a:cs typeface="Arial"/>
              </a:rPr>
              <a:t>completely filled tree has </a:t>
            </a:r>
            <a:r>
              <a:rPr sz="1450" spc="10" dirty="0">
                <a:latin typeface="Arial"/>
                <a:cs typeface="Arial"/>
              </a:rPr>
              <a:t>127</a:t>
            </a:r>
            <a:r>
              <a:rPr sz="1450" spc="-5" dirty="0">
                <a:latin typeface="Arial"/>
                <a:cs typeface="Arial"/>
              </a:rPr>
              <a:t> </a:t>
            </a:r>
            <a:r>
              <a:rPr sz="1450" spc="5" dirty="0">
                <a:latin typeface="Arial"/>
                <a:cs typeface="Arial"/>
              </a:rPr>
              <a:t>nodes.</a:t>
            </a:r>
            <a:endParaRPr sz="1450" dirty="0">
              <a:latin typeface="Arial"/>
              <a:cs typeface="Arial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44715" y="565461"/>
            <a:ext cx="5360035" cy="66675"/>
          </a:xfrm>
          <a:custGeom>
            <a:avLst/>
            <a:gdLst/>
            <a:ahLst/>
            <a:cxnLst/>
            <a:rect l="l" t="t" r="r" b="b"/>
            <a:pathLst>
              <a:path w="5360035" h="66675">
                <a:moveTo>
                  <a:pt x="0" y="0"/>
                </a:moveTo>
                <a:lnTo>
                  <a:pt x="5359567" y="0"/>
                </a:lnTo>
                <a:lnTo>
                  <a:pt x="5359567" y="66578"/>
                </a:lnTo>
                <a:lnTo>
                  <a:pt x="0" y="66578"/>
                </a:lnTo>
                <a:lnTo>
                  <a:pt x="0" y="0"/>
                </a:lnTo>
                <a:close/>
              </a:path>
            </a:pathLst>
          </a:custGeom>
          <a:solidFill>
            <a:srgbClr val="C7215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70" dirty="0"/>
              <a:t>Self </a:t>
            </a:r>
            <a:r>
              <a:rPr spc="110" dirty="0"/>
              <a:t>Check</a:t>
            </a:r>
            <a:r>
              <a:rPr spc="-45" dirty="0"/>
              <a:t> </a:t>
            </a:r>
            <a:r>
              <a:rPr spc="35" dirty="0"/>
              <a:t>17.33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32015" y="745929"/>
            <a:ext cx="5403215" cy="7905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5" dirty="0">
                <a:latin typeface="Arial"/>
                <a:cs typeface="Arial"/>
              </a:rPr>
              <a:t>If </a:t>
            </a:r>
            <a:r>
              <a:rPr sz="1200" spc="10" dirty="0">
                <a:latin typeface="Arial"/>
                <a:cs typeface="Arial"/>
              </a:rPr>
              <a:t>you traverse a heap </a:t>
            </a:r>
            <a:r>
              <a:rPr sz="1200" spc="5" dirty="0">
                <a:latin typeface="Arial"/>
                <a:cs typeface="Arial"/>
              </a:rPr>
              <a:t>in </a:t>
            </a:r>
            <a:r>
              <a:rPr sz="1200" spc="10" dirty="0">
                <a:latin typeface="Arial"/>
                <a:cs typeface="Arial"/>
              </a:rPr>
              <a:t>preorder, </a:t>
            </a:r>
            <a:r>
              <a:rPr sz="1200" spc="5" dirty="0">
                <a:latin typeface="Arial"/>
                <a:cs typeface="Arial"/>
              </a:rPr>
              <a:t>will </a:t>
            </a:r>
            <a:r>
              <a:rPr sz="1200" spc="10" dirty="0">
                <a:latin typeface="Arial"/>
                <a:cs typeface="Arial"/>
              </a:rPr>
              <a:t>the nodes be </a:t>
            </a:r>
            <a:r>
              <a:rPr sz="1200" spc="5" dirty="0">
                <a:latin typeface="Arial"/>
                <a:cs typeface="Arial"/>
              </a:rPr>
              <a:t>in </a:t>
            </a:r>
            <a:r>
              <a:rPr sz="1200" spc="10" dirty="0">
                <a:latin typeface="Arial"/>
                <a:cs typeface="Arial"/>
              </a:rPr>
              <a:t>sorted</a:t>
            </a:r>
            <a:r>
              <a:rPr sz="1200" spc="-55" dirty="0">
                <a:latin typeface="Arial"/>
                <a:cs typeface="Arial"/>
              </a:rPr>
              <a:t> </a:t>
            </a:r>
            <a:r>
              <a:rPr sz="1200" spc="10" dirty="0">
                <a:latin typeface="Arial"/>
                <a:cs typeface="Arial"/>
              </a:rPr>
              <a:t>order?</a:t>
            </a:r>
            <a:endParaRPr sz="1200" dirty="0">
              <a:latin typeface="Arial"/>
              <a:cs typeface="Arial"/>
            </a:endParaRPr>
          </a:p>
          <a:p>
            <a:pPr marL="292100" marR="5080">
              <a:lnSpc>
                <a:spcPct val="116700"/>
              </a:lnSpc>
              <a:spcBef>
                <a:spcPts val="575"/>
              </a:spcBef>
            </a:pPr>
            <a:r>
              <a:rPr sz="1450" b="1" spc="10" dirty="0">
                <a:latin typeface="Arial"/>
                <a:cs typeface="Arial"/>
              </a:rPr>
              <a:t>Answer: </a:t>
            </a:r>
            <a:r>
              <a:rPr sz="1450" spc="5" dirty="0">
                <a:latin typeface="Arial"/>
                <a:cs typeface="Arial"/>
              </a:rPr>
              <a:t>Generally not. For example, the </a:t>
            </a:r>
            <a:r>
              <a:rPr sz="1450" spc="10" dirty="0">
                <a:latin typeface="Arial"/>
                <a:cs typeface="Arial"/>
              </a:rPr>
              <a:t>heap </a:t>
            </a:r>
            <a:r>
              <a:rPr sz="1450" spc="5" dirty="0">
                <a:latin typeface="Arial"/>
                <a:cs typeface="Arial"/>
              </a:rPr>
              <a:t>in Figure </a:t>
            </a:r>
            <a:r>
              <a:rPr sz="1450" spc="10" dirty="0">
                <a:latin typeface="Arial"/>
                <a:cs typeface="Arial"/>
              </a:rPr>
              <a:t>30 </a:t>
            </a:r>
            <a:r>
              <a:rPr sz="1450" spc="5" dirty="0">
                <a:latin typeface="Arial"/>
                <a:cs typeface="Arial"/>
              </a:rPr>
              <a:t>in  preorder is </a:t>
            </a:r>
            <a:r>
              <a:rPr sz="1450" spc="10" dirty="0">
                <a:latin typeface="Arial"/>
                <a:cs typeface="Arial"/>
              </a:rPr>
              <a:t>20 75 84 90 96 91 93 43 57</a:t>
            </a:r>
            <a:r>
              <a:rPr sz="1450" spc="-100" dirty="0">
                <a:latin typeface="Arial"/>
                <a:cs typeface="Arial"/>
              </a:rPr>
              <a:t> </a:t>
            </a:r>
            <a:r>
              <a:rPr sz="1450" spc="5" dirty="0">
                <a:latin typeface="Arial"/>
                <a:cs typeface="Arial"/>
              </a:rPr>
              <a:t>71.</a:t>
            </a:r>
            <a:endParaRPr sz="1450" dirty="0">
              <a:latin typeface="Arial"/>
              <a:cs typeface="Arial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44715" y="562936"/>
            <a:ext cx="5360035" cy="66675"/>
          </a:xfrm>
          <a:custGeom>
            <a:avLst/>
            <a:gdLst/>
            <a:ahLst/>
            <a:cxnLst/>
            <a:rect l="l" t="t" r="r" b="b"/>
            <a:pathLst>
              <a:path w="5360035" h="66675">
                <a:moveTo>
                  <a:pt x="0" y="0"/>
                </a:moveTo>
                <a:lnTo>
                  <a:pt x="5359567" y="0"/>
                </a:lnTo>
                <a:lnTo>
                  <a:pt x="5359567" y="66578"/>
                </a:lnTo>
                <a:lnTo>
                  <a:pt x="0" y="66578"/>
                </a:lnTo>
                <a:lnTo>
                  <a:pt x="0" y="0"/>
                </a:lnTo>
                <a:close/>
              </a:path>
            </a:pathLst>
          </a:custGeom>
          <a:solidFill>
            <a:srgbClr val="C7215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70" dirty="0"/>
              <a:t>Self </a:t>
            </a:r>
            <a:r>
              <a:rPr spc="110" dirty="0"/>
              <a:t>Check</a:t>
            </a:r>
            <a:r>
              <a:rPr spc="-45" dirty="0"/>
              <a:t> </a:t>
            </a:r>
            <a:r>
              <a:rPr spc="35" dirty="0"/>
              <a:t>17.34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32015" y="743404"/>
            <a:ext cx="4393565" cy="201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10" dirty="0">
                <a:latin typeface="Arial"/>
                <a:cs typeface="Arial"/>
              </a:rPr>
              <a:t>What </a:t>
            </a:r>
            <a:r>
              <a:rPr sz="1200" spc="5" dirty="0">
                <a:latin typeface="Arial"/>
                <a:cs typeface="Arial"/>
              </a:rPr>
              <a:t>is </a:t>
            </a:r>
            <a:r>
              <a:rPr sz="1200" spc="10" dirty="0">
                <a:latin typeface="Arial"/>
                <a:cs typeface="Arial"/>
              </a:rPr>
              <a:t>the heap </a:t>
            </a:r>
            <a:r>
              <a:rPr sz="1200" spc="5" dirty="0">
                <a:latin typeface="Arial"/>
                <a:cs typeface="Arial"/>
              </a:rPr>
              <a:t>that results </a:t>
            </a:r>
            <a:r>
              <a:rPr sz="1200" spc="10" dirty="0">
                <a:latin typeface="Arial"/>
                <a:cs typeface="Arial"/>
              </a:rPr>
              <a:t>from </a:t>
            </a:r>
            <a:r>
              <a:rPr sz="1200" spc="5" dirty="0">
                <a:latin typeface="Arial"/>
                <a:cs typeface="Arial"/>
              </a:rPr>
              <a:t>inserting </a:t>
            </a:r>
            <a:r>
              <a:rPr sz="1200" spc="10" dirty="0">
                <a:latin typeface="Arial"/>
                <a:cs typeface="Arial"/>
              </a:rPr>
              <a:t>1 </a:t>
            </a:r>
            <a:r>
              <a:rPr sz="1200" spc="5" dirty="0">
                <a:latin typeface="Arial"/>
                <a:cs typeface="Arial"/>
              </a:rPr>
              <a:t>into </a:t>
            </a:r>
            <a:r>
              <a:rPr sz="1200" spc="10" dirty="0">
                <a:latin typeface="Arial"/>
                <a:cs typeface="Arial"/>
              </a:rPr>
              <a:t>the</a:t>
            </a:r>
            <a:r>
              <a:rPr sz="1200" spc="30" dirty="0">
                <a:latin typeface="Arial"/>
                <a:cs typeface="Arial"/>
              </a:rPr>
              <a:t> </a:t>
            </a:r>
            <a:r>
              <a:rPr sz="1200" spc="10" dirty="0">
                <a:latin typeface="Arial"/>
                <a:cs typeface="Arial"/>
              </a:rPr>
              <a:t>following?</a:t>
            </a:r>
            <a:endParaRPr sz="12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44740" y="985939"/>
            <a:ext cx="2113991" cy="25301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911593" y="3566207"/>
            <a:ext cx="761365" cy="2400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b="1" spc="10" dirty="0">
                <a:latin typeface="Arial"/>
                <a:cs typeface="Arial"/>
              </a:rPr>
              <a:t>Answer:</a:t>
            </a:r>
            <a:endParaRPr sz="1450">
              <a:latin typeface="Arial"/>
              <a:cs typeface="Arial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27715" y="228600"/>
            <a:ext cx="3595458" cy="409482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44715" y="606227"/>
            <a:ext cx="5360035" cy="66675"/>
          </a:xfrm>
          <a:custGeom>
            <a:avLst/>
            <a:gdLst/>
            <a:ahLst/>
            <a:cxnLst/>
            <a:rect l="l" t="t" r="r" b="b"/>
            <a:pathLst>
              <a:path w="5360035" h="66675">
                <a:moveTo>
                  <a:pt x="0" y="0"/>
                </a:moveTo>
                <a:lnTo>
                  <a:pt x="5359567" y="0"/>
                </a:lnTo>
                <a:lnTo>
                  <a:pt x="5359567" y="66578"/>
                </a:lnTo>
                <a:lnTo>
                  <a:pt x="0" y="66578"/>
                </a:lnTo>
                <a:lnTo>
                  <a:pt x="0" y="0"/>
                </a:lnTo>
                <a:close/>
              </a:path>
            </a:pathLst>
          </a:custGeom>
          <a:solidFill>
            <a:srgbClr val="C7215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70" dirty="0"/>
              <a:t>Self </a:t>
            </a:r>
            <a:r>
              <a:rPr spc="110" dirty="0"/>
              <a:t>Check</a:t>
            </a:r>
            <a:r>
              <a:rPr spc="-55" dirty="0"/>
              <a:t> </a:t>
            </a:r>
            <a:r>
              <a:rPr spc="20" dirty="0"/>
              <a:t>17.1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32015" y="786716"/>
            <a:ext cx="4704715" cy="201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10" dirty="0">
                <a:latin typeface="Arial"/>
                <a:cs typeface="Arial"/>
              </a:rPr>
              <a:t>What are the paths </a:t>
            </a:r>
            <a:r>
              <a:rPr sz="1200" spc="5" dirty="0">
                <a:latin typeface="Arial"/>
                <a:cs typeface="Arial"/>
              </a:rPr>
              <a:t>starting </a:t>
            </a:r>
            <a:r>
              <a:rPr sz="1200" spc="10" dirty="0">
                <a:latin typeface="Arial"/>
                <a:cs typeface="Arial"/>
              </a:rPr>
              <a:t>with Anne </a:t>
            </a:r>
            <a:r>
              <a:rPr sz="1200" spc="5" dirty="0">
                <a:latin typeface="Arial"/>
                <a:cs typeface="Arial"/>
              </a:rPr>
              <a:t>in </a:t>
            </a:r>
            <a:r>
              <a:rPr sz="1200" spc="10" dirty="0">
                <a:latin typeface="Arial"/>
                <a:cs typeface="Arial"/>
              </a:rPr>
              <a:t>the </a:t>
            </a:r>
            <a:r>
              <a:rPr sz="1200" spc="5" dirty="0">
                <a:latin typeface="Arial"/>
                <a:cs typeface="Arial"/>
              </a:rPr>
              <a:t>tree </a:t>
            </a:r>
            <a:r>
              <a:rPr sz="1200" spc="10" dirty="0">
                <a:latin typeface="Arial"/>
                <a:cs typeface="Arial"/>
              </a:rPr>
              <a:t>shown </a:t>
            </a:r>
            <a:r>
              <a:rPr sz="1200" spc="5" dirty="0">
                <a:latin typeface="Arial"/>
                <a:cs typeface="Arial"/>
              </a:rPr>
              <a:t>in </a:t>
            </a:r>
            <a:r>
              <a:rPr sz="1200" spc="10" dirty="0">
                <a:latin typeface="Arial"/>
                <a:cs typeface="Arial"/>
              </a:rPr>
              <a:t>Figure</a:t>
            </a:r>
            <a:r>
              <a:rPr sz="1200" spc="-5" dirty="0">
                <a:latin typeface="Arial"/>
                <a:cs typeface="Arial"/>
              </a:rPr>
              <a:t> </a:t>
            </a:r>
            <a:r>
              <a:rPr sz="1200" spc="10" dirty="0">
                <a:latin typeface="Arial"/>
                <a:cs typeface="Arial"/>
              </a:rPr>
              <a:t>1?</a:t>
            </a:r>
            <a:endParaRPr sz="1200">
              <a:latin typeface="Arial"/>
              <a:cs typeface="Arial"/>
            </a:endParaRPr>
          </a:p>
        </p:txBody>
      </p:sp>
      <p:sp>
        <p:nvSpPr>
          <p:cNvPr id="5" name="object 5"/>
          <p:cNvSpPr>
            <a:spLocks noChangeAspect="1"/>
          </p:cNvSpPr>
          <p:nvPr/>
        </p:nvSpPr>
        <p:spPr>
          <a:xfrm>
            <a:off x="644740" y="985977"/>
            <a:ext cx="5280660" cy="30175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64034" y="4252633"/>
            <a:ext cx="58419" cy="58419"/>
          </a:xfrm>
          <a:custGeom>
            <a:avLst/>
            <a:gdLst/>
            <a:ahLst/>
            <a:cxnLst/>
            <a:rect l="l" t="t" r="r" b="b"/>
            <a:pathLst>
              <a:path w="58419" h="58420">
                <a:moveTo>
                  <a:pt x="0" y="0"/>
                </a:moveTo>
                <a:lnTo>
                  <a:pt x="58256" y="0"/>
                </a:lnTo>
                <a:lnTo>
                  <a:pt x="58256" y="58256"/>
                </a:lnTo>
                <a:lnTo>
                  <a:pt x="0" y="58256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914400" y="4114800"/>
            <a:ext cx="2553970" cy="15301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16700"/>
              </a:lnSpc>
            </a:pPr>
            <a:r>
              <a:rPr sz="1450" b="1" spc="10" dirty="0">
                <a:latin typeface="Arial"/>
                <a:cs typeface="Arial"/>
              </a:rPr>
              <a:t>Answer: </a:t>
            </a:r>
            <a:r>
              <a:rPr sz="1450" spc="5" dirty="0">
                <a:latin typeface="Arial"/>
                <a:cs typeface="Arial"/>
              </a:rPr>
              <a:t>There are four</a:t>
            </a:r>
            <a:r>
              <a:rPr sz="1450" spc="-45" dirty="0">
                <a:latin typeface="Arial"/>
                <a:cs typeface="Arial"/>
              </a:rPr>
              <a:t> </a:t>
            </a:r>
            <a:r>
              <a:rPr sz="1450" spc="5" dirty="0">
                <a:latin typeface="Arial"/>
                <a:cs typeface="Arial"/>
              </a:rPr>
              <a:t>paths:  </a:t>
            </a:r>
            <a:r>
              <a:rPr sz="1450" spc="10" dirty="0">
                <a:latin typeface="Arial"/>
                <a:cs typeface="Arial"/>
              </a:rPr>
              <a:t>Anne</a:t>
            </a:r>
            <a:endParaRPr sz="145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sz="1450" spc="5" dirty="0">
                <a:latin typeface="Arial"/>
                <a:cs typeface="Arial"/>
              </a:rPr>
              <a:t>Anne,</a:t>
            </a:r>
            <a:r>
              <a:rPr sz="1450" spc="-60" dirty="0">
                <a:latin typeface="Arial"/>
                <a:cs typeface="Arial"/>
              </a:rPr>
              <a:t> </a:t>
            </a:r>
            <a:r>
              <a:rPr sz="1450" spc="5" dirty="0" smtClean="0">
                <a:latin typeface="Arial"/>
                <a:cs typeface="Arial"/>
              </a:rPr>
              <a:t>Peter</a:t>
            </a:r>
            <a:endParaRPr lang="en-US" sz="1450" spc="5" dirty="0" smtClean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US" sz="1450" spc="5" dirty="0">
                <a:latin typeface="Arial"/>
                <a:cs typeface="Arial"/>
              </a:rPr>
              <a:t>Anne,</a:t>
            </a:r>
            <a:r>
              <a:rPr lang="en-US" sz="1450" spc="-60" dirty="0">
                <a:latin typeface="Arial"/>
                <a:cs typeface="Arial"/>
              </a:rPr>
              <a:t> </a:t>
            </a:r>
            <a:r>
              <a:rPr lang="en-US" sz="1450" spc="5" dirty="0">
                <a:latin typeface="Arial"/>
                <a:cs typeface="Arial"/>
              </a:rPr>
              <a:t>Zara</a:t>
            </a:r>
            <a:endParaRPr lang="en-US" sz="145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75"/>
              </a:spcBef>
            </a:pPr>
            <a:r>
              <a:rPr lang="en-US" sz="1450" spc="5" dirty="0">
                <a:latin typeface="Arial"/>
                <a:cs typeface="Arial"/>
              </a:rPr>
              <a:t>Anne, Peter,</a:t>
            </a:r>
            <a:r>
              <a:rPr lang="en-US" sz="1450" spc="-60" dirty="0">
                <a:latin typeface="Arial"/>
                <a:cs typeface="Arial"/>
              </a:rPr>
              <a:t> </a:t>
            </a:r>
            <a:r>
              <a:rPr lang="en-US" sz="1450" spc="10" dirty="0">
                <a:latin typeface="Arial"/>
                <a:cs typeface="Arial"/>
              </a:rPr>
              <a:t>Savannah</a:t>
            </a:r>
            <a:endParaRPr lang="en-US" sz="145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90"/>
              </a:spcBef>
            </a:pPr>
            <a:endParaRPr sz="1450" dirty="0">
              <a:latin typeface="Arial"/>
              <a:cs typeface="Arial"/>
            </a:endParaRPr>
          </a:p>
        </p:txBody>
      </p:sp>
    </p:spTree>
  </p:cSld>
  <p:clrMapOvr>
    <a:masterClrMapping/>
  </p:clrMapOvr>
  <p:transition spd="slow"/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44715" y="570587"/>
            <a:ext cx="5360035" cy="66675"/>
          </a:xfrm>
          <a:custGeom>
            <a:avLst/>
            <a:gdLst/>
            <a:ahLst/>
            <a:cxnLst/>
            <a:rect l="l" t="t" r="r" b="b"/>
            <a:pathLst>
              <a:path w="5360035" h="66675">
                <a:moveTo>
                  <a:pt x="0" y="0"/>
                </a:moveTo>
                <a:lnTo>
                  <a:pt x="5359567" y="0"/>
                </a:lnTo>
                <a:lnTo>
                  <a:pt x="5359567" y="66578"/>
                </a:lnTo>
                <a:lnTo>
                  <a:pt x="0" y="66578"/>
                </a:lnTo>
                <a:lnTo>
                  <a:pt x="0" y="0"/>
                </a:lnTo>
                <a:close/>
              </a:path>
            </a:pathLst>
          </a:custGeom>
          <a:solidFill>
            <a:srgbClr val="C7215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70" dirty="0"/>
              <a:t>Self </a:t>
            </a:r>
            <a:r>
              <a:rPr spc="110" dirty="0"/>
              <a:t>Check</a:t>
            </a:r>
            <a:r>
              <a:rPr spc="-45" dirty="0"/>
              <a:t> </a:t>
            </a:r>
            <a:r>
              <a:rPr spc="35" dirty="0"/>
              <a:t>17.35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32015" y="751055"/>
            <a:ext cx="4358640" cy="201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10" dirty="0">
                <a:latin typeface="Arial"/>
                <a:cs typeface="Arial"/>
              </a:rPr>
              <a:t>What </a:t>
            </a:r>
            <a:r>
              <a:rPr sz="1200" spc="5" dirty="0">
                <a:latin typeface="Arial"/>
                <a:cs typeface="Arial"/>
              </a:rPr>
              <a:t>is </a:t>
            </a:r>
            <a:r>
              <a:rPr sz="1200" spc="10" dirty="0">
                <a:latin typeface="Arial"/>
                <a:cs typeface="Arial"/>
              </a:rPr>
              <a:t>the </a:t>
            </a:r>
            <a:r>
              <a:rPr sz="1200" spc="5" dirty="0">
                <a:latin typeface="Arial"/>
                <a:cs typeface="Arial"/>
              </a:rPr>
              <a:t>result of </a:t>
            </a:r>
            <a:r>
              <a:rPr sz="1200" spc="10" dirty="0">
                <a:latin typeface="Arial"/>
                <a:cs typeface="Arial"/>
              </a:rPr>
              <a:t>removing the minimum from the</a:t>
            </a:r>
            <a:r>
              <a:rPr sz="1200" spc="-25" dirty="0">
                <a:latin typeface="Arial"/>
                <a:cs typeface="Arial"/>
              </a:rPr>
              <a:t> </a:t>
            </a:r>
            <a:r>
              <a:rPr sz="1200" spc="10" dirty="0">
                <a:latin typeface="Arial"/>
                <a:cs typeface="Arial"/>
              </a:rPr>
              <a:t>following?</a:t>
            </a:r>
            <a:endParaRPr sz="12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44740" y="985989"/>
            <a:ext cx="2163927" cy="25301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911593" y="3573857"/>
            <a:ext cx="761365" cy="2400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b="1" spc="10" dirty="0">
                <a:latin typeface="Arial"/>
                <a:cs typeface="Arial"/>
              </a:rPr>
              <a:t>Answer:</a:t>
            </a:r>
            <a:endParaRPr sz="1450">
              <a:latin typeface="Arial"/>
              <a:cs typeface="Arial"/>
            </a:endParaRPr>
          </a:p>
        </p:txBody>
      </p:sp>
      <p:sp>
        <p:nvSpPr>
          <p:cNvPr id="8" name="object 2"/>
          <p:cNvSpPr>
            <a:spLocks noChangeAspect="1"/>
          </p:cNvSpPr>
          <p:nvPr/>
        </p:nvSpPr>
        <p:spPr>
          <a:xfrm>
            <a:off x="1961378" y="3562971"/>
            <a:ext cx="2726707" cy="15544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44715" y="565538"/>
            <a:ext cx="5360035" cy="66675"/>
          </a:xfrm>
          <a:custGeom>
            <a:avLst/>
            <a:gdLst/>
            <a:ahLst/>
            <a:cxnLst/>
            <a:rect l="l" t="t" r="r" b="b"/>
            <a:pathLst>
              <a:path w="5360035" h="66675">
                <a:moveTo>
                  <a:pt x="0" y="0"/>
                </a:moveTo>
                <a:lnTo>
                  <a:pt x="5359567" y="0"/>
                </a:lnTo>
                <a:lnTo>
                  <a:pt x="5359567" y="66578"/>
                </a:lnTo>
                <a:lnTo>
                  <a:pt x="0" y="66578"/>
                </a:lnTo>
                <a:lnTo>
                  <a:pt x="0" y="0"/>
                </a:lnTo>
                <a:close/>
              </a:path>
            </a:pathLst>
          </a:custGeom>
          <a:solidFill>
            <a:srgbClr val="FFDF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100" dirty="0"/>
              <a:t>The </a:t>
            </a:r>
            <a:r>
              <a:rPr spc="120" dirty="0"/>
              <a:t>Heapsort</a:t>
            </a:r>
            <a:r>
              <a:rPr spc="-65" dirty="0"/>
              <a:t> </a:t>
            </a:r>
            <a:r>
              <a:rPr spc="130" dirty="0"/>
              <a:t>Algorithm</a:t>
            </a:r>
          </a:p>
        </p:txBody>
      </p:sp>
      <p:sp>
        <p:nvSpPr>
          <p:cNvPr id="4" name="object 4"/>
          <p:cNvSpPr/>
          <p:nvPr/>
        </p:nvSpPr>
        <p:spPr>
          <a:xfrm>
            <a:off x="761227" y="865141"/>
            <a:ext cx="58419" cy="58419"/>
          </a:xfrm>
          <a:custGeom>
            <a:avLst/>
            <a:gdLst/>
            <a:ahLst/>
            <a:cxnLst/>
            <a:rect l="l" t="t" r="r" b="b"/>
            <a:pathLst>
              <a:path w="58419" h="58419">
                <a:moveTo>
                  <a:pt x="0" y="0"/>
                </a:moveTo>
                <a:lnTo>
                  <a:pt x="58256" y="0"/>
                </a:lnTo>
                <a:lnTo>
                  <a:pt x="58256" y="58256"/>
                </a:lnTo>
                <a:lnTo>
                  <a:pt x="0" y="58256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61227" y="1705694"/>
            <a:ext cx="58419" cy="58419"/>
          </a:xfrm>
          <a:custGeom>
            <a:avLst/>
            <a:gdLst/>
            <a:ahLst/>
            <a:cxnLst/>
            <a:rect l="l" t="t" r="r" b="b"/>
            <a:pathLst>
              <a:path w="58419" h="58419">
                <a:moveTo>
                  <a:pt x="0" y="0"/>
                </a:moveTo>
                <a:lnTo>
                  <a:pt x="58256" y="0"/>
                </a:lnTo>
                <a:lnTo>
                  <a:pt x="58256" y="58256"/>
                </a:lnTo>
                <a:lnTo>
                  <a:pt x="0" y="58256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911593" y="764189"/>
            <a:ext cx="3050540" cy="10807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spc="10" dirty="0">
                <a:latin typeface="Arial"/>
                <a:cs typeface="Arial"/>
              </a:rPr>
              <a:t>The </a:t>
            </a:r>
            <a:r>
              <a:rPr sz="1450" spc="5" dirty="0">
                <a:latin typeface="Arial"/>
                <a:cs typeface="Arial"/>
              </a:rPr>
              <a:t>heapsort</a:t>
            </a:r>
            <a:r>
              <a:rPr sz="1450" spc="-50" dirty="0">
                <a:latin typeface="Arial"/>
                <a:cs typeface="Arial"/>
              </a:rPr>
              <a:t> </a:t>
            </a:r>
            <a:r>
              <a:rPr sz="1450" spc="5" dirty="0">
                <a:latin typeface="Arial"/>
                <a:cs typeface="Arial"/>
              </a:rPr>
              <a:t>algorithm:</a:t>
            </a:r>
            <a:endParaRPr sz="1450">
              <a:latin typeface="Arial"/>
              <a:cs typeface="Arial"/>
            </a:endParaRPr>
          </a:p>
          <a:p>
            <a:pPr marL="347980" marR="633730">
              <a:lnSpc>
                <a:spcPct val="134000"/>
              </a:lnSpc>
              <a:spcBef>
                <a:spcPts val="455"/>
              </a:spcBef>
            </a:pPr>
            <a:r>
              <a:rPr sz="1100" spc="5" dirty="0">
                <a:latin typeface="Arial"/>
                <a:cs typeface="Arial"/>
              </a:rPr>
              <a:t>Insert all </a:t>
            </a:r>
            <a:r>
              <a:rPr sz="1100" spc="10" dirty="0">
                <a:latin typeface="Arial"/>
                <a:cs typeface="Arial"/>
              </a:rPr>
              <a:t>elements </a:t>
            </a:r>
            <a:r>
              <a:rPr sz="1100" spc="5" dirty="0">
                <a:latin typeface="Arial"/>
                <a:cs typeface="Arial"/>
              </a:rPr>
              <a:t>into </a:t>
            </a:r>
            <a:r>
              <a:rPr sz="1100" spc="10" dirty="0">
                <a:latin typeface="Arial"/>
                <a:cs typeface="Arial"/>
              </a:rPr>
              <a:t>the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spc="10" dirty="0">
                <a:latin typeface="Arial"/>
                <a:cs typeface="Arial"/>
              </a:rPr>
              <a:t>heap.  Keep </a:t>
            </a:r>
            <a:r>
              <a:rPr sz="1100" spc="5" dirty="0">
                <a:latin typeface="Arial"/>
                <a:cs typeface="Arial"/>
              </a:rPr>
              <a:t>extracting </a:t>
            </a:r>
            <a:r>
              <a:rPr sz="1100" spc="10" dirty="0">
                <a:latin typeface="Arial"/>
                <a:cs typeface="Arial"/>
              </a:rPr>
              <a:t>the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spc="10" dirty="0">
                <a:latin typeface="Arial"/>
                <a:cs typeface="Arial"/>
              </a:rPr>
              <a:t>minimum.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85"/>
              </a:spcBef>
            </a:pPr>
            <a:r>
              <a:rPr sz="1450" spc="5" dirty="0">
                <a:latin typeface="Arial"/>
                <a:cs typeface="Arial"/>
              </a:rPr>
              <a:t>Heapsort is </a:t>
            </a:r>
            <a:r>
              <a:rPr sz="1450" spc="10" dirty="0">
                <a:latin typeface="Arial"/>
                <a:cs typeface="Arial"/>
              </a:rPr>
              <a:t>an </a:t>
            </a:r>
            <a:r>
              <a:rPr sz="1450" i="1" spc="5" dirty="0">
                <a:latin typeface="Arial"/>
                <a:cs typeface="Arial"/>
              </a:rPr>
              <a:t>O</a:t>
            </a:r>
            <a:r>
              <a:rPr sz="1450" spc="5" dirty="0">
                <a:latin typeface="Arial"/>
                <a:cs typeface="Arial"/>
              </a:rPr>
              <a:t>(</a:t>
            </a:r>
            <a:r>
              <a:rPr sz="1450" i="1" spc="5" dirty="0">
                <a:latin typeface="Arial"/>
                <a:cs typeface="Arial"/>
              </a:rPr>
              <a:t>n </a:t>
            </a:r>
            <a:r>
              <a:rPr sz="1450" spc="5" dirty="0">
                <a:latin typeface="Arial"/>
                <a:cs typeface="Arial"/>
              </a:rPr>
              <a:t>log(</a:t>
            </a:r>
            <a:r>
              <a:rPr sz="1450" i="1" spc="5" dirty="0">
                <a:latin typeface="Arial"/>
                <a:cs typeface="Arial"/>
              </a:rPr>
              <a:t>n</a:t>
            </a:r>
            <a:r>
              <a:rPr sz="1450" spc="5" dirty="0">
                <a:latin typeface="Arial"/>
                <a:cs typeface="Arial"/>
              </a:rPr>
              <a:t>))</a:t>
            </a:r>
            <a:r>
              <a:rPr sz="1450" spc="-30" dirty="0">
                <a:latin typeface="Arial"/>
                <a:cs typeface="Arial"/>
              </a:rPr>
              <a:t> </a:t>
            </a:r>
            <a:r>
              <a:rPr sz="1450" spc="5" dirty="0">
                <a:latin typeface="Arial"/>
                <a:cs typeface="Arial"/>
              </a:rPr>
              <a:t>algorithm.</a:t>
            </a:r>
            <a:endParaRPr sz="1450">
              <a:latin typeface="Arial"/>
              <a:cs typeface="Arial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44715" y="563013"/>
            <a:ext cx="5360035" cy="66675"/>
          </a:xfrm>
          <a:custGeom>
            <a:avLst/>
            <a:gdLst/>
            <a:ahLst/>
            <a:cxnLst/>
            <a:rect l="l" t="t" r="r" b="b"/>
            <a:pathLst>
              <a:path w="5360035" h="66675">
                <a:moveTo>
                  <a:pt x="0" y="0"/>
                </a:moveTo>
                <a:lnTo>
                  <a:pt x="5359567" y="0"/>
                </a:lnTo>
                <a:lnTo>
                  <a:pt x="5359567" y="66578"/>
                </a:lnTo>
                <a:lnTo>
                  <a:pt x="0" y="66578"/>
                </a:lnTo>
                <a:lnTo>
                  <a:pt x="0" y="0"/>
                </a:lnTo>
                <a:close/>
              </a:path>
            </a:pathLst>
          </a:custGeom>
          <a:solidFill>
            <a:srgbClr val="FFDF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100" dirty="0"/>
              <a:t>The </a:t>
            </a:r>
            <a:r>
              <a:rPr spc="120" dirty="0"/>
              <a:t>Heapsort</a:t>
            </a:r>
            <a:r>
              <a:rPr spc="-65" dirty="0"/>
              <a:t> </a:t>
            </a:r>
            <a:r>
              <a:rPr spc="130" dirty="0"/>
              <a:t>Algorithm</a:t>
            </a:r>
          </a:p>
        </p:txBody>
      </p:sp>
      <p:sp>
        <p:nvSpPr>
          <p:cNvPr id="4" name="object 4"/>
          <p:cNvSpPr/>
          <p:nvPr/>
        </p:nvSpPr>
        <p:spPr>
          <a:xfrm>
            <a:off x="761227" y="862616"/>
            <a:ext cx="58419" cy="58419"/>
          </a:xfrm>
          <a:custGeom>
            <a:avLst/>
            <a:gdLst/>
            <a:ahLst/>
            <a:cxnLst/>
            <a:rect l="l" t="t" r="r" b="b"/>
            <a:pathLst>
              <a:path w="58419" h="58419">
                <a:moveTo>
                  <a:pt x="0" y="0"/>
                </a:moveTo>
                <a:lnTo>
                  <a:pt x="58256" y="0"/>
                </a:lnTo>
                <a:lnTo>
                  <a:pt x="58256" y="58256"/>
                </a:lnTo>
                <a:lnTo>
                  <a:pt x="0" y="58256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61227" y="1162219"/>
            <a:ext cx="58419" cy="58419"/>
          </a:xfrm>
          <a:custGeom>
            <a:avLst/>
            <a:gdLst/>
            <a:ahLst/>
            <a:cxnLst/>
            <a:rect l="l" t="t" r="r" b="b"/>
            <a:pathLst>
              <a:path w="58419" h="58419">
                <a:moveTo>
                  <a:pt x="0" y="0"/>
                </a:moveTo>
                <a:lnTo>
                  <a:pt x="58256" y="0"/>
                </a:lnTo>
                <a:lnTo>
                  <a:pt x="58256" y="58256"/>
                </a:lnTo>
                <a:lnTo>
                  <a:pt x="0" y="58256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69153" y="1561690"/>
            <a:ext cx="66675" cy="66675"/>
          </a:xfrm>
          <a:custGeom>
            <a:avLst/>
            <a:gdLst/>
            <a:ahLst/>
            <a:cxnLst/>
            <a:rect l="l" t="t" r="r" b="b"/>
            <a:pathLst>
              <a:path w="66675" h="66675">
                <a:moveTo>
                  <a:pt x="0" y="0"/>
                </a:moveTo>
                <a:lnTo>
                  <a:pt x="66578" y="0"/>
                </a:lnTo>
                <a:lnTo>
                  <a:pt x="66578" y="66578"/>
                </a:lnTo>
                <a:lnTo>
                  <a:pt x="0" y="66578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69153" y="1919550"/>
            <a:ext cx="66675" cy="66675"/>
          </a:xfrm>
          <a:custGeom>
            <a:avLst/>
            <a:gdLst/>
            <a:ahLst/>
            <a:cxnLst/>
            <a:rect l="l" t="t" r="r" b="b"/>
            <a:pathLst>
              <a:path w="66675" h="66675">
                <a:moveTo>
                  <a:pt x="0" y="0"/>
                </a:moveTo>
                <a:lnTo>
                  <a:pt x="66578" y="0"/>
                </a:lnTo>
                <a:lnTo>
                  <a:pt x="66578" y="66578"/>
                </a:lnTo>
                <a:lnTo>
                  <a:pt x="0" y="66578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911593" y="761664"/>
            <a:ext cx="4439920" cy="13220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spc="10" dirty="0">
                <a:latin typeface="Arial"/>
                <a:cs typeface="Arial"/>
              </a:rPr>
              <a:t>Can </a:t>
            </a:r>
            <a:r>
              <a:rPr sz="1450" spc="5" dirty="0">
                <a:latin typeface="Arial"/>
                <a:cs typeface="Arial"/>
              </a:rPr>
              <a:t>convert </a:t>
            </a:r>
            <a:r>
              <a:rPr sz="1450" spc="10" dirty="0">
                <a:latin typeface="Arial"/>
                <a:cs typeface="Arial"/>
              </a:rPr>
              <a:t>an </a:t>
            </a:r>
            <a:r>
              <a:rPr sz="1450" spc="5" dirty="0">
                <a:latin typeface="Arial"/>
                <a:cs typeface="Arial"/>
              </a:rPr>
              <a:t>existing array into </a:t>
            </a:r>
            <a:r>
              <a:rPr sz="1450" spc="10" dirty="0">
                <a:latin typeface="Arial"/>
                <a:cs typeface="Arial"/>
              </a:rPr>
              <a:t>a</a:t>
            </a:r>
            <a:r>
              <a:rPr sz="1450" spc="-15" dirty="0">
                <a:latin typeface="Arial"/>
                <a:cs typeface="Arial"/>
              </a:rPr>
              <a:t> </a:t>
            </a:r>
            <a:r>
              <a:rPr sz="1450" spc="5" dirty="0">
                <a:latin typeface="Arial"/>
                <a:cs typeface="Arial"/>
              </a:rPr>
              <a:t>heap.</a:t>
            </a:r>
            <a:endParaRPr sz="14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620"/>
              </a:spcBef>
            </a:pPr>
            <a:r>
              <a:rPr sz="1450" spc="5" dirty="0">
                <a:latin typeface="Arial"/>
                <a:cs typeface="Arial"/>
              </a:rPr>
              <a:t>Fix small subtrees into heaps, then fix larger</a:t>
            </a:r>
            <a:r>
              <a:rPr sz="1450" spc="35" dirty="0">
                <a:latin typeface="Arial"/>
                <a:cs typeface="Arial"/>
              </a:rPr>
              <a:t> </a:t>
            </a:r>
            <a:r>
              <a:rPr sz="1450" spc="5" dirty="0">
                <a:latin typeface="Arial"/>
                <a:cs typeface="Arial"/>
              </a:rPr>
              <a:t>trees.</a:t>
            </a:r>
            <a:endParaRPr sz="1450">
              <a:latin typeface="Arial"/>
              <a:cs typeface="Arial"/>
            </a:endParaRPr>
          </a:p>
          <a:p>
            <a:pPr marL="347980" marR="5080">
              <a:lnSpc>
                <a:spcPct val="134200"/>
              </a:lnSpc>
              <a:spcBef>
                <a:spcPts val="515"/>
              </a:spcBef>
            </a:pPr>
            <a:r>
              <a:rPr sz="1750" spc="5" dirty="0">
                <a:latin typeface="Arial"/>
                <a:cs typeface="Arial"/>
              </a:rPr>
              <a:t>Subtrees </a:t>
            </a:r>
            <a:r>
              <a:rPr sz="1750" dirty="0">
                <a:latin typeface="Arial"/>
                <a:cs typeface="Arial"/>
              </a:rPr>
              <a:t>of </a:t>
            </a:r>
            <a:r>
              <a:rPr sz="1750" spc="5" dirty="0">
                <a:latin typeface="Arial"/>
                <a:cs typeface="Arial"/>
              </a:rPr>
              <a:t>size 1 are already heaps.  Begin </a:t>
            </a:r>
            <a:r>
              <a:rPr sz="1750" dirty="0">
                <a:latin typeface="Arial"/>
                <a:cs typeface="Arial"/>
              </a:rPr>
              <a:t>fixing </a:t>
            </a:r>
            <a:r>
              <a:rPr sz="1750" spc="5" dirty="0">
                <a:latin typeface="Arial"/>
                <a:cs typeface="Arial"/>
              </a:rPr>
              <a:t>subtrees </a:t>
            </a:r>
            <a:r>
              <a:rPr sz="1750" dirty="0">
                <a:latin typeface="Arial"/>
                <a:cs typeface="Arial"/>
              </a:rPr>
              <a:t>at next-to-last</a:t>
            </a:r>
            <a:r>
              <a:rPr sz="1750" spc="15" dirty="0">
                <a:latin typeface="Arial"/>
                <a:cs typeface="Arial"/>
              </a:rPr>
              <a:t> </a:t>
            </a:r>
            <a:r>
              <a:rPr sz="1750" dirty="0">
                <a:latin typeface="Arial"/>
                <a:cs typeface="Arial"/>
              </a:rPr>
              <a:t>level.</a:t>
            </a:r>
            <a:endParaRPr sz="175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40025" y="2219153"/>
            <a:ext cx="5234940" cy="708527"/>
          </a:xfrm>
          <a:prstGeom prst="rect">
            <a:avLst/>
          </a:prstGeom>
          <a:ln w="8322">
            <a:solidFill>
              <a:srgbClr val="CCCCCC"/>
            </a:solidFill>
          </a:ln>
        </p:spPr>
        <p:txBody>
          <a:bodyPr vert="horz" wrap="square" lIns="0" tIns="53975" rIns="0" bIns="0" rtlCol="0">
            <a:spAutoFit/>
          </a:bodyPr>
          <a:lstStyle/>
          <a:p>
            <a:pPr marL="55880">
              <a:lnSpc>
                <a:spcPct val="100000"/>
              </a:lnSpc>
              <a:spcBef>
                <a:spcPts val="425"/>
              </a:spcBef>
            </a:pPr>
            <a:r>
              <a:rPr sz="850" spc="15" dirty="0">
                <a:latin typeface="Courier" charset="0"/>
                <a:cs typeface="Courier" charset="0"/>
              </a:rPr>
              <a:t>int n = a.length -</a:t>
            </a:r>
            <a:r>
              <a:rPr sz="850" spc="-30" dirty="0">
                <a:latin typeface="Courier" charset="0"/>
                <a:cs typeface="Courier" charset="0"/>
              </a:rPr>
              <a:t> </a:t>
            </a:r>
            <a:r>
              <a:rPr sz="850" spc="15" dirty="0">
                <a:latin typeface="Courier" charset="0"/>
                <a:cs typeface="Courier" charset="0"/>
              </a:rPr>
              <a:t>1;</a:t>
            </a:r>
            <a:endParaRPr sz="850" dirty="0">
              <a:latin typeface="Courier" charset="0"/>
              <a:cs typeface="Courier" charset="0"/>
            </a:endParaRPr>
          </a:p>
          <a:p>
            <a:pPr marL="55880">
              <a:lnSpc>
                <a:spcPct val="100000"/>
              </a:lnSpc>
              <a:spcBef>
                <a:spcPts val="25"/>
              </a:spcBef>
            </a:pPr>
            <a:r>
              <a:rPr sz="850" spc="15" dirty="0">
                <a:latin typeface="Courier" charset="0"/>
                <a:cs typeface="Courier" charset="0"/>
              </a:rPr>
              <a:t>for (int i = (n - 1) / 2; i &gt;= 0;</a:t>
            </a:r>
            <a:r>
              <a:rPr sz="850" spc="5" dirty="0">
                <a:latin typeface="Courier" charset="0"/>
                <a:cs typeface="Courier" charset="0"/>
              </a:rPr>
              <a:t> </a:t>
            </a:r>
            <a:r>
              <a:rPr sz="850" spc="15" dirty="0">
                <a:latin typeface="Courier" charset="0"/>
                <a:cs typeface="Courier" charset="0"/>
              </a:rPr>
              <a:t>i--)</a:t>
            </a:r>
            <a:endParaRPr sz="850" dirty="0">
              <a:latin typeface="Courier" charset="0"/>
              <a:cs typeface="Courier" charset="0"/>
            </a:endParaRPr>
          </a:p>
          <a:p>
            <a:pPr marL="55880">
              <a:lnSpc>
                <a:spcPct val="100000"/>
              </a:lnSpc>
              <a:spcBef>
                <a:spcPts val="25"/>
              </a:spcBef>
            </a:pPr>
            <a:r>
              <a:rPr sz="850" spc="15" dirty="0">
                <a:latin typeface="Courier" charset="0"/>
                <a:cs typeface="Courier" charset="0"/>
              </a:rPr>
              <a:t>{</a:t>
            </a:r>
            <a:endParaRPr sz="850" dirty="0">
              <a:latin typeface="Courier" charset="0"/>
              <a:cs typeface="Courier" charset="0"/>
            </a:endParaRPr>
          </a:p>
          <a:p>
            <a:pPr marL="257810">
              <a:lnSpc>
                <a:spcPct val="100000"/>
              </a:lnSpc>
              <a:spcBef>
                <a:spcPts val="25"/>
              </a:spcBef>
            </a:pPr>
            <a:r>
              <a:rPr sz="850" spc="15" dirty="0">
                <a:latin typeface="Courier" charset="0"/>
                <a:cs typeface="Courier" charset="0"/>
              </a:rPr>
              <a:t>fixHeap(a, i,</a:t>
            </a:r>
            <a:r>
              <a:rPr sz="850" spc="-35" dirty="0">
                <a:latin typeface="Courier" charset="0"/>
                <a:cs typeface="Courier" charset="0"/>
              </a:rPr>
              <a:t> </a:t>
            </a:r>
            <a:r>
              <a:rPr sz="850" spc="15" dirty="0">
                <a:latin typeface="Courier" charset="0"/>
                <a:cs typeface="Courier" charset="0"/>
              </a:rPr>
              <a:t>n);</a:t>
            </a:r>
            <a:endParaRPr sz="850" dirty="0">
              <a:latin typeface="Courier" charset="0"/>
              <a:cs typeface="Courier" charset="0"/>
            </a:endParaRPr>
          </a:p>
          <a:p>
            <a:pPr marL="55880">
              <a:lnSpc>
                <a:spcPct val="100000"/>
              </a:lnSpc>
              <a:spcBef>
                <a:spcPts val="25"/>
              </a:spcBef>
            </a:pPr>
            <a:r>
              <a:rPr sz="850" spc="15" dirty="0">
                <a:latin typeface="Courier" charset="0"/>
                <a:cs typeface="Courier" charset="0"/>
              </a:rPr>
              <a:t>}</a:t>
            </a:r>
            <a:endParaRPr sz="850" dirty="0">
              <a:latin typeface="Courier" charset="0"/>
              <a:cs typeface="Courier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44715" y="560489"/>
            <a:ext cx="5360035" cy="66675"/>
          </a:xfrm>
          <a:custGeom>
            <a:avLst/>
            <a:gdLst/>
            <a:ahLst/>
            <a:cxnLst/>
            <a:rect l="l" t="t" r="r" b="b"/>
            <a:pathLst>
              <a:path w="5360035" h="66675">
                <a:moveTo>
                  <a:pt x="0" y="0"/>
                </a:moveTo>
                <a:lnTo>
                  <a:pt x="5359567" y="0"/>
                </a:lnTo>
                <a:lnTo>
                  <a:pt x="5359567" y="66578"/>
                </a:lnTo>
                <a:lnTo>
                  <a:pt x="0" y="66578"/>
                </a:lnTo>
                <a:lnTo>
                  <a:pt x="0" y="0"/>
                </a:lnTo>
                <a:close/>
              </a:path>
            </a:pathLst>
          </a:custGeom>
          <a:solidFill>
            <a:srgbClr val="FFDF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65" dirty="0"/>
              <a:t>Tree </a:t>
            </a:r>
            <a:r>
              <a:rPr spc="80" dirty="0"/>
              <a:t>to</a:t>
            </a:r>
            <a:r>
              <a:rPr spc="-75" dirty="0"/>
              <a:t> </a:t>
            </a:r>
            <a:r>
              <a:rPr spc="120" dirty="0"/>
              <a:t>Heap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41931" y="785891"/>
            <a:ext cx="2982260" cy="4548109"/>
          </a:xfrm>
          <a:prstGeom prst="rect">
            <a:avLst/>
          </a:prstGeom>
        </p:spPr>
      </p:pic>
      <p:sp>
        <p:nvSpPr>
          <p:cNvPr id="6" name="object 3"/>
          <p:cNvSpPr txBox="1"/>
          <p:nvPr/>
        </p:nvSpPr>
        <p:spPr>
          <a:xfrm>
            <a:off x="3980312" y="5029200"/>
            <a:ext cx="2614930" cy="201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b="1" spc="10" dirty="0">
                <a:latin typeface="Arial"/>
                <a:cs typeface="Arial"/>
              </a:rPr>
              <a:t>Figure 31 </a:t>
            </a:r>
            <a:r>
              <a:rPr sz="1200" spc="10" dirty="0">
                <a:latin typeface="Arial"/>
                <a:cs typeface="Arial"/>
              </a:rPr>
              <a:t>Turning a Tree </a:t>
            </a:r>
            <a:r>
              <a:rPr sz="1200" spc="5" dirty="0">
                <a:latin typeface="Arial"/>
                <a:cs typeface="Arial"/>
              </a:rPr>
              <a:t>into </a:t>
            </a:r>
            <a:r>
              <a:rPr sz="1200" spc="10" dirty="0">
                <a:latin typeface="Arial"/>
                <a:cs typeface="Arial"/>
              </a:rPr>
              <a:t>a</a:t>
            </a:r>
            <a:r>
              <a:rPr sz="1200" spc="-55" dirty="0">
                <a:latin typeface="Arial"/>
                <a:cs typeface="Arial"/>
              </a:rPr>
              <a:t> </a:t>
            </a:r>
            <a:r>
              <a:rPr sz="1200" spc="10" dirty="0">
                <a:latin typeface="Arial"/>
                <a:cs typeface="Arial"/>
              </a:rPr>
              <a:t>Heap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44715" y="568139"/>
            <a:ext cx="5360035" cy="66675"/>
          </a:xfrm>
          <a:custGeom>
            <a:avLst/>
            <a:gdLst/>
            <a:ahLst/>
            <a:cxnLst/>
            <a:rect l="l" t="t" r="r" b="b"/>
            <a:pathLst>
              <a:path w="5360035" h="66675">
                <a:moveTo>
                  <a:pt x="0" y="0"/>
                </a:moveTo>
                <a:lnTo>
                  <a:pt x="5359567" y="0"/>
                </a:lnTo>
                <a:lnTo>
                  <a:pt x="5359567" y="66578"/>
                </a:lnTo>
                <a:lnTo>
                  <a:pt x="0" y="66578"/>
                </a:lnTo>
                <a:lnTo>
                  <a:pt x="0" y="0"/>
                </a:lnTo>
                <a:close/>
              </a:path>
            </a:pathLst>
          </a:custGeom>
          <a:solidFill>
            <a:srgbClr val="FFDF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65" dirty="0"/>
              <a:t>Tree </a:t>
            </a:r>
            <a:r>
              <a:rPr spc="80" dirty="0"/>
              <a:t>to</a:t>
            </a:r>
            <a:r>
              <a:rPr spc="-75" dirty="0"/>
              <a:t> </a:t>
            </a:r>
            <a:r>
              <a:rPr spc="120" dirty="0"/>
              <a:t>Heap</a:t>
            </a:r>
          </a:p>
        </p:txBody>
      </p:sp>
      <p:sp>
        <p:nvSpPr>
          <p:cNvPr id="4" name="object 4"/>
          <p:cNvSpPr/>
          <p:nvPr/>
        </p:nvSpPr>
        <p:spPr>
          <a:xfrm>
            <a:off x="761227" y="867743"/>
            <a:ext cx="58419" cy="58419"/>
          </a:xfrm>
          <a:custGeom>
            <a:avLst/>
            <a:gdLst/>
            <a:ahLst/>
            <a:cxnLst/>
            <a:rect l="l" t="t" r="r" b="b"/>
            <a:pathLst>
              <a:path w="58419" h="58419">
                <a:moveTo>
                  <a:pt x="0" y="0"/>
                </a:moveTo>
                <a:lnTo>
                  <a:pt x="58256" y="0"/>
                </a:lnTo>
                <a:lnTo>
                  <a:pt x="58256" y="58256"/>
                </a:lnTo>
                <a:lnTo>
                  <a:pt x="0" y="58256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61227" y="1167346"/>
            <a:ext cx="58419" cy="58419"/>
          </a:xfrm>
          <a:custGeom>
            <a:avLst/>
            <a:gdLst/>
            <a:ahLst/>
            <a:cxnLst/>
            <a:rect l="l" t="t" r="r" b="b"/>
            <a:pathLst>
              <a:path w="58419" h="58419">
                <a:moveTo>
                  <a:pt x="0" y="0"/>
                </a:moveTo>
                <a:lnTo>
                  <a:pt x="58256" y="0"/>
                </a:lnTo>
                <a:lnTo>
                  <a:pt x="58256" y="58256"/>
                </a:lnTo>
                <a:lnTo>
                  <a:pt x="0" y="58256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911593" y="766790"/>
            <a:ext cx="5123815" cy="7975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spc="5" dirty="0">
                <a:latin typeface="Arial"/>
                <a:cs typeface="Arial"/>
              </a:rPr>
              <a:t>Better to use </a:t>
            </a:r>
            <a:r>
              <a:rPr sz="1450" spc="10" dirty="0">
                <a:latin typeface="Arial"/>
                <a:cs typeface="Arial"/>
              </a:rPr>
              <a:t>a max-heap </a:t>
            </a:r>
            <a:r>
              <a:rPr sz="1450" spc="5" dirty="0">
                <a:latin typeface="Arial"/>
                <a:cs typeface="Arial"/>
              </a:rPr>
              <a:t>rather than </a:t>
            </a:r>
            <a:r>
              <a:rPr sz="1450" spc="10" dirty="0">
                <a:latin typeface="Arial"/>
                <a:cs typeface="Arial"/>
              </a:rPr>
              <a:t>a</a:t>
            </a:r>
            <a:r>
              <a:rPr sz="1450" spc="-5" dirty="0">
                <a:latin typeface="Arial"/>
                <a:cs typeface="Arial"/>
              </a:rPr>
              <a:t> </a:t>
            </a:r>
            <a:r>
              <a:rPr sz="1450" spc="5" dirty="0">
                <a:latin typeface="Arial"/>
                <a:cs typeface="Arial"/>
              </a:rPr>
              <a:t>min-heap.</a:t>
            </a:r>
            <a:endParaRPr sz="1450">
              <a:latin typeface="Arial"/>
              <a:cs typeface="Arial"/>
            </a:endParaRPr>
          </a:p>
          <a:p>
            <a:pPr marL="12700" marR="5080">
              <a:lnSpc>
                <a:spcPct val="116700"/>
              </a:lnSpc>
              <a:spcBef>
                <a:spcPts val="325"/>
              </a:spcBef>
            </a:pPr>
            <a:r>
              <a:rPr sz="1450" spc="5" dirty="0">
                <a:latin typeface="Arial"/>
                <a:cs typeface="Arial"/>
              </a:rPr>
              <a:t>For each step, can </a:t>
            </a:r>
            <a:r>
              <a:rPr sz="1450" spc="10" dirty="0">
                <a:latin typeface="Arial"/>
                <a:cs typeface="Arial"/>
              </a:rPr>
              <a:t>swap </a:t>
            </a:r>
            <a:r>
              <a:rPr sz="1450" spc="5" dirty="0">
                <a:latin typeface="Arial"/>
                <a:cs typeface="Arial"/>
              </a:rPr>
              <a:t>root element to last position of array,  then reduce tree</a:t>
            </a:r>
            <a:r>
              <a:rPr sz="1450" spc="-35" dirty="0">
                <a:latin typeface="Arial"/>
                <a:cs typeface="Arial"/>
              </a:rPr>
              <a:t> </a:t>
            </a:r>
            <a:r>
              <a:rPr sz="1450" spc="5" dirty="0">
                <a:latin typeface="Arial"/>
                <a:cs typeface="Arial"/>
              </a:rPr>
              <a:t>size.</a:t>
            </a:r>
            <a:endParaRPr sz="145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110818" y="1809902"/>
            <a:ext cx="4436059" cy="133164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097931" y="3105359"/>
            <a:ext cx="3548379" cy="2400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b="1" spc="5" dirty="0">
                <a:latin typeface="Arial"/>
                <a:cs typeface="Arial"/>
              </a:rPr>
              <a:t>Figure </a:t>
            </a:r>
            <a:r>
              <a:rPr sz="1450" b="1" spc="10" dirty="0">
                <a:latin typeface="Arial"/>
                <a:cs typeface="Arial"/>
              </a:rPr>
              <a:t>32 </a:t>
            </a:r>
            <a:r>
              <a:rPr sz="1450" spc="5" dirty="0">
                <a:latin typeface="Arial"/>
                <a:cs typeface="Arial"/>
              </a:rPr>
              <a:t>Using Heapsort to Sort </a:t>
            </a:r>
            <a:r>
              <a:rPr sz="1450" spc="10" dirty="0">
                <a:latin typeface="Arial"/>
                <a:cs typeface="Arial"/>
              </a:rPr>
              <a:t>an</a:t>
            </a:r>
            <a:r>
              <a:rPr sz="1450" spc="5" dirty="0">
                <a:latin typeface="Arial"/>
                <a:cs typeface="Arial"/>
              </a:rPr>
              <a:t> Array</a:t>
            </a:r>
            <a:endParaRPr sz="1450">
              <a:latin typeface="Arial"/>
              <a:cs typeface="Arial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44715" y="565615"/>
            <a:ext cx="5360035" cy="66675"/>
          </a:xfrm>
          <a:custGeom>
            <a:avLst/>
            <a:gdLst/>
            <a:ahLst/>
            <a:cxnLst/>
            <a:rect l="l" t="t" r="r" b="b"/>
            <a:pathLst>
              <a:path w="5360035" h="66675">
                <a:moveTo>
                  <a:pt x="0" y="0"/>
                </a:moveTo>
                <a:lnTo>
                  <a:pt x="5359567" y="0"/>
                </a:lnTo>
                <a:lnTo>
                  <a:pt x="5359567" y="66578"/>
                </a:lnTo>
                <a:lnTo>
                  <a:pt x="0" y="66578"/>
                </a:lnTo>
                <a:lnTo>
                  <a:pt x="0" y="0"/>
                </a:lnTo>
                <a:close/>
              </a:path>
            </a:pathLst>
          </a:custGeom>
          <a:solidFill>
            <a:srgbClr val="FFDF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75" dirty="0"/>
              <a:t>section_7/</a:t>
            </a:r>
            <a:r>
              <a:rPr spc="75" dirty="0">
                <a:solidFill>
                  <a:srgbClr val="000080"/>
                </a:solidFill>
                <a:hlinkClick r:id="rId2"/>
              </a:rPr>
              <a:t>HeapSorter.java</a:t>
            </a:r>
          </a:p>
        </p:txBody>
      </p:sp>
      <p:sp>
        <p:nvSpPr>
          <p:cNvPr id="4" name="object 2"/>
          <p:cNvSpPr txBox="1"/>
          <p:nvPr/>
        </p:nvSpPr>
        <p:spPr>
          <a:xfrm>
            <a:off x="762000" y="795855"/>
            <a:ext cx="3601085" cy="45167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7470">
              <a:lnSpc>
                <a:spcPts val="965"/>
              </a:lnSpc>
              <a:tabLst>
                <a:tab pos="271780" algn="l"/>
              </a:tabLst>
            </a:pPr>
            <a:r>
              <a:rPr sz="850" b="1" dirty="0">
                <a:solidFill>
                  <a:srgbClr val="0073FF"/>
                </a:solidFill>
                <a:latin typeface="Courier New"/>
                <a:cs typeface="Courier New"/>
              </a:rPr>
              <a:t>1	</a:t>
            </a:r>
            <a:r>
              <a:rPr sz="850" dirty="0">
                <a:latin typeface="Courier New"/>
                <a:cs typeface="Courier New"/>
              </a:rPr>
              <a:t>/**</a:t>
            </a:r>
          </a:p>
          <a:p>
            <a:pPr marL="466725" indent="-389255">
              <a:lnSpc>
                <a:spcPts val="1165"/>
              </a:lnSpc>
              <a:buSzPct val="80952"/>
              <a:buFont typeface="Courier New"/>
              <a:buAutoNum type="arabicPlain" startAt="2"/>
              <a:tabLst>
                <a:tab pos="467359" algn="l"/>
              </a:tabLst>
            </a:pPr>
            <a:r>
              <a:rPr sz="1050" spc="-5" dirty="0">
                <a:solidFill>
                  <a:srgbClr val="0073FF"/>
                </a:solidFill>
                <a:latin typeface="Times New Roman"/>
                <a:cs typeface="Times New Roman"/>
              </a:rPr>
              <a:t>The sort method of this class sorts an array, using the</a:t>
            </a:r>
            <a:r>
              <a:rPr sz="1050" spc="105" dirty="0">
                <a:solidFill>
                  <a:srgbClr val="0073FF"/>
                </a:solidFill>
                <a:latin typeface="Times New Roman"/>
                <a:cs typeface="Times New Roman"/>
              </a:rPr>
              <a:t> </a:t>
            </a:r>
            <a:r>
              <a:rPr sz="1050" spc="-5" dirty="0">
                <a:solidFill>
                  <a:srgbClr val="0073FF"/>
                </a:solidFill>
                <a:latin typeface="Times New Roman"/>
                <a:cs typeface="Times New Roman"/>
              </a:rPr>
              <a:t>heap</a:t>
            </a:r>
            <a:endParaRPr sz="1050" dirty="0">
              <a:latin typeface="Times New Roman"/>
              <a:cs typeface="Times New Roman"/>
            </a:endParaRPr>
          </a:p>
          <a:p>
            <a:pPr marL="466725" indent="-389255">
              <a:lnSpc>
                <a:spcPts val="1215"/>
              </a:lnSpc>
              <a:buSzPct val="80952"/>
              <a:buFont typeface="Courier New"/>
              <a:buAutoNum type="arabicPlain" startAt="2"/>
              <a:tabLst>
                <a:tab pos="467359" algn="l"/>
              </a:tabLst>
            </a:pPr>
            <a:r>
              <a:rPr sz="1050" spc="-5" dirty="0">
                <a:solidFill>
                  <a:srgbClr val="0073FF"/>
                </a:solidFill>
                <a:latin typeface="Times New Roman"/>
                <a:cs typeface="Times New Roman"/>
              </a:rPr>
              <a:t>sort</a:t>
            </a:r>
            <a:r>
              <a:rPr sz="1050" spc="-45" dirty="0">
                <a:solidFill>
                  <a:srgbClr val="0073FF"/>
                </a:solidFill>
                <a:latin typeface="Times New Roman"/>
                <a:cs typeface="Times New Roman"/>
              </a:rPr>
              <a:t> </a:t>
            </a:r>
            <a:r>
              <a:rPr sz="1050" spc="-5" dirty="0">
                <a:solidFill>
                  <a:srgbClr val="0073FF"/>
                </a:solidFill>
                <a:latin typeface="Times New Roman"/>
                <a:cs typeface="Times New Roman"/>
              </a:rPr>
              <a:t>algorithm.</a:t>
            </a:r>
            <a:endParaRPr sz="1050" dirty="0">
              <a:latin typeface="Times New Roman"/>
              <a:cs typeface="Times New Roman"/>
            </a:endParaRPr>
          </a:p>
          <a:p>
            <a:pPr marL="77470">
              <a:lnSpc>
                <a:spcPts val="994"/>
              </a:lnSpc>
              <a:tabLst>
                <a:tab pos="271780" algn="l"/>
              </a:tabLst>
            </a:pPr>
            <a:r>
              <a:rPr sz="850" b="1" dirty="0">
                <a:solidFill>
                  <a:srgbClr val="0073FF"/>
                </a:solidFill>
                <a:latin typeface="Courier New"/>
                <a:cs typeface="Courier New"/>
              </a:rPr>
              <a:t>4	</a:t>
            </a:r>
            <a:r>
              <a:rPr sz="850" dirty="0">
                <a:latin typeface="Courier New"/>
                <a:cs typeface="Courier New"/>
              </a:rPr>
              <a:t>*/</a:t>
            </a:r>
          </a:p>
          <a:p>
            <a:pPr marL="77470">
              <a:lnSpc>
                <a:spcPts val="985"/>
              </a:lnSpc>
              <a:tabLst>
                <a:tab pos="271780" algn="l"/>
              </a:tabLst>
            </a:pPr>
            <a:r>
              <a:rPr sz="850" b="1" dirty="0">
                <a:solidFill>
                  <a:srgbClr val="0073FF"/>
                </a:solidFill>
                <a:latin typeface="Courier New"/>
                <a:cs typeface="Courier New"/>
              </a:rPr>
              <a:t>5	</a:t>
            </a:r>
            <a:r>
              <a:rPr sz="850" dirty="0">
                <a:solidFill>
                  <a:srgbClr val="CC0066"/>
                </a:solidFill>
                <a:latin typeface="Courier New"/>
                <a:cs typeface="Courier New"/>
              </a:rPr>
              <a:t>public class</a:t>
            </a:r>
            <a:r>
              <a:rPr sz="850" spc="-80" dirty="0">
                <a:solidFill>
                  <a:srgbClr val="CC0066"/>
                </a:solidFill>
                <a:latin typeface="Courier New"/>
                <a:cs typeface="Courier New"/>
              </a:rPr>
              <a:t> </a:t>
            </a:r>
            <a:r>
              <a:rPr sz="850" dirty="0">
                <a:latin typeface="Courier New"/>
                <a:cs typeface="Courier New"/>
              </a:rPr>
              <a:t>HeapSorter</a:t>
            </a:r>
          </a:p>
          <a:p>
            <a:pPr marL="77470">
              <a:lnSpc>
                <a:spcPts val="985"/>
              </a:lnSpc>
              <a:tabLst>
                <a:tab pos="271780" algn="l"/>
              </a:tabLst>
            </a:pPr>
            <a:r>
              <a:rPr sz="850" b="1" dirty="0">
                <a:solidFill>
                  <a:srgbClr val="0073FF"/>
                </a:solidFill>
                <a:latin typeface="Courier New"/>
                <a:cs typeface="Courier New"/>
              </a:rPr>
              <a:t>6	</a:t>
            </a:r>
            <a:r>
              <a:rPr sz="850" dirty="0">
                <a:latin typeface="Courier New"/>
                <a:cs typeface="Courier New"/>
              </a:rPr>
              <a:t>{</a:t>
            </a:r>
          </a:p>
          <a:p>
            <a:pPr marL="77470">
              <a:lnSpc>
                <a:spcPts val="950"/>
              </a:lnSpc>
              <a:tabLst>
                <a:tab pos="466725" algn="l"/>
              </a:tabLst>
            </a:pPr>
            <a:r>
              <a:rPr sz="850" b="1" dirty="0">
                <a:solidFill>
                  <a:srgbClr val="0073FF"/>
                </a:solidFill>
                <a:latin typeface="Courier New"/>
                <a:cs typeface="Courier New"/>
              </a:rPr>
              <a:t>7	</a:t>
            </a:r>
            <a:r>
              <a:rPr sz="850" dirty="0">
                <a:latin typeface="Courier New"/>
                <a:cs typeface="Courier New"/>
              </a:rPr>
              <a:t>/**</a:t>
            </a:r>
          </a:p>
          <a:p>
            <a:pPr marL="661670" indent="-584200">
              <a:lnSpc>
                <a:spcPts val="1165"/>
              </a:lnSpc>
              <a:buSzPct val="80952"/>
              <a:buFont typeface="Courier New"/>
              <a:buAutoNum type="arabicPlain" startAt="8"/>
              <a:tabLst>
                <a:tab pos="662305" algn="l"/>
              </a:tabLst>
            </a:pPr>
            <a:r>
              <a:rPr sz="1050" spc="-5" dirty="0">
                <a:solidFill>
                  <a:srgbClr val="0073FF"/>
                </a:solidFill>
                <a:latin typeface="Times New Roman"/>
                <a:cs typeface="Times New Roman"/>
              </a:rPr>
              <a:t>Sorts an array, using selection</a:t>
            </a:r>
            <a:r>
              <a:rPr sz="1050" spc="35" dirty="0">
                <a:solidFill>
                  <a:srgbClr val="0073FF"/>
                </a:solidFill>
                <a:latin typeface="Times New Roman"/>
                <a:cs typeface="Times New Roman"/>
              </a:rPr>
              <a:t> </a:t>
            </a:r>
            <a:r>
              <a:rPr sz="1050" spc="-5" dirty="0">
                <a:solidFill>
                  <a:srgbClr val="0073FF"/>
                </a:solidFill>
                <a:latin typeface="Times New Roman"/>
                <a:cs typeface="Times New Roman"/>
              </a:rPr>
              <a:t>sort.</a:t>
            </a:r>
            <a:endParaRPr sz="1050" dirty="0">
              <a:latin typeface="Times New Roman"/>
              <a:cs typeface="Times New Roman"/>
            </a:endParaRPr>
          </a:p>
          <a:p>
            <a:pPr marL="661670" indent="-584200">
              <a:lnSpc>
                <a:spcPts val="1215"/>
              </a:lnSpc>
              <a:buClr>
                <a:srgbClr val="0073FF"/>
              </a:buClr>
              <a:buFont typeface="Courier New"/>
              <a:buAutoNum type="arabicPlain" startAt="8"/>
              <a:tabLst>
                <a:tab pos="662305" algn="l"/>
              </a:tabLst>
            </a:pPr>
            <a:r>
              <a:rPr sz="850" dirty="0">
                <a:latin typeface="Courier New"/>
                <a:cs typeface="Courier New"/>
              </a:rPr>
              <a:t>@param a</a:t>
            </a:r>
            <a:r>
              <a:rPr sz="850" spc="-285" dirty="0">
                <a:latin typeface="Courier New"/>
                <a:cs typeface="Courier New"/>
              </a:rPr>
              <a:t> </a:t>
            </a:r>
            <a:r>
              <a:rPr sz="1050" spc="-5" dirty="0">
                <a:solidFill>
                  <a:srgbClr val="0073FF"/>
                </a:solidFill>
                <a:latin typeface="Times New Roman"/>
                <a:cs typeface="Times New Roman"/>
              </a:rPr>
              <a:t>the array to sort</a:t>
            </a:r>
            <a:endParaRPr sz="1050" dirty="0">
              <a:latin typeface="Times New Roman"/>
              <a:cs typeface="Times New Roman"/>
            </a:endParaRPr>
          </a:p>
          <a:p>
            <a:pPr marL="12700">
              <a:lnSpc>
                <a:spcPts val="994"/>
              </a:lnSpc>
              <a:tabLst>
                <a:tab pos="466725" algn="l"/>
              </a:tabLst>
            </a:pPr>
            <a:r>
              <a:rPr sz="850" b="1" dirty="0">
                <a:solidFill>
                  <a:srgbClr val="0073FF"/>
                </a:solidFill>
                <a:latin typeface="Courier New"/>
                <a:cs typeface="Courier New"/>
              </a:rPr>
              <a:t>10	</a:t>
            </a:r>
            <a:r>
              <a:rPr sz="850" dirty="0">
                <a:latin typeface="Courier New"/>
                <a:cs typeface="Courier New"/>
              </a:rPr>
              <a:t>*/</a:t>
            </a:r>
          </a:p>
          <a:p>
            <a:pPr marL="12700">
              <a:lnSpc>
                <a:spcPts val="985"/>
              </a:lnSpc>
              <a:tabLst>
                <a:tab pos="466725" algn="l"/>
              </a:tabLst>
            </a:pPr>
            <a:r>
              <a:rPr sz="850" b="1" dirty="0">
                <a:solidFill>
                  <a:srgbClr val="0073FF"/>
                </a:solidFill>
                <a:latin typeface="Courier New"/>
                <a:cs typeface="Courier New"/>
              </a:rPr>
              <a:t>11	</a:t>
            </a:r>
            <a:r>
              <a:rPr sz="850" dirty="0">
                <a:solidFill>
                  <a:srgbClr val="CC0066"/>
                </a:solidFill>
                <a:latin typeface="Courier New"/>
                <a:cs typeface="Courier New"/>
              </a:rPr>
              <a:t>public static void </a:t>
            </a:r>
            <a:r>
              <a:rPr sz="850" dirty="0">
                <a:latin typeface="Courier New"/>
                <a:cs typeface="Courier New"/>
              </a:rPr>
              <a:t>sort(</a:t>
            </a:r>
            <a:r>
              <a:rPr sz="850" dirty="0">
                <a:solidFill>
                  <a:srgbClr val="CC0066"/>
                </a:solidFill>
                <a:latin typeface="Courier New"/>
                <a:cs typeface="Courier New"/>
              </a:rPr>
              <a:t>int</a:t>
            </a:r>
            <a:r>
              <a:rPr sz="850" dirty="0">
                <a:latin typeface="Courier New"/>
                <a:cs typeface="Courier New"/>
              </a:rPr>
              <a:t>[]</a:t>
            </a:r>
            <a:r>
              <a:rPr sz="850" spc="-80" dirty="0">
                <a:latin typeface="Courier New"/>
                <a:cs typeface="Courier New"/>
              </a:rPr>
              <a:t> </a:t>
            </a:r>
            <a:r>
              <a:rPr sz="850" dirty="0">
                <a:latin typeface="Courier New"/>
                <a:cs typeface="Courier New"/>
              </a:rPr>
              <a:t>a)</a:t>
            </a:r>
          </a:p>
          <a:p>
            <a:pPr marL="12700">
              <a:lnSpc>
                <a:spcPts val="985"/>
              </a:lnSpc>
              <a:tabLst>
                <a:tab pos="466725" algn="l"/>
              </a:tabLst>
            </a:pPr>
            <a:r>
              <a:rPr sz="850" b="1" dirty="0">
                <a:solidFill>
                  <a:srgbClr val="0073FF"/>
                </a:solidFill>
                <a:latin typeface="Courier New"/>
                <a:cs typeface="Courier New"/>
              </a:rPr>
              <a:t>12	</a:t>
            </a:r>
            <a:r>
              <a:rPr sz="850" dirty="0">
                <a:latin typeface="Courier New"/>
                <a:cs typeface="Courier New"/>
              </a:rPr>
              <a:t>{</a:t>
            </a:r>
          </a:p>
          <a:p>
            <a:pPr marL="12700">
              <a:lnSpc>
                <a:spcPts val="985"/>
              </a:lnSpc>
              <a:tabLst>
                <a:tab pos="661670" algn="l"/>
              </a:tabLst>
            </a:pPr>
            <a:r>
              <a:rPr sz="850" b="1" dirty="0">
                <a:solidFill>
                  <a:srgbClr val="0073FF"/>
                </a:solidFill>
                <a:latin typeface="Courier New"/>
                <a:cs typeface="Courier New"/>
              </a:rPr>
              <a:t>13	</a:t>
            </a:r>
            <a:r>
              <a:rPr sz="850" dirty="0">
                <a:solidFill>
                  <a:srgbClr val="CC0066"/>
                </a:solidFill>
                <a:latin typeface="Courier New"/>
                <a:cs typeface="Courier New"/>
              </a:rPr>
              <a:t>int </a:t>
            </a:r>
            <a:r>
              <a:rPr sz="850" dirty="0">
                <a:latin typeface="Courier New"/>
                <a:cs typeface="Courier New"/>
              </a:rPr>
              <a:t>n = a.length -</a:t>
            </a:r>
            <a:r>
              <a:rPr sz="850" spc="-80" dirty="0">
                <a:latin typeface="Courier New"/>
                <a:cs typeface="Courier New"/>
              </a:rPr>
              <a:t> </a:t>
            </a:r>
            <a:r>
              <a:rPr sz="850" spc="-5" dirty="0">
                <a:solidFill>
                  <a:srgbClr val="66FF18"/>
                </a:solidFill>
                <a:latin typeface="Courier New"/>
                <a:cs typeface="Courier New"/>
              </a:rPr>
              <a:t>1</a:t>
            </a:r>
            <a:r>
              <a:rPr sz="850" spc="-5" dirty="0">
                <a:latin typeface="Courier New"/>
                <a:cs typeface="Courier New"/>
              </a:rPr>
              <a:t>;</a:t>
            </a:r>
            <a:endParaRPr sz="850" dirty="0">
              <a:latin typeface="Courier New"/>
              <a:cs typeface="Courier New"/>
            </a:endParaRPr>
          </a:p>
          <a:p>
            <a:pPr marL="12700">
              <a:lnSpc>
                <a:spcPts val="985"/>
              </a:lnSpc>
              <a:tabLst>
                <a:tab pos="661670" algn="l"/>
              </a:tabLst>
            </a:pPr>
            <a:r>
              <a:rPr sz="850" b="1" dirty="0">
                <a:solidFill>
                  <a:srgbClr val="0073FF"/>
                </a:solidFill>
                <a:latin typeface="Courier New"/>
                <a:cs typeface="Courier New"/>
              </a:rPr>
              <a:t>14	</a:t>
            </a:r>
            <a:r>
              <a:rPr sz="850" dirty="0">
                <a:solidFill>
                  <a:srgbClr val="CC0066"/>
                </a:solidFill>
                <a:latin typeface="Courier New"/>
                <a:cs typeface="Courier New"/>
              </a:rPr>
              <a:t>for </a:t>
            </a:r>
            <a:r>
              <a:rPr sz="850" spc="-5" dirty="0">
                <a:latin typeface="Courier New"/>
                <a:cs typeface="Courier New"/>
              </a:rPr>
              <a:t>(</a:t>
            </a:r>
            <a:r>
              <a:rPr sz="850" spc="-5" dirty="0">
                <a:solidFill>
                  <a:srgbClr val="CC0066"/>
                </a:solidFill>
                <a:latin typeface="Courier New"/>
                <a:cs typeface="Courier New"/>
              </a:rPr>
              <a:t>int </a:t>
            </a:r>
            <a:r>
              <a:rPr sz="850" dirty="0">
                <a:latin typeface="Courier New"/>
                <a:cs typeface="Courier New"/>
              </a:rPr>
              <a:t>i = (n - </a:t>
            </a:r>
            <a:r>
              <a:rPr sz="850" spc="-5" dirty="0">
                <a:solidFill>
                  <a:srgbClr val="66FF18"/>
                </a:solidFill>
                <a:latin typeface="Courier New"/>
                <a:cs typeface="Courier New"/>
              </a:rPr>
              <a:t>1</a:t>
            </a:r>
            <a:r>
              <a:rPr sz="850" spc="-5" dirty="0">
                <a:latin typeface="Courier New"/>
                <a:cs typeface="Courier New"/>
              </a:rPr>
              <a:t>) </a:t>
            </a:r>
            <a:r>
              <a:rPr sz="850" dirty="0">
                <a:latin typeface="Courier New"/>
                <a:cs typeface="Courier New"/>
              </a:rPr>
              <a:t>/ </a:t>
            </a:r>
            <a:r>
              <a:rPr sz="850" spc="-5" dirty="0">
                <a:solidFill>
                  <a:srgbClr val="66FF18"/>
                </a:solidFill>
                <a:latin typeface="Courier New"/>
                <a:cs typeface="Courier New"/>
              </a:rPr>
              <a:t>2</a:t>
            </a:r>
            <a:r>
              <a:rPr sz="850" spc="-5" dirty="0">
                <a:latin typeface="Courier New"/>
                <a:cs typeface="Courier New"/>
              </a:rPr>
              <a:t>; </a:t>
            </a:r>
            <a:r>
              <a:rPr sz="850" dirty="0">
                <a:latin typeface="Courier New"/>
                <a:cs typeface="Courier New"/>
              </a:rPr>
              <a:t>i &gt;= </a:t>
            </a:r>
            <a:r>
              <a:rPr sz="850" spc="-5" dirty="0">
                <a:solidFill>
                  <a:srgbClr val="66FF18"/>
                </a:solidFill>
                <a:latin typeface="Courier New"/>
                <a:cs typeface="Courier New"/>
              </a:rPr>
              <a:t>0</a:t>
            </a:r>
            <a:r>
              <a:rPr sz="850" spc="-5" dirty="0">
                <a:latin typeface="Courier New"/>
                <a:cs typeface="Courier New"/>
              </a:rPr>
              <a:t>;</a:t>
            </a:r>
            <a:r>
              <a:rPr sz="850" spc="-30" dirty="0">
                <a:latin typeface="Courier New"/>
                <a:cs typeface="Courier New"/>
              </a:rPr>
              <a:t> </a:t>
            </a:r>
            <a:r>
              <a:rPr sz="850" dirty="0">
                <a:latin typeface="Courier New"/>
                <a:cs typeface="Courier New"/>
              </a:rPr>
              <a:t>i--)</a:t>
            </a:r>
          </a:p>
          <a:p>
            <a:pPr marL="12700">
              <a:lnSpc>
                <a:spcPts val="985"/>
              </a:lnSpc>
              <a:tabLst>
                <a:tab pos="661670" algn="l"/>
              </a:tabLst>
            </a:pPr>
            <a:r>
              <a:rPr sz="850" b="1" dirty="0">
                <a:solidFill>
                  <a:srgbClr val="0073FF"/>
                </a:solidFill>
                <a:latin typeface="Courier New"/>
                <a:cs typeface="Courier New"/>
              </a:rPr>
              <a:t>15	</a:t>
            </a:r>
            <a:r>
              <a:rPr sz="850" dirty="0">
                <a:latin typeface="Courier New"/>
                <a:cs typeface="Courier New"/>
              </a:rPr>
              <a:t>{</a:t>
            </a:r>
          </a:p>
          <a:p>
            <a:pPr marL="12700">
              <a:lnSpc>
                <a:spcPts val="985"/>
              </a:lnSpc>
              <a:tabLst>
                <a:tab pos="855980" algn="l"/>
              </a:tabLst>
            </a:pPr>
            <a:r>
              <a:rPr sz="850" b="1" dirty="0">
                <a:solidFill>
                  <a:srgbClr val="0073FF"/>
                </a:solidFill>
                <a:latin typeface="Courier New"/>
                <a:cs typeface="Courier New"/>
              </a:rPr>
              <a:t>16	</a:t>
            </a:r>
            <a:r>
              <a:rPr sz="850" dirty="0">
                <a:latin typeface="Courier New"/>
                <a:cs typeface="Courier New"/>
              </a:rPr>
              <a:t>fixHeap(a, i,</a:t>
            </a:r>
            <a:r>
              <a:rPr sz="850" spc="-85" dirty="0">
                <a:latin typeface="Courier New"/>
                <a:cs typeface="Courier New"/>
              </a:rPr>
              <a:t> </a:t>
            </a:r>
            <a:r>
              <a:rPr sz="850" dirty="0">
                <a:latin typeface="Courier New"/>
                <a:cs typeface="Courier New"/>
              </a:rPr>
              <a:t>n);</a:t>
            </a:r>
          </a:p>
          <a:p>
            <a:pPr marL="12700">
              <a:lnSpc>
                <a:spcPts val="985"/>
              </a:lnSpc>
              <a:tabLst>
                <a:tab pos="661670" algn="l"/>
              </a:tabLst>
            </a:pPr>
            <a:r>
              <a:rPr sz="850" b="1" dirty="0">
                <a:solidFill>
                  <a:srgbClr val="0073FF"/>
                </a:solidFill>
                <a:latin typeface="Courier New"/>
                <a:cs typeface="Courier New"/>
              </a:rPr>
              <a:t>17	</a:t>
            </a:r>
            <a:r>
              <a:rPr sz="850" dirty="0">
                <a:latin typeface="Courier New"/>
                <a:cs typeface="Courier New"/>
              </a:rPr>
              <a:t>}</a:t>
            </a:r>
          </a:p>
          <a:p>
            <a:pPr marL="12700">
              <a:lnSpc>
                <a:spcPts val="985"/>
              </a:lnSpc>
              <a:tabLst>
                <a:tab pos="661670" algn="l"/>
              </a:tabLst>
            </a:pPr>
            <a:r>
              <a:rPr sz="850" b="1" dirty="0">
                <a:solidFill>
                  <a:srgbClr val="0073FF"/>
                </a:solidFill>
                <a:latin typeface="Courier New"/>
                <a:cs typeface="Courier New"/>
              </a:rPr>
              <a:t>18	</a:t>
            </a:r>
            <a:r>
              <a:rPr sz="850" dirty="0">
                <a:solidFill>
                  <a:srgbClr val="CC0066"/>
                </a:solidFill>
                <a:latin typeface="Courier New"/>
                <a:cs typeface="Courier New"/>
              </a:rPr>
              <a:t>while </a:t>
            </a:r>
            <a:r>
              <a:rPr sz="850" dirty="0">
                <a:latin typeface="Courier New"/>
                <a:cs typeface="Courier New"/>
              </a:rPr>
              <a:t>(n &gt;</a:t>
            </a:r>
            <a:r>
              <a:rPr sz="850" spc="-85" dirty="0">
                <a:latin typeface="Courier New"/>
                <a:cs typeface="Courier New"/>
              </a:rPr>
              <a:t> </a:t>
            </a:r>
            <a:r>
              <a:rPr sz="850" spc="-5" dirty="0">
                <a:solidFill>
                  <a:srgbClr val="66FF18"/>
                </a:solidFill>
                <a:latin typeface="Courier New"/>
                <a:cs typeface="Courier New"/>
              </a:rPr>
              <a:t>0</a:t>
            </a:r>
            <a:r>
              <a:rPr sz="850" spc="-5" dirty="0">
                <a:latin typeface="Courier New"/>
                <a:cs typeface="Courier New"/>
              </a:rPr>
              <a:t>)</a:t>
            </a:r>
            <a:endParaRPr sz="850" dirty="0">
              <a:latin typeface="Courier New"/>
              <a:cs typeface="Courier New"/>
            </a:endParaRPr>
          </a:p>
          <a:p>
            <a:pPr marL="12700">
              <a:lnSpc>
                <a:spcPts val="985"/>
              </a:lnSpc>
              <a:tabLst>
                <a:tab pos="661670" algn="l"/>
              </a:tabLst>
            </a:pPr>
            <a:r>
              <a:rPr sz="850" b="1" dirty="0">
                <a:solidFill>
                  <a:srgbClr val="0073FF"/>
                </a:solidFill>
                <a:latin typeface="Courier New"/>
                <a:cs typeface="Courier New"/>
              </a:rPr>
              <a:t>19	</a:t>
            </a:r>
            <a:r>
              <a:rPr sz="850" dirty="0">
                <a:latin typeface="Courier New"/>
                <a:cs typeface="Courier New"/>
              </a:rPr>
              <a:t>{</a:t>
            </a:r>
          </a:p>
          <a:p>
            <a:pPr marL="12700">
              <a:lnSpc>
                <a:spcPts val="985"/>
              </a:lnSpc>
              <a:tabLst>
                <a:tab pos="855980" algn="l"/>
              </a:tabLst>
            </a:pPr>
            <a:r>
              <a:rPr sz="850" b="1" dirty="0">
                <a:solidFill>
                  <a:srgbClr val="0073FF"/>
                </a:solidFill>
                <a:latin typeface="Courier New"/>
                <a:cs typeface="Courier New"/>
              </a:rPr>
              <a:t>20	</a:t>
            </a:r>
            <a:r>
              <a:rPr sz="850" dirty="0">
                <a:latin typeface="Courier New"/>
                <a:cs typeface="Courier New"/>
              </a:rPr>
              <a:t>ArrayUtil.swap(a, </a:t>
            </a:r>
            <a:r>
              <a:rPr sz="850" spc="-5" dirty="0">
                <a:solidFill>
                  <a:srgbClr val="66FF18"/>
                </a:solidFill>
                <a:latin typeface="Courier New"/>
                <a:cs typeface="Courier New"/>
              </a:rPr>
              <a:t>0</a:t>
            </a:r>
            <a:r>
              <a:rPr sz="850" spc="-5" dirty="0">
                <a:latin typeface="Courier New"/>
                <a:cs typeface="Courier New"/>
              </a:rPr>
              <a:t>,</a:t>
            </a:r>
            <a:r>
              <a:rPr sz="850" spc="-75" dirty="0">
                <a:latin typeface="Courier New"/>
                <a:cs typeface="Courier New"/>
              </a:rPr>
              <a:t> </a:t>
            </a:r>
            <a:r>
              <a:rPr sz="850" dirty="0">
                <a:latin typeface="Courier New"/>
                <a:cs typeface="Courier New"/>
              </a:rPr>
              <a:t>n);</a:t>
            </a:r>
          </a:p>
          <a:p>
            <a:pPr marL="12700">
              <a:lnSpc>
                <a:spcPts val="985"/>
              </a:lnSpc>
              <a:tabLst>
                <a:tab pos="855980" algn="l"/>
              </a:tabLst>
            </a:pPr>
            <a:r>
              <a:rPr sz="850" b="1" dirty="0">
                <a:solidFill>
                  <a:srgbClr val="0073FF"/>
                </a:solidFill>
                <a:latin typeface="Courier New"/>
                <a:cs typeface="Courier New"/>
              </a:rPr>
              <a:t>21	</a:t>
            </a:r>
            <a:r>
              <a:rPr sz="850" dirty="0">
                <a:latin typeface="Courier New"/>
                <a:cs typeface="Courier New"/>
              </a:rPr>
              <a:t>n--;</a:t>
            </a:r>
          </a:p>
          <a:p>
            <a:pPr marL="12700">
              <a:lnSpc>
                <a:spcPts val="985"/>
              </a:lnSpc>
              <a:tabLst>
                <a:tab pos="855980" algn="l"/>
              </a:tabLst>
            </a:pPr>
            <a:r>
              <a:rPr sz="850" b="1" dirty="0">
                <a:solidFill>
                  <a:srgbClr val="0073FF"/>
                </a:solidFill>
                <a:latin typeface="Courier New"/>
                <a:cs typeface="Courier New"/>
              </a:rPr>
              <a:t>22	</a:t>
            </a:r>
            <a:r>
              <a:rPr sz="850" dirty="0">
                <a:latin typeface="Courier New"/>
                <a:cs typeface="Courier New"/>
              </a:rPr>
              <a:t>fixHeap(a, </a:t>
            </a:r>
            <a:r>
              <a:rPr sz="850" spc="-5" dirty="0">
                <a:solidFill>
                  <a:srgbClr val="66FF18"/>
                </a:solidFill>
                <a:latin typeface="Courier New"/>
                <a:cs typeface="Courier New"/>
              </a:rPr>
              <a:t>0</a:t>
            </a:r>
            <a:r>
              <a:rPr sz="850" spc="-5" dirty="0">
                <a:latin typeface="Courier New"/>
                <a:cs typeface="Courier New"/>
              </a:rPr>
              <a:t>,</a:t>
            </a:r>
            <a:r>
              <a:rPr sz="850" spc="-80" dirty="0">
                <a:latin typeface="Courier New"/>
                <a:cs typeface="Courier New"/>
              </a:rPr>
              <a:t> </a:t>
            </a:r>
            <a:r>
              <a:rPr sz="850" dirty="0">
                <a:latin typeface="Courier New"/>
                <a:cs typeface="Courier New"/>
              </a:rPr>
              <a:t>n);</a:t>
            </a:r>
          </a:p>
          <a:p>
            <a:pPr marL="12700">
              <a:lnSpc>
                <a:spcPts val="985"/>
              </a:lnSpc>
              <a:tabLst>
                <a:tab pos="661670" algn="l"/>
              </a:tabLst>
            </a:pPr>
            <a:r>
              <a:rPr sz="850" b="1" dirty="0">
                <a:solidFill>
                  <a:srgbClr val="0073FF"/>
                </a:solidFill>
                <a:latin typeface="Courier New"/>
                <a:cs typeface="Courier New"/>
              </a:rPr>
              <a:t>23	</a:t>
            </a:r>
            <a:r>
              <a:rPr sz="850" dirty="0">
                <a:latin typeface="Courier New"/>
                <a:cs typeface="Courier New"/>
              </a:rPr>
              <a:t>}</a:t>
            </a:r>
          </a:p>
          <a:p>
            <a:pPr marL="12700">
              <a:lnSpc>
                <a:spcPts val="985"/>
              </a:lnSpc>
              <a:tabLst>
                <a:tab pos="466725" algn="l"/>
              </a:tabLst>
            </a:pPr>
            <a:r>
              <a:rPr sz="850" b="1" dirty="0">
                <a:solidFill>
                  <a:srgbClr val="0073FF"/>
                </a:solidFill>
                <a:latin typeface="Courier New"/>
                <a:cs typeface="Courier New"/>
              </a:rPr>
              <a:t>24	</a:t>
            </a:r>
            <a:r>
              <a:rPr sz="850" dirty="0">
                <a:latin typeface="Courier New"/>
                <a:cs typeface="Courier New"/>
              </a:rPr>
              <a:t>}</a:t>
            </a:r>
          </a:p>
          <a:p>
            <a:pPr marL="12700">
              <a:lnSpc>
                <a:spcPts val="985"/>
              </a:lnSpc>
            </a:pPr>
            <a:r>
              <a:rPr sz="850" b="1" dirty="0">
                <a:solidFill>
                  <a:srgbClr val="0073FF"/>
                </a:solidFill>
                <a:latin typeface="Courier New"/>
                <a:cs typeface="Courier New"/>
              </a:rPr>
              <a:t>25</a:t>
            </a:r>
            <a:endParaRPr sz="850" dirty="0">
              <a:latin typeface="Courier New"/>
              <a:cs typeface="Courier New"/>
            </a:endParaRPr>
          </a:p>
          <a:p>
            <a:pPr marL="12700">
              <a:lnSpc>
                <a:spcPts val="1000"/>
              </a:lnSpc>
            </a:pPr>
            <a:r>
              <a:rPr sz="850" b="1" dirty="0">
                <a:solidFill>
                  <a:srgbClr val="0073FF"/>
                </a:solidFill>
                <a:latin typeface="Courier New"/>
                <a:cs typeface="Courier New"/>
              </a:rPr>
              <a:t>26</a:t>
            </a:r>
            <a:endParaRPr sz="850" dirty="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50" b="1" dirty="0">
                <a:solidFill>
                  <a:srgbClr val="0073FF"/>
                </a:solidFill>
                <a:latin typeface="Courier New"/>
                <a:cs typeface="Courier New"/>
              </a:rPr>
              <a:t>27</a:t>
            </a:r>
            <a:endParaRPr sz="850" dirty="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60"/>
              </a:spcBef>
            </a:pPr>
            <a:r>
              <a:rPr sz="850" b="1" dirty="0">
                <a:solidFill>
                  <a:srgbClr val="0073FF"/>
                </a:solidFill>
                <a:latin typeface="Courier New"/>
                <a:cs typeface="Courier New"/>
              </a:rPr>
              <a:t>28</a:t>
            </a:r>
            <a:endParaRPr sz="850" dirty="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60"/>
              </a:spcBef>
            </a:pPr>
            <a:r>
              <a:rPr sz="850" b="1" dirty="0">
                <a:solidFill>
                  <a:srgbClr val="0073FF"/>
                </a:solidFill>
                <a:latin typeface="Courier New"/>
                <a:cs typeface="Courier New"/>
              </a:rPr>
              <a:t>29</a:t>
            </a:r>
            <a:endParaRPr sz="850" dirty="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60"/>
              </a:spcBef>
            </a:pPr>
            <a:r>
              <a:rPr sz="850" b="1" dirty="0">
                <a:solidFill>
                  <a:srgbClr val="0073FF"/>
                </a:solidFill>
                <a:latin typeface="Courier New"/>
                <a:cs typeface="Courier New"/>
              </a:rPr>
              <a:t>30</a:t>
            </a:r>
            <a:endParaRPr sz="850" dirty="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60"/>
              </a:spcBef>
            </a:pPr>
            <a:r>
              <a:rPr sz="850" b="1" dirty="0">
                <a:solidFill>
                  <a:srgbClr val="0073FF"/>
                </a:solidFill>
                <a:latin typeface="Courier New"/>
                <a:cs typeface="Courier New"/>
              </a:rPr>
              <a:t>31</a:t>
            </a:r>
            <a:endParaRPr sz="850" dirty="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60"/>
              </a:spcBef>
            </a:pPr>
            <a:r>
              <a:rPr sz="850" b="1" dirty="0">
                <a:solidFill>
                  <a:srgbClr val="0073FF"/>
                </a:solidFill>
                <a:latin typeface="Courier New"/>
                <a:cs typeface="Courier New"/>
              </a:rPr>
              <a:t>32</a:t>
            </a:r>
            <a:endParaRPr sz="850" dirty="0">
              <a:latin typeface="Courier New"/>
              <a:cs typeface="Courier New"/>
            </a:endParaRPr>
          </a:p>
          <a:p>
            <a:pPr marL="12700">
              <a:lnSpc>
                <a:spcPts val="1000"/>
              </a:lnSpc>
              <a:spcBef>
                <a:spcPts val="25"/>
              </a:spcBef>
            </a:pPr>
            <a:r>
              <a:rPr sz="850" b="1" dirty="0">
                <a:solidFill>
                  <a:srgbClr val="0073FF"/>
                </a:solidFill>
                <a:latin typeface="Courier New"/>
                <a:cs typeface="Courier New"/>
              </a:rPr>
              <a:t>33</a:t>
            </a:r>
            <a:endParaRPr sz="850" dirty="0">
              <a:latin typeface="Courier New"/>
              <a:cs typeface="Courier New"/>
            </a:endParaRPr>
          </a:p>
          <a:p>
            <a:pPr marL="12700">
              <a:lnSpc>
                <a:spcPts val="1000"/>
              </a:lnSpc>
            </a:pPr>
            <a:r>
              <a:rPr sz="850" b="1" dirty="0">
                <a:solidFill>
                  <a:srgbClr val="0073FF"/>
                </a:solidFill>
                <a:latin typeface="Courier New"/>
                <a:cs typeface="Courier New"/>
              </a:rPr>
              <a:t>34</a:t>
            </a:r>
            <a:endParaRPr sz="850" dirty="0">
              <a:latin typeface="Courier New"/>
              <a:cs typeface="Courier New"/>
            </a:endParaRPr>
          </a:p>
        </p:txBody>
      </p:sp>
      <p:sp>
        <p:nvSpPr>
          <p:cNvPr id="5" name="object 3"/>
          <p:cNvSpPr txBox="1"/>
          <p:nvPr/>
        </p:nvSpPr>
        <p:spPr>
          <a:xfrm>
            <a:off x="1216309" y="4016589"/>
            <a:ext cx="4309745" cy="13080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65"/>
              </a:lnSpc>
            </a:pPr>
            <a:r>
              <a:rPr sz="850" dirty="0">
                <a:latin typeface="Courier New"/>
                <a:cs typeface="Courier New"/>
              </a:rPr>
              <a:t>/**</a:t>
            </a:r>
          </a:p>
          <a:p>
            <a:pPr marL="207010" marR="1310005">
              <a:lnSpc>
                <a:spcPts val="1180"/>
              </a:lnSpc>
              <a:spcBef>
                <a:spcPts val="50"/>
              </a:spcBef>
            </a:pPr>
            <a:r>
              <a:rPr sz="1050" spc="-5" dirty="0">
                <a:solidFill>
                  <a:srgbClr val="0073FF"/>
                </a:solidFill>
                <a:latin typeface="Times New Roman"/>
                <a:cs typeface="Times New Roman"/>
              </a:rPr>
              <a:t>Ensures the heap property for a subtree, provided its  children already fulfill the heap</a:t>
            </a:r>
            <a:r>
              <a:rPr sz="1050" spc="60" dirty="0">
                <a:solidFill>
                  <a:srgbClr val="0073FF"/>
                </a:solidFill>
                <a:latin typeface="Times New Roman"/>
                <a:cs typeface="Times New Roman"/>
              </a:rPr>
              <a:t> </a:t>
            </a:r>
            <a:r>
              <a:rPr sz="1050" spc="-5" dirty="0">
                <a:solidFill>
                  <a:srgbClr val="0073FF"/>
                </a:solidFill>
                <a:latin typeface="Times New Roman"/>
                <a:cs typeface="Times New Roman"/>
              </a:rPr>
              <a:t>property.</a:t>
            </a:r>
            <a:endParaRPr sz="1050" dirty="0">
              <a:latin typeface="Times New Roman"/>
              <a:cs typeface="Times New Roman"/>
            </a:endParaRPr>
          </a:p>
          <a:p>
            <a:pPr marL="207010">
              <a:lnSpc>
                <a:spcPts val="1115"/>
              </a:lnSpc>
            </a:pPr>
            <a:r>
              <a:rPr sz="850" dirty="0">
                <a:latin typeface="Courier New"/>
                <a:cs typeface="Courier New"/>
              </a:rPr>
              <a:t>@param a</a:t>
            </a:r>
            <a:r>
              <a:rPr sz="850" spc="-285" dirty="0">
                <a:latin typeface="Courier New"/>
                <a:cs typeface="Courier New"/>
              </a:rPr>
              <a:t> </a:t>
            </a:r>
            <a:r>
              <a:rPr sz="1050" spc="-5" dirty="0">
                <a:solidFill>
                  <a:srgbClr val="0073FF"/>
                </a:solidFill>
                <a:latin typeface="Times New Roman"/>
                <a:cs typeface="Times New Roman"/>
              </a:rPr>
              <a:t>the array to sort</a:t>
            </a:r>
            <a:endParaRPr sz="1050" dirty="0">
              <a:latin typeface="Times New Roman"/>
              <a:cs typeface="Times New Roman"/>
            </a:endParaRPr>
          </a:p>
          <a:p>
            <a:pPr marL="207010">
              <a:lnSpc>
                <a:spcPts val="1180"/>
              </a:lnSpc>
            </a:pPr>
            <a:r>
              <a:rPr sz="850" dirty="0">
                <a:latin typeface="Courier New"/>
                <a:cs typeface="Courier New"/>
              </a:rPr>
              <a:t>@param rootIndex</a:t>
            </a:r>
            <a:r>
              <a:rPr sz="850" spc="-210" dirty="0">
                <a:latin typeface="Courier New"/>
                <a:cs typeface="Courier New"/>
              </a:rPr>
              <a:t> </a:t>
            </a:r>
            <a:r>
              <a:rPr sz="1050" spc="-5" dirty="0">
                <a:solidFill>
                  <a:srgbClr val="0073FF"/>
                </a:solidFill>
                <a:latin typeface="Times New Roman"/>
                <a:cs typeface="Times New Roman"/>
              </a:rPr>
              <a:t>the </a:t>
            </a:r>
            <a:r>
              <a:rPr sz="1050" spc="-5" dirty="0" smtClean="0">
                <a:solidFill>
                  <a:srgbClr val="0073FF"/>
                </a:solidFill>
                <a:latin typeface="Times New Roman"/>
                <a:cs typeface="Times New Roman"/>
              </a:rPr>
              <a:t>ind</a:t>
            </a:r>
            <a:r>
              <a:rPr lang="en-US" sz="850" dirty="0">
                <a:latin typeface="Courier New"/>
                <a:cs typeface="Courier New"/>
              </a:rPr>
              <a:t>@param lastIndex</a:t>
            </a:r>
            <a:r>
              <a:rPr lang="en-US" sz="850" spc="-204" dirty="0">
                <a:latin typeface="Courier New"/>
                <a:cs typeface="Courier New"/>
              </a:rPr>
              <a:t> </a:t>
            </a:r>
            <a:r>
              <a:rPr lang="en-US" sz="1050" spc="-5" dirty="0">
                <a:solidFill>
                  <a:srgbClr val="0073FF"/>
                </a:solidFill>
                <a:latin typeface="Times New Roman"/>
                <a:cs typeface="Times New Roman"/>
              </a:rPr>
              <a:t>the last valid index of the tree that  contains the subtree to be</a:t>
            </a:r>
            <a:r>
              <a:rPr lang="en-US" sz="1050" spc="10" dirty="0">
                <a:solidFill>
                  <a:srgbClr val="0073FF"/>
                </a:solidFill>
                <a:latin typeface="Times New Roman"/>
                <a:cs typeface="Times New Roman"/>
              </a:rPr>
              <a:t> </a:t>
            </a:r>
            <a:r>
              <a:rPr lang="en-US" sz="1050" spc="-5" dirty="0">
                <a:solidFill>
                  <a:srgbClr val="0073FF"/>
                </a:solidFill>
                <a:latin typeface="Times New Roman"/>
                <a:cs typeface="Times New Roman"/>
              </a:rPr>
              <a:t>fixed</a:t>
            </a:r>
            <a:endParaRPr lang="en-US" sz="1050" dirty="0">
              <a:latin typeface="Times New Roman"/>
              <a:cs typeface="Times New Roman"/>
            </a:endParaRPr>
          </a:p>
          <a:p>
            <a:pPr marL="207010">
              <a:lnSpc>
                <a:spcPts val="1180"/>
              </a:lnSpc>
            </a:pPr>
            <a:r>
              <a:rPr sz="1050" spc="-5" dirty="0" smtClean="0">
                <a:solidFill>
                  <a:srgbClr val="0073FF"/>
                </a:solidFill>
                <a:latin typeface="Times New Roman"/>
                <a:cs typeface="Times New Roman"/>
              </a:rPr>
              <a:t>ex </a:t>
            </a:r>
            <a:r>
              <a:rPr sz="1050" spc="-5" dirty="0">
                <a:solidFill>
                  <a:srgbClr val="0073FF"/>
                </a:solidFill>
                <a:latin typeface="Times New Roman"/>
                <a:cs typeface="Times New Roman"/>
              </a:rPr>
              <a:t>of the subtree to be fixed</a:t>
            </a:r>
            <a:endParaRPr sz="1050" dirty="0">
              <a:latin typeface="Times New Roman"/>
              <a:cs typeface="Times New Roman"/>
            </a:endParaRPr>
          </a:p>
          <a:p>
            <a:pPr marL="12700">
              <a:lnSpc>
                <a:spcPts val="965"/>
              </a:lnSpc>
            </a:pPr>
            <a:r>
              <a:rPr sz="850" dirty="0" smtClean="0">
                <a:latin typeface="Courier New"/>
                <a:cs typeface="Courier New"/>
              </a:rPr>
              <a:t>*/</a:t>
            </a:r>
            <a:endParaRPr sz="850" dirty="0">
              <a:latin typeface="Courier New"/>
              <a:cs typeface="Courier New"/>
            </a:endParaRPr>
          </a:p>
          <a:p>
            <a:pPr marL="12700">
              <a:lnSpc>
                <a:spcPts val="1000"/>
              </a:lnSpc>
            </a:pPr>
            <a:r>
              <a:rPr sz="850" dirty="0">
                <a:solidFill>
                  <a:srgbClr val="CC0066"/>
                </a:solidFill>
                <a:latin typeface="Courier New"/>
                <a:cs typeface="Courier New"/>
              </a:rPr>
              <a:t>private static void </a:t>
            </a:r>
            <a:r>
              <a:rPr sz="850" dirty="0">
                <a:latin typeface="Courier New"/>
                <a:cs typeface="Courier New"/>
              </a:rPr>
              <a:t>fixHeap(</a:t>
            </a:r>
            <a:r>
              <a:rPr sz="850" dirty="0">
                <a:solidFill>
                  <a:srgbClr val="CC0066"/>
                </a:solidFill>
                <a:latin typeface="Courier New"/>
                <a:cs typeface="Courier New"/>
              </a:rPr>
              <a:t>int</a:t>
            </a:r>
            <a:r>
              <a:rPr sz="850" dirty="0">
                <a:latin typeface="Courier New"/>
                <a:cs typeface="Courier New"/>
              </a:rPr>
              <a:t>[] a, </a:t>
            </a:r>
            <a:r>
              <a:rPr sz="850" dirty="0">
                <a:solidFill>
                  <a:srgbClr val="CC0066"/>
                </a:solidFill>
                <a:latin typeface="Courier New"/>
                <a:cs typeface="Courier New"/>
              </a:rPr>
              <a:t>int </a:t>
            </a:r>
            <a:r>
              <a:rPr sz="850" dirty="0">
                <a:latin typeface="Courier New"/>
                <a:cs typeface="Courier New"/>
              </a:rPr>
              <a:t>rootIndex, </a:t>
            </a:r>
            <a:r>
              <a:rPr sz="850" dirty="0">
                <a:solidFill>
                  <a:srgbClr val="CC0066"/>
                </a:solidFill>
                <a:latin typeface="Courier New"/>
                <a:cs typeface="Courier New"/>
              </a:rPr>
              <a:t>int</a:t>
            </a:r>
            <a:r>
              <a:rPr sz="850" spc="-50" dirty="0">
                <a:solidFill>
                  <a:srgbClr val="CC0066"/>
                </a:solidFill>
                <a:latin typeface="Courier New"/>
                <a:cs typeface="Courier New"/>
              </a:rPr>
              <a:t> </a:t>
            </a:r>
            <a:r>
              <a:rPr sz="850" dirty="0">
                <a:latin typeface="Courier New"/>
                <a:cs typeface="Courier New"/>
              </a:rPr>
              <a:t>lastIndex)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44715" y="560566"/>
            <a:ext cx="5360035" cy="66675"/>
          </a:xfrm>
          <a:custGeom>
            <a:avLst/>
            <a:gdLst/>
            <a:ahLst/>
            <a:cxnLst/>
            <a:rect l="l" t="t" r="r" b="b"/>
            <a:pathLst>
              <a:path w="5360035" h="66675">
                <a:moveTo>
                  <a:pt x="0" y="0"/>
                </a:moveTo>
                <a:lnTo>
                  <a:pt x="5359567" y="0"/>
                </a:lnTo>
                <a:lnTo>
                  <a:pt x="5359567" y="66578"/>
                </a:lnTo>
                <a:lnTo>
                  <a:pt x="0" y="66578"/>
                </a:lnTo>
                <a:lnTo>
                  <a:pt x="0" y="0"/>
                </a:lnTo>
                <a:close/>
              </a:path>
            </a:pathLst>
          </a:custGeom>
          <a:solidFill>
            <a:srgbClr val="C7215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70" dirty="0"/>
              <a:t>Self </a:t>
            </a:r>
            <a:r>
              <a:rPr spc="110" dirty="0"/>
              <a:t>Check</a:t>
            </a:r>
            <a:r>
              <a:rPr spc="-45" dirty="0"/>
              <a:t> </a:t>
            </a:r>
            <a:r>
              <a:rPr spc="35" dirty="0"/>
              <a:t>17.36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32015" y="741032"/>
            <a:ext cx="5646420" cy="7905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10" dirty="0">
                <a:latin typeface="Arial"/>
                <a:cs typeface="Arial"/>
              </a:rPr>
              <a:t>Which algorithm requires less storage, heapsort or merge</a:t>
            </a:r>
            <a:r>
              <a:rPr sz="1200" spc="-85" dirty="0">
                <a:latin typeface="Arial"/>
                <a:cs typeface="Arial"/>
              </a:rPr>
              <a:t> </a:t>
            </a:r>
            <a:r>
              <a:rPr sz="1200" spc="10" dirty="0">
                <a:latin typeface="Arial"/>
                <a:cs typeface="Arial"/>
              </a:rPr>
              <a:t>sort?</a:t>
            </a:r>
            <a:endParaRPr sz="1200" dirty="0">
              <a:latin typeface="Arial"/>
              <a:cs typeface="Arial"/>
            </a:endParaRPr>
          </a:p>
          <a:p>
            <a:pPr marL="292100" marR="5080">
              <a:lnSpc>
                <a:spcPct val="116700"/>
              </a:lnSpc>
              <a:spcBef>
                <a:spcPts val="575"/>
              </a:spcBef>
            </a:pPr>
            <a:r>
              <a:rPr sz="1450" b="1" spc="10" dirty="0">
                <a:latin typeface="Arial"/>
                <a:cs typeface="Arial"/>
              </a:rPr>
              <a:t>Answer: </a:t>
            </a:r>
            <a:r>
              <a:rPr sz="1450" spc="5" dirty="0">
                <a:latin typeface="Arial"/>
                <a:cs typeface="Arial"/>
              </a:rPr>
              <a:t>Heapsort requires less storage because </a:t>
            </a:r>
            <a:r>
              <a:rPr sz="1450" dirty="0">
                <a:latin typeface="Arial"/>
                <a:cs typeface="Arial"/>
              </a:rPr>
              <a:t>it </a:t>
            </a:r>
            <a:r>
              <a:rPr sz="1450" spc="5" dirty="0">
                <a:latin typeface="Arial"/>
                <a:cs typeface="Arial"/>
              </a:rPr>
              <a:t>doesn't </a:t>
            </a:r>
            <a:r>
              <a:rPr sz="1450" spc="10" dirty="0">
                <a:latin typeface="Arial"/>
                <a:cs typeface="Arial"/>
              </a:rPr>
              <a:t>need  an </a:t>
            </a:r>
            <a:r>
              <a:rPr sz="1450" spc="5" dirty="0">
                <a:latin typeface="Arial"/>
                <a:cs typeface="Arial"/>
              </a:rPr>
              <a:t>auxiliary</a:t>
            </a:r>
            <a:r>
              <a:rPr sz="1450" spc="-65" dirty="0">
                <a:latin typeface="Arial"/>
                <a:cs typeface="Arial"/>
              </a:rPr>
              <a:t> </a:t>
            </a:r>
            <a:r>
              <a:rPr sz="1450" spc="5" dirty="0">
                <a:latin typeface="Arial"/>
                <a:cs typeface="Arial"/>
              </a:rPr>
              <a:t>array.</a:t>
            </a:r>
            <a:endParaRPr sz="1450" dirty="0">
              <a:latin typeface="Arial"/>
              <a:cs typeface="Arial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44715" y="558041"/>
            <a:ext cx="5360035" cy="66675"/>
          </a:xfrm>
          <a:custGeom>
            <a:avLst/>
            <a:gdLst/>
            <a:ahLst/>
            <a:cxnLst/>
            <a:rect l="l" t="t" r="r" b="b"/>
            <a:pathLst>
              <a:path w="5360035" h="66675">
                <a:moveTo>
                  <a:pt x="0" y="0"/>
                </a:moveTo>
                <a:lnTo>
                  <a:pt x="5359567" y="0"/>
                </a:lnTo>
                <a:lnTo>
                  <a:pt x="5359567" y="66578"/>
                </a:lnTo>
                <a:lnTo>
                  <a:pt x="0" y="66578"/>
                </a:lnTo>
                <a:lnTo>
                  <a:pt x="0" y="0"/>
                </a:lnTo>
                <a:close/>
              </a:path>
            </a:pathLst>
          </a:custGeom>
          <a:solidFill>
            <a:srgbClr val="C7215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70" dirty="0"/>
              <a:t>Self </a:t>
            </a:r>
            <a:r>
              <a:rPr spc="110" dirty="0"/>
              <a:t>Check</a:t>
            </a:r>
            <a:r>
              <a:rPr spc="-45" dirty="0"/>
              <a:t> </a:t>
            </a:r>
            <a:r>
              <a:rPr spc="35" dirty="0"/>
              <a:t>17.37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32015" y="738507"/>
            <a:ext cx="5652135" cy="12484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15" dirty="0">
                <a:latin typeface="Arial"/>
                <a:cs typeface="Arial"/>
              </a:rPr>
              <a:t>Why </a:t>
            </a:r>
            <a:r>
              <a:rPr sz="1200" spc="10" dirty="0">
                <a:latin typeface="Arial"/>
                <a:cs typeface="Arial"/>
              </a:rPr>
              <a:t>are the computations </a:t>
            </a:r>
            <a:r>
              <a:rPr sz="1200" spc="5" dirty="0">
                <a:latin typeface="Arial"/>
                <a:cs typeface="Arial"/>
              </a:rPr>
              <a:t>of </a:t>
            </a:r>
            <a:r>
              <a:rPr sz="1200" spc="10" dirty="0">
                <a:latin typeface="Arial"/>
                <a:cs typeface="Arial"/>
              </a:rPr>
              <a:t>the </a:t>
            </a:r>
            <a:r>
              <a:rPr sz="1200" spc="5" dirty="0">
                <a:latin typeface="Arial"/>
                <a:cs typeface="Arial"/>
              </a:rPr>
              <a:t>left child </a:t>
            </a:r>
            <a:r>
              <a:rPr sz="1200" spc="10" dirty="0">
                <a:latin typeface="Arial"/>
                <a:cs typeface="Arial"/>
              </a:rPr>
              <a:t>index and the </a:t>
            </a:r>
            <a:r>
              <a:rPr sz="1200" spc="5" dirty="0">
                <a:latin typeface="Arial"/>
                <a:cs typeface="Arial"/>
              </a:rPr>
              <a:t>right child </a:t>
            </a:r>
            <a:r>
              <a:rPr sz="1200" spc="10" dirty="0">
                <a:latin typeface="Arial"/>
                <a:cs typeface="Arial"/>
              </a:rPr>
              <a:t>index </a:t>
            </a:r>
            <a:r>
              <a:rPr sz="1200" spc="5" dirty="0">
                <a:latin typeface="Arial"/>
                <a:cs typeface="Arial"/>
              </a:rPr>
              <a:t>in</a:t>
            </a:r>
            <a:r>
              <a:rPr sz="1200" spc="-15" dirty="0">
                <a:latin typeface="Arial"/>
                <a:cs typeface="Arial"/>
              </a:rPr>
              <a:t> </a:t>
            </a:r>
            <a:r>
              <a:rPr sz="1200" spc="10" dirty="0">
                <a:latin typeface="Arial"/>
                <a:cs typeface="Arial"/>
              </a:rPr>
              <a:t>the</a:t>
            </a:r>
            <a:endParaRPr sz="12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65"/>
              </a:spcBef>
            </a:pPr>
            <a:r>
              <a:rPr sz="1200" spc="10" dirty="0">
                <a:latin typeface="Courier" charset="0"/>
                <a:cs typeface="Courier" charset="0"/>
              </a:rPr>
              <a:t>HeapSorter</a:t>
            </a:r>
            <a:r>
              <a:rPr sz="1200" spc="-375" dirty="0">
                <a:latin typeface="Courier" charset="0"/>
                <a:cs typeface="Courier" charset="0"/>
              </a:rPr>
              <a:t> </a:t>
            </a:r>
            <a:r>
              <a:rPr sz="1200" spc="5" dirty="0">
                <a:latin typeface="Arial"/>
                <a:cs typeface="Arial"/>
              </a:rPr>
              <a:t>different </a:t>
            </a:r>
            <a:r>
              <a:rPr sz="1200" spc="10" dirty="0">
                <a:latin typeface="Arial"/>
                <a:cs typeface="Arial"/>
              </a:rPr>
              <a:t>than </a:t>
            </a:r>
            <a:r>
              <a:rPr sz="1200" spc="5" dirty="0">
                <a:latin typeface="Arial"/>
                <a:cs typeface="Arial"/>
              </a:rPr>
              <a:t>in </a:t>
            </a:r>
            <a:r>
              <a:rPr sz="1200" spc="10" dirty="0">
                <a:latin typeface="Courier" charset="0"/>
                <a:cs typeface="Courier" charset="0"/>
              </a:rPr>
              <a:t>MinHeap</a:t>
            </a:r>
            <a:r>
              <a:rPr sz="1200" spc="10" dirty="0">
                <a:latin typeface="Arial"/>
                <a:cs typeface="Arial"/>
              </a:rPr>
              <a:t>?</a:t>
            </a:r>
            <a:endParaRPr sz="1200" dirty="0">
              <a:latin typeface="Arial"/>
              <a:cs typeface="Arial"/>
            </a:endParaRPr>
          </a:p>
          <a:p>
            <a:pPr marL="292100" marR="5080" algn="just">
              <a:lnSpc>
                <a:spcPct val="116700"/>
              </a:lnSpc>
              <a:spcBef>
                <a:spcPts val="640"/>
              </a:spcBef>
            </a:pPr>
            <a:r>
              <a:rPr sz="1450" b="1" spc="10" dirty="0">
                <a:latin typeface="Arial"/>
                <a:cs typeface="Arial"/>
              </a:rPr>
              <a:t>Answer: </a:t>
            </a:r>
            <a:r>
              <a:rPr sz="1450" spc="10" dirty="0">
                <a:latin typeface="Arial"/>
                <a:cs typeface="Arial"/>
              </a:rPr>
              <a:t>The </a:t>
            </a:r>
            <a:r>
              <a:rPr sz="1450" spc="10" dirty="0">
                <a:latin typeface="Courier" charset="0"/>
                <a:cs typeface="Courier" charset="0"/>
              </a:rPr>
              <a:t>MinHeap</a:t>
            </a:r>
            <a:r>
              <a:rPr sz="1450" spc="-500" dirty="0">
                <a:latin typeface="Courier" charset="0"/>
                <a:cs typeface="Courier" charset="0"/>
              </a:rPr>
              <a:t> </a:t>
            </a:r>
            <a:r>
              <a:rPr sz="1450" spc="5" dirty="0">
                <a:latin typeface="Arial"/>
                <a:cs typeface="Arial"/>
              </a:rPr>
              <a:t>wastes the </a:t>
            </a:r>
            <a:r>
              <a:rPr sz="1450" spc="10" dirty="0">
                <a:latin typeface="Arial"/>
                <a:cs typeface="Arial"/>
              </a:rPr>
              <a:t>0 </a:t>
            </a:r>
            <a:r>
              <a:rPr sz="1450" spc="5" dirty="0">
                <a:latin typeface="Arial"/>
                <a:cs typeface="Arial"/>
              </a:rPr>
              <a:t>entry to </a:t>
            </a:r>
            <a:r>
              <a:rPr sz="1450" spc="10" dirty="0">
                <a:latin typeface="Arial"/>
                <a:cs typeface="Arial"/>
              </a:rPr>
              <a:t>make </a:t>
            </a:r>
            <a:r>
              <a:rPr sz="1450" spc="5" dirty="0">
                <a:latin typeface="Arial"/>
                <a:cs typeface="Arial"/>
              </a:rPr>
              <a:t>the formulas  </a:t>
            </a:r>
            <a:r>
              <a:rPr sz="1450" spc="10" dirty="0">
                <a:latin typeface="Arial"/>
                <a:cs typeface="Arial"/>
              </a:rPr>
              <a:t>more </a:t>
            </a:r>
            <a:r>
              <a:rPr sz="1450" spc="5" dirty="0">
                <a:latin typeface="Arial"/>
                <a:cs typeface="Arial"/>
              </a:rPr>
              <a:t>intuitive. </a:t>
            </a:r>
            <a:r>
              <a:rPr sz="1450" spc="10" dirty="0">
                <a:latin typeface="Arial"/>
                <a:cs typeface="Arial"/>
              </a:rPr>
              <a:t>When </a:t>
            </a:r>
            <a:r>
              <a:rPr sz="1450" spc="5" dirty="0">
                <a:latin typeface="Arial"/>
                <a:cs typeface="Arial"/>
              </a:rPr>
              <a:t>sorting </a:t>
            </a:r>
            <a:r>
              <a:rPr sz="1450" spc="10" dirty="0">
                <a:latin typeface="Arial"/>
                <a:cs typeface="Arial"/>
              </a:rPr>
              <a:t>an </a:t>
            </a:r>
            <a:r>
              <a:rPr sz="1450" spc="5" dirty="0">
                <a:latin typeface="Arial"/>
                <a:cs typeface="Arial"/>
              </a:rPr>
              <a:t>array, </a:t>
            </a:r>
            <a:r>
              <a:rPr sz="1450" spc="10" dirty="0">
                <a:latin typeface="Arial"/>
                <a:cs typeface="Arial"/>
              </a:rPr>
              <a:t>we </a:t>
            </a:r>
            <a:r>
              <a:rPr sz="1450" spc="5" dirty="0">
                <a:latin typeface="Arial"/>
                <a:cs typeface="Arial"/>
              </a:rPr>
              <a:t>don’t want to waste the  </a:t>
            </a:r>
            <a:r>
              <a:rPr sz="1450" spc="10" dirty="0">
                <a:latin typeface="Arial"/>
                <a:cs typeface="Arial"/>
              </a:rPr>
              <a:t>0 </a:t>
            </a:r>
            <a:r>
              <a:rPr sz="1450" spc="5" dirty="0">
                <a:latin typeface="Arial"/>
                <a:cs typeface="Arial"/>
              </a:rPr>
              <a:t>entry, so </a:t>
            </a:r>
            <a:r>
              <a:rPr sz="1450" spc="10" dirty="0">
                <a:latin typeface="Arial"/>
                <a:cs typeface="Arial"/>
              </a:rPr>
              <a:t>we </a:t>
            </a:r>
            <a:r>
              <a:rPr sz="1450" spc="5" dirty="0">
                <a:latin typeface="Arial"/>
                <a:cs typeface="Arial"/>
              </a:rPr>
              <a:t>adjust the formulas</a:t>
            </a:r>
            <a:r>
              <a:rPr sz="1450" spc="-5" dirty="0">
                <a:latin typeface="Arial"/>
                <a:cs typeface="Arial"/>
              </a:rPr>
              <a:t> </a:t>
            </a:r>
            <a:r>
              <a:rPr sz="1450" spc="5" dirty="0">
                <a:latin typeface="Arial"/>
                <a:cs typeface="Arial"/>
              </a:rPr>
              <a:t>instead.</a:t>
            </a:r>
            <a:endParaRPr sz="1450" dirty="0">
              <a:latin typeface="Arial"/>
              <a:cs typeface="Arial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44715" y="555516"/>
            <a:ext cx="5360035" cy="66675"/>
          </a:xfrm>
          <a:custGeom>
            <a:avLst/>
            <a:gdLst/>
            <a:ahLst/>
            <a:cxnLst/>
            <a:rect l="l" t="t" r="r" b="b"/>
            <a:pathLst>
              <a:path w="5360035" h="66675">
                <a:moveTo>
                  <a:pt x="0" y="0"/>
                </a:moveTo>
                <a:lnTo>
                  <a:pt x="5359567" y="0"/>
                </a:lnTo>
                <a:lnTo>
                  <a:pt x="5359567" y="66578"/>
                </a:lnTo>
                <a:lnTo>
                  <a:pt x="0" y="66578"/>
                </a:lnTo>
                <a:lnTo>
                  <a:pt x="0" y="0"/>
                </a:lnTo>
                <a:close/>
              </a:path>
            </a:pathLst>
          </a:custGeom>
          <a:solidFill>
            <a:srgbClr val="C7215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70" dirty="0"/>
              <a:t>Self </a:t>
            </a:r>
            <a:r>
              <a:rPr spc="110" dirty="0"/>
              <a:t>Check</a:t>
            </a:r>
            <a:r>
              <a:rPr spc="-45" dirty="0"/>
              <a:t> </a:t>
            </a:r>
            <a:r>
              <a:rPr spc="35" dirty="0"/>
              <a:t>17.38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589365" y="744304"/>
            <a:ext cx="2019935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10" dirty="0">
                <a:latin typeface="Courier" charset="0"/>
                <a:cs typeface="Courier" charset="0"/>
              </a:rPr>
              <a:t>0, 4) </a:t>
            </a:r>
            <a:r>
              <a:rPr sz="1200" spc="10" dirty="0">
                <a:latin typeface="Arial"/>
                <a:cs typeface="Arial"/>
              </a:rPr>
              <a:t>where a contains 1</a:t>
            </a:r>
            <a:r>
              <a:rPr sz="1200" spc="-75" dirty="0">
                <a:latin typeface="Arial"/>
                <a:cs typeface="Arial"/>
              </a:rPr>
              <a:t> </a:t>
            </a:r>
            <a:r>
              <a:rPr sz="1200" spc="10" dirty="0">
                <a:latin typeface="Arial"/>
                <a:cs typeface="Arial"/>
              </a:rPr>
              <a:t>4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32015" y="744304"/>
            <a:ext cx="3889375" cy="7156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10" dirty="0">
                <a:latin typeface="Arial"/>
                <a:cs typeface="Arial"/>
              </a:rPr>
              <a:t>What </a:t>
            </a:r>
            <a:r>
              <a:rPr sz="1200" spc="5" dirty="0">
                <a:latin typeface="Arial"/>
                <a:cs typeface="Arial"/>
              </a:rPr>
              <a:t>is </a:t>
            </a:r>
            <a:r>
              <a:rPr sz="1200" spc="10" dirty="0">
                <a:latin typeface="Arial"/>
                <a:cs typeface="Arial"/>
              </a:rPr>
              <a:t>the </a:t>
            </a:r>
            <a:r>
              <a:rPr sz="1200" spc="5" dirty="0">
                <a:latin typeface="Arial"/>
                <a:cs typeface="Arial"/>
              </a:rPr>
              <a:t>result of calling</a:t>
            </a:r>
            <a:r>
              <a:rPr sz="1200" spc="55" dirty="0">
                <a:latin typeface="Arial"/>
                <a:cs typeface="Arial"/>
              </a:rPr>
              <a:t> </a:t>
            </a:r>
            <a:r>
              <a:rPr sz="1200" spc="10" dirty="0">
                <a:latin typeface="Courier" charset="0"/>
                <a:cs typeface="Courier" charset="0"/>
              </a:rPr>
              <a:t>HeapSorter.fixHeap(a,</a:t>
            </a:r>
            <a:endParaRPr sz="1200" dirty="0">
              <a:latin typeface="Courier" charset="0"/>
              <a:cs typeface="Courier" charset="0"/>
            </a:endParaRPr>
          </a:p>
          <a:p>
            <a:pPr marL="12700">
              <a:lnSpc>
                <a:spcPct val="100000"/>
              </a:lnSpc>
            </a:pPr>
            <a:r>
              <a:rPr sz="1200" spc="10" dirty="0">
                <a:latin typeface="Arial"/>
                <a:cs typeface="Arial"/>
              </a:rPr>
              <a:t>9 5</a:t>
            </a:r>
            <a:r>
              <a:rPr sz="1200" spc="-90" dirty="0">
                <a:latin typeface="Arial"/>
                <a:cs typeface="Arial"/>
              </a:rPr>
              <a:t> </a:t>
            </a:r>
            <a:r>
              <a:rPr sz="1200" spc="10" dirty="0">
                <a:latin typeface="Arial"/>
                <a:cs typeface="Arial"/>
              </a:rPr>
              <a:t>3?</a:t>
            </a:r>
            <a:endParaRPr sz="1200" dirty="0">
              <a:latin typeface="Arial"/>
              <a:cs typeface="Arial"/>
            </a:endParaRPr>
          </a:p>
          <a:p>
            <a:pPr marL="292100">
              <a:lnSpc>
                <a:spcPct val="100000"/>
              </a:lnSpc>
              <a:spcBef>
                <a:spcPts val="865"/>
              </a:spcBef>
            </a:pPr>
            <a:r>
              <a:rPr sz="1450" b="1" spc="10" dirty="0">
                <a:latin typeface="Arial"/>
                <a:cs typeface="Arial"/>
              </a:rPr>
              <a:t>Answer: </a:t>
            </a:r>
            <a:r>
              <a:rPr sz="1450" spc="5" dirty="0">
                <a:latin typeface="Arial"/>
                <a:cs typeface="Arial"/>
              </a:rPr>
              <a:t>In tree form, that</a:t>
            </a:r>
            <a:r>
              <a:rPr sz="1450" spc="-65" dirty="0">
                <a:latin typeface="Arial"/>
                <a:cs typeface="Arial"/>
              </a:rPr>
              <a:t> </a:t>
            </a:r>
            <a:r>
              <a:rPr sz="1450" spc="5" dirty="0">
                <a:latin typeface="Arial"/>
                <a:cs typeface="Arial"/>
              </a:rPr>
              <a:t>is</a:t>
            </a:r>
            <a:endParaRPr sz="1450" dirty="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927715" y="1526979"/>
            <a:ext cx="2646654" cy="96544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911593" y="2510174"/>
            <a:ext cx="2367280" cy="2400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spc="10" dirty="0">
                <a:latin typeface="Arial"/>
                <a:cs typeface="Arial"/>
              </a:rPr>
              <a:t>Remember, </a:t>
            </a:r>
            <a:r>
              <a:rPr sz="1450" spc="5" dirty="0">
                <a:latin typeface="Arial"/>
                <a:cs typeface="Arial"/>
              </a:rPr>
              <a:t>it’s </a:t>
            </a:r>
            <a:r>
              <a:rPr sz="1450" spc="10" dirty="0">
                <a:latin typeface="Arial"/>
                <a:cs typeface="Arial"/>
              </a:rPr>
              <a:t>a</a:t>
            </a:r>
            <a:r>
              <a:rPr sz="1450" spc="-60" dirty="0">
                <a:latin typeface="Arial"/>
                <a:cs typeface="Arial"/>
              </a:rPr>
              <a:t> </a:t>
            </a:r>
            <a:r>
              <a:rPr sz="1450" spc="5" dirty="0">
                <a:latin typeface="Arial"/>
                <a:cs typeface="Arial"/>
              </a:rPr>
              <a:t>max-heap!</a:t>
            </a:r>
            <a:endParaRPr sz="1450">
              <a:latin typeface="Arial"/>
              <a:cs typeface="Arial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44715" y="565692"/>
            <a:ext cx="5360035" cy="66675"/>
          </a:xfrm>
          <a:custGeom>
            <a:avLst/>
            <a:gdLst/>
            <a:ahLst/>
            <a:cxnLst/>
            <a:rect l="l" t="t" r="r" b="b"/>
            <a:pathLst>
              <a:path w="5360035" h="66675">
                <a:moveTo>
                  <a:pt x="0" y="0"/>
                </a:moveTo>
                <a:lnTo>
                  <a:pt x="5359567" y="0"/>
                </a:lnTo>
                <a:lnTo>
                  <a:pt x="5359567" y="66578"/>
                </a:lnTo>
                <a:lnTo>
                  <a:pt x="0" y="66578"/>
                </a:lnTo>
                <a:lnTo>
                  <a:pt x="0" y="0"/>
                </a:lnTo>
                <a:close/>
              </a:path>
            </a:pathLst>
          </a:custGeom>
          <a:solidFill>
            <a:srgbClr val="C7215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70" dirty="0"/>
              <a:t>Self </a:t>
            </a:r>
            <a:r>
              <a:rPr spc="110" dirty="0"/>
              <a:t>Check</a:t>
            </a:r>
            <a:r>
              <a:rPr spc="-45" dirty="0"/>
              <a:t> </a:t>
            </a:r>
            <a:r>
              <a:rPr spc="35" dirty="0"/>
              <a:t>17.39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32015" y="737562"/>
            <a:ext cx="5749290" cy="12490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4700"/>
              </a:lnSpc>
            </a:pPr>
            <a:r>
              <a:rPr sz="1200" spc="10" dirty="0">
                <a:latin typeface="Arial"/>
                <a:cs typeface="Arial"/>
              </a:rPr>
              <a:t>Suppose </a:t>
            </a:r>
            <a:r>
              <a:rPr sz="1200" spc="5" dirty="0">
                <a:latin typeface="Arial"/>
                <a:cs typeface="Arial"/>
              </a:rPr>
              <a:t>after </a:t>
            </a:r>
            <a:r>
              <a:rPr sz="1200" spc="10" dirty="0">
                <a:latin typeface="Arial"/>
                <a:cs typeface="Arial"/>
              </a:rPr>
              <a:t>turning the array </a:t>
            </a:r>
            <a:r>
              <a:rPr sz="1200" spc="5" dirty="0">
                <a:latin typeface="Arial"/>
                <a:cs typeface="Arial"/>
              </a:rPr>
              <a:t>into </a:t>
            </a:r>
            <a:r>
              <a:rPr sz="1200" spc="10" dirty="0">
                <a:latin typeface="Arial"/>
                <a:cs typeface="Arial"/>
              </a:rPr>
              <a:t>a heap, </a:t>
            </a:r>
            <a:r>
              <a:rPr sz="1200" spc="5" dirty="0">
                <a:latin typeface="Arial"/>
                <a:cs typeface="Arial"/>
              </a:rPr>
              <a:t>it is </a:t>
            </a:r>
            <a:r>
              <a:rPr sz="1200" spc="10" dirty="0">
                <a:latin typeface="Arial"/>
                <a:cs typeface="Arial"/>
              </a:rPr>
              <a:t>9 4 5 1 </a:t>
            </a:r>
            <a:r>
              <a:rPr sz="1200" spc="5" dirty="0">
                <a:latin typeface="Arial"/>
                <a:cs typeface="Arial"/>
              </a:rPr>
              <a:t>3. </a:t>
            </a:r>
            <a:r>
              <a:rPr sz="1200" spc="10" dirty="0">
                <a:latin typeface="Arial"/>
                <a:cs typeface="Arial"/>
              </a:rPr>
              <a:t>What happens </a:t>
            </a:r>
            <a:r>
              <a:rPr sz="1200" spc="5" dirty="0">
                <a:latin typeface="Arial"/>
                <a:cs typeface="Arial"/>
              </a:rPr>
              <a:t>in </a:t>
            </a:r>
            <a:r>
              <a:rPr sz="1200" spc="10" dirty="0">
                <a:latin typeface="Arial"/>
                <a:cs typeface="Arial"/>
              </a:rPr>
              <a:t>the </a:t>
            </a:r>
            <a:r>
              <a:rPr sz="1200" spc="5" dirty="0">
                <a:latin typeface="Arial"/>
                <a:cs typeface="Arial"/>
              </a:rPr>
              <a:t>first  iteration of </a:t>
            </a:r>
            <a:r>
              <a:rPr sz="1200" spc="10" dirty="0">
                <a:latin typeface="Arial"/>
                <a:cs typeface="Arial"/>
              </a:rPr>
              <a:t>the </a:t>
            </a:r>
            <a:r>
              <a:rPr sz="1200" spc="10" dirty="0">
                <a:latin typeface="Courier" charset="0"/>
                <a:cs typeface="Courier" charset="0"/>
              </a:rPr>
              <a:t>while</a:t>
            </a:r>
            <a:r>
              <a:rPr sz="1200" spc="-390" dirty="0">
                <a:latin typeface="Courier" charset="0"/>
                <a:cs typeface="Courier" charset="0"/>
              </a:rPr>
              <a:t> </a:t>
            </a:r>
            <a:r>
              <a:rPr sz="1200" spc="10" dirty="0">
                <a:latin typeface="Arial"/>
                <a:cs typeface="Arial"/>
              </a:rPr>
              <a:t>loop </a:t>
            </a:r>
            <a:r>
              <a:rPr sz="1200" spc="5" dirty="0">
                <a:latin typeface="Arial"/>
                <a:cs typeface="Arial"/>
              </a:rPr>
              <a:t>in </a:t>
            </a:r>
            <a:r>
              <a:rPr sz="1200" spc="10" dirty="0">
                <a:latin typeface="Arial"/>
                <a:cs typeface="Arial"/>
              </a:rPr>
              <a:t>the </a:t>
            </a:r>
            <a:r>
              <a:rPr sz="1200" spc="5" dirty="0">
                <a:latin typeface="Arial"/>
                <a:cs typeface="Arial"/>
              </a:rPr>
              <a:t>sort </a:t>
            </a:r>
            <a:r>
              <a:rPr sz="1200" spc="10" dirty="0">
                <a:latin typeface="Arial"/>
                <a:cs typeface="Arial"/>
              </a:rPr>
              <a:t>method?</a:t>
            </a:r>
            <a:endParaRPr sz="1200" dirty="0">
              <a:latin typeface="Arial"/>
              <a:cs typeface="Arial"/>
            </a:endParaRPr>
          </a:p>
          <a:p>
            <a:pPr marL="292100" marR="18415">
              <a:lnSpc>
                <a:spcPct val="116700"/>
              </a:lnSpc>
              <a:spcBef>
                <a:spcPts val="575"/>
              </a:spcBef>
            </a:pPr>
            <a:r>
              <a:rPr sz="1450" b="1" spc="10" dirty="0">
                <a:latin typeface="Arial"/>
                <a:cs typeface="Arial"/>
              </a:rPr>
              <a:t>Answer: </a:t>
            </a:r>
            <a:r>
              <a:rPr sz="1450" spc="10" dirty="0">
                <a:latin typeface="Arial"/>
                <a:cs typeface="Arial"/>
              </a:rPr>
              <a:t>The 9 </a:t>
            </a:r>
            <a:r>
              <a:rPr sz="1450" spc="5" dirty="0">
                <a:latin typeface="Arial"/>
                <a:cs typeface="Arial"/>
              </a:rPr>
              <a:t>is </a:t>
            </a:r>
            <a:r>
              <a:rPr sz="1450" spc="10" dirty="0">
                <a:latin typeface="Arial"/>
                <a:cs typeface="Arial"/>
              </a:rPr>
              <a:t>swapped </a:t>
            </a:r>
            <a:r>
              <a:rPr sz="1450" spc="5" dirty="0">
                <a:latin typeface="Arial"/>
                <a:cs typeface="Arial"/>
              </a:rPr>
              <a:t>with 3, </a:t>
            </a:r>
            <a:r>
              <a:rPr sz="1450" spc="10" dirty="0">
                <a:latin typeface="Arial"/>
                <a:cs typeface="Arial"/>
              </a:rPr>
              <a:t>and </a:t>
            </a:r>
            <a:r>
              <a:rPr sz="1450" spc="5" dirty="0">
                <a:latin typeface="Arial"/>
                <a:cs typeface="Arial"/>
              </a:rPr>
              <a:t>the </a:t>
            </a:r>
            <a:r>
              <a:rPr sz="1450" spc="10" dirty="0">
                <a:latin typeface="Arial"/>
                <a:cs typeface="Arial"/>
              </a:rPr>
              <a:t>heap </a:t>
            </a:r>
            <a:r>
              <a:rPr sz="1450" spc="5" dirty="0">
                <a:latin typeface="Arial"/>
                <a:cs typeface="Arial"/>
              </a:rPr>
              <a:t>is fixed </a:t>
            </a:r>
            <a:r>
              <a:rPr sz="1450" spc="10" dirty="0">
                <a:latin typeface="Arial"/>
                <a:cs typeface="Arial"/>
              </a:rPr>
              <a:t>up</a:t>
            </a:r>
            <a:r>
              <a:rPr sz="1450" spc="-65" dirty="0">
                <a:latin typeface="Arial"/>
                <a:cs typeface="Arial"/>
              </a:rPr>
              <a:t> </a:t>
            </a:r>
            <a:r>
              <a:rPr sz="1450" spc="5" dirty="0">
                <a:latin typeface="Arial"/>
                <a:cs typeface="Arial"/>
              </a:rPr>
              <a:t>again,  yielding</a:t>
            </a:r>
            <a:endParaRPr sz="1450" dirty="0">
              <a:latin typeface="Arial"/>
              <a:cs typeface="Arial"/>
            </a:endParaRPr>
          </a:p>
          <a:p>
            <a:pPr marL="292100">
              <a:lnSpc>
                <a:spcPct val="100000"/>
              </a:lnSpc>
              <a:spcBef>
                <a:spcPts val="290"/>
              </a:spcBef>
            </a:pPr>
            <a:r>
              <a:rPr sz="1450" spc="10" dirty="0">
                <a:latin typeface="Arial"/>
                <a:cs typeface="Arial"/>
              </a:rPr>
              <a:t>5 4 3 1</a:t>
            </a:r>
            <a:r>
              <a:rPr sz="1450" spc="-114" dirty="0">
                <a:latin typeface="Arial"/>
                <a:cs typeface="Arial"/>
              </a:rPr>
              <a:t> </a:t>
            </a:r>
            <a:r>
              <a:rPr sz="1450" spc="5" dirty="0">
                <a:latin typeface="Arial"/>
                <a:cs typeface="Arial"/>
              </a:rPr>
              <a:t>9.</a:t>
            </a:r>
            <a:endParaRPr sz="1450" dirty="0">
              <a:latin typeface="Arial"/>
              <a:cs typeface="Arial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44715" y="605622"/>
            <a:ext cx="5360035" cy="66675"/>
          </a:xfrm>
          <a:custGeom>
            <a:avLst/>
            <a:gdLst/>
            <a:ahLst/>
            <a:cxnLst/>
            <a:rect l="l" t="t" r="r" b="b"/>
            <a:pathLst>
              <a:path w="5360035" h="66675">
                <a:moveTo>
                  <a:pt x="0" y="0"/>
                </a:moveTo>
                <a:lnTo>
                  <a:pt x="5359567" y="0"/>
                </a:lnTo>
                <a:lnTo>
                  <a:pt x="5359567" y="66578"/>
                </a:lnTo>
                <a:lnTo>
                  <a:pt x="0" y="66578"/>
                </a:lnTo>
                <a:lnTo>
                  <a:pt x="0" y="0"/>
                </a:lnTo>
                <a:close/>
              </a:path>
            </a:pathLst>
          </a:custGeom>
          <a:solidFill>
            <a:srgbClr val="C7215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70" dirty="0"/>
              <a:t>Self </a:t>
            </a:r>
            <a:r>
              <a:rPr spc="110" dirty="0"/>
              <a:t>Check</a:t>
            </a:r>
            <a:r>
              <a:rPr spc="-55" dirty="0"/>
              <a:t> </a:t>
            </a:r>
            <a:r>
              <a:rPr spc="20" dirty="0"/>
              <a:t>17.2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87279" y="811079"/>
            <a:ext cx="5265420" cy="3841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1200" spc="10" dirty="0">
                <a:latin typeface="Arial"/>
                <a:cs typeface="Arial"/>
              </a:rPr>
              <a:t>What are the roots </a:t>
            </a:r>
            <a:r>
              <a:rPr sz="1200" spc="5" dirty="0">
                <a:latin typeface="Arial"/>
                <a:cs typeface="Arial"/>
              </a:rPr>
              <a:t>of </a:t>
            </a:r>
            <a:r>
              <a:rPr sz="1200" spc="10" dirty="0">
                <a:latin typeface="Arial"/>
                <a:cs typeface="Arial"/>
              </a:rPr>
              <a:t>the subtrees consisting </a:t>
            </a:r>
            <a:r>
              <a:rPr sz="1200" spc="5" dirty="0">
                <a:latin typeface="Arial"/>
                <a:cs typeface="Arial"/>
              </a:rPr>
              <a:t>of </a:t>
            </a:r>
            <a:r>
              <a:rPr sz="1200" spc="10" dirty="0">
                <a:latin typeface="Arial"/>
                <a:cs typeface="Arial"/>
              </a:rPr>
              <a:t>3 nodes </a:t>
            </a:r>
            <a:r>
              <a:rPr sz="1200" spc="5" dirty="0">
                <a:latin typeface="Arial"/>
                <a:cs typeface="Arial"/>
              </a:rPr>
              <a:t>in </a:t>
            </a:r>
            <a:r>
              <a:rPr sz="1200" spc="10" dirty="0">
                <a:latin typeface="Arial"/>
                <a:cs typeface="Arial"/>
              </a:rPr>
              <a:t>the </a:t>
            </a:r>
            <a:r>
              <a:rPr sz="1200" spc="5" dirty="0">
                <a:latin typeface="Arial"/>
                <a:cs typeface="Arial"/>
              </a:rPr>
              <a:t>tree </a:t>
            </a:r>
            <a:r>
              <a:rPr sz="1200" spc="10" dirty="0">
                <a:latin typeface="Arial"/>
                <a:cs typeface="Arial"/>
              </a:rPr>
              <a:t>shown</a:t>
            </a:r>
            <a:r>
              <a:rPr sz="1200" spc="-35" dirty="0">
                <a:latin typeface="Arial"/>
                <a:cs typeface="Arial"/>
              </a:rPr>
              <a:t> </a:t>
            </a:r>
            <a:r>
              <a:rPr sz="1200" spc="5" dirty="0">
                <a:latin typeface="Arial"/>
                <a:cs typeface="Arial"/>
              </a:rPr>
              <a:t>in  </a:t>
            </a:r>
            <a:r>
              <a:rPr sz="1200" spc="10" dirty="0">
                <a:latin typeface="Arial"/>
                <a:cs typeface="Arial"/>
              </a:rPr>
              <a:t>Figure</a:t>
            </a:r>
            <a:r>
              <a:rPr sz="1200" spc="-90" dirty="0">
                <a:latin typeface="Arial"/>
                <a:cs typeface="Arial"/>
              </a:rPr>
              <a:t> </a:t>
            </a:r>
            <a:r>
              <a:rPr sz="1200" spc="10" dirty="0">
                <a:latin typeface="Arial"/>
                <a:cs typeface="Arial"/>
              </a:rPr>
              <a:t>1?</a:t>
            </a:r>
            <a:endParaRPr sz="12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802873" y="1194053"/>
            <a:ext cx="5825972" cy="332912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2"/>
          <p:cNvSpPr txBox="1">
            <a:spLocks/>
          </p:cNvSpPr>
          <p:nvPr/>
        </p:nvSpPr>
        <p:spPr>
          <a:xfrm>
            <a:off x="802873" y="4630512"/>
            <a:ext cx="5330825" cy="5346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sz="1950" b="1" i="0">
                <a:solidFill>
                  <a:schemeClr val="tx1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marL="12700" marR="5080">
              <a:lnSpc>
                <a:spcPct val="116700"/>
              </a:lnSpc>
            </a:pPr>
            <a:r>
              <a:rPr lang="en-US" sz="1450" kern="0" spc="10" smtClean="0">
                <a:latin typeface="Arial"/>
                <a:cs typeface="Arial"/>
              </a:rPr>
              <a:t>Answer: </a:t>
            </a:r>
            <a:r>
              <a:rPr lang="en-US" sz="1450" b="0" kern="0" spc="5" smtClean="0">
                <a:latin typeface="Arial"/>
                <a:cs typeface="Arial"/>
              </a:rPr>
              <a:t>There are three subtrees with three </a:t>
            </a:r>
            <a:r>
              <a:rPr lang="en-US" sz="1450" b="0" kern="0" spc="10" smtClean="0">
                <a:latin typeface="Arial"/>
                <a:cs typeface="Arial"/>
              </a:rPr>
              <a:t>nodes— </a:t>
            </a:r>
            <a:r>
              <a:rPr lang="en-US" sz="1450" b="0" kern="0" spc="5" smtClean="0">
                <a:latin typeface="Arial"/>
                <a:cs typeface="Arial"/>
              </a:rPr>
              <a:t>they have  roots Charles, Andrew, </a:t>
            </a:r>
            <a:r>
              <a:rPr lang="en-US" sz="1450" b="0" kern="0" spc="10" smtClean="0">
                <a:latin typeface="Arial"/>
                <a:cs typeface="Arial"/>
              </a:rPr>
              <a:t>and</a:t>
            </a:r>
            <a:r>
              <a:rPr lang="en-US" sz="1450" b="0" kern="0" spc="5" smtClean="0">
                <a:latin typeface="Arial"/>
                <a:cs typeface="Arial"/>
              </a:rPr>
              <a:t> Edward.</a:t>
            </a:r>
            <a:endParaRPr lang="en-US" sz="1450" kern="0" dirty="0">
              <a:latin typeface="Arial"/>
              <a:cs typeface="Arial"/>
            </a:endParaRPr>
          </a:p>
        </p:txBody>
      </p:sp>
    </p:spTree>
  </p:cSld>
  <p:clrMapOvr>
    <a:masterClrMapping/>
  </p:clrMapOvr>
  <p:transition spd="slow"/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44715" y="563167"/>
            <a:ext cx="5360035" cy="66675"/>
          </a:xfrm>
          <a:custGeom>
            <a:avLst/>
            <a:gdLst/>
            <a:ahLst/>
            <a:cxnLst/>
            <a:rect l="l" t="t" r="r" b="b"/>
            <a:pathLst>
              <a:path w="5360035" h="66675">
                <a:moveTo>
                  <a:pt x="0" y="0"/>
                </a:moveTo>
                <a:lnTo>
                  <a:pt x="5359567" y="0"/>
                </a:lnTo>
                <a:lnTo>
                  <a:pt x="5359567" y="66578"/>
                </a:lnTo>
                <a:lnTo>
                  <a:pt x="0" y="66578"/>
                </a:lnTo>
                <a:lnTo>
                  <a:pt x="0" y="0"/>
                </a:lnTo>
                <a:close/>
              </a:path>
            </a:pathLst>
          </a:custGeom>
          <a:solidFill>
            <a:srgbClr val="C7215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70" dirty="0"/>
              <a:t>Self </a:t>
            </a:r>
            <a:r>
              <a:rPr spc="110" dirty="0"/>
              <a:t>Check</a:t>
            </a:r>
            <a:r>
              <a:rPr spc="-45" dirty="0"/>
              <a:t> </a:t>
            </a:r>
            <a:r>
              <a:rPr spc="35" dirty="0"/>
              <a:t>17.40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32015" y="743633"/>
            <a:ext cx="5630545" cy="13068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10" dirty="0">
                <a:latin typeface="Arial"/>
                <a:cs typeface="Arial"/>
              </a:rPr>
              <a:t>Does heapsort </a:t>
            </a:r>
            <a:r>
              <a:rPr sz="1200" spc="5" dirty="0">
                <a:latin typeface="Arial"/>
                <a:cs typeface="Arial"/>
              </a:rPr>
              <a:t>sort </a:t>
            </a:r>
            <a:r>
              <a:rPr sz="1200" spc="10" dirty="0">
                <a:latin typeface="Arial"/>
                <a:cs typeface="Arial"/>
              </a:rPr>
              <a:t>an array </a:t>
            </a:r>
            <a:r>
              <a:rPr sz="1200" spc="5" dirty="0">
                <a:latin typeface="Arial"/>
                <a:cs typeface="Arial"/>
              </a:rPr>
              <a:t>that is </a:t>
            </a:r>
            <a:r>
              <a:rPr sz="1200" spc="10" dirty="0">
                <a:latin typeface="Arial"/>
                <a:cs typeface="Arial"/>
              </a:rPr>
              <a:t>already sorted </a:t>
            </a:r>
            <a:r>
              <a:rPr sz="1200" spc="5" dirty="0">
                <a:latin typeface="Arial"/>
                <a:cs typeface="Arial"/>
              </a:rPr>
              <a:t>in </a:t>
            </a:r>
            <a:r>
              <a:rPr sz="1200" i="1" spc="5" dirty="0">
                <a:latin typeface="Arial"/>
                <a:cs typeface="Arial"/>
              </a:rPr>
              <a:t>O</a:t>
            </a:r>
            <a:r>
              <a:rPr sz="1200" spc="5" dirty="0">
                <a:latin typeface="Arial"/>
                <a:cs typeface="Arial"/>
              </a:rPr>
              <a:t>(</a:t>
            </a:r>
            <a:r>
              <a:rPr sz="1200" i="1" spc="5" dirty="0">
                <a:latin typeface="Arial"/>
                <a:cs typeface="Arial"/>
              </a:rPr>
              <a:t>n</a:t>
            </a:r>
            <a:r>
              <a:rPr sz="1200" spc="5" dirty="0">
                <a:latin typeface="Arial"/>
                <a:cs typeface="Arial"/>
              </a:rPr>
              <a:t>)</a:t>
            </a:r>
            <a:r>
              <a:rPr sz="1200" spc="-25" dirty="0">
                <a:latin typeface="Arial"/>
                <a:cs typeface="Arial"/>
              </a:rPr>
              <a:t> </a:t>
            </a:r>
            <a:r>
              <a:rPr sz="1200" spc="10" dirty="0">
                <a:latin typeface="Arial"/>
                <a:cs typeface="Arial"/>
              </a:rPr>
              <a:t>time?</a:t>
            </a:r>
            <a:endParaRPr sz="1200" dirty="0">
              <a:latin typeface="Arial"/>
              <a:cs typeface="Arial"/>
            </a:endParaRPr>
          </a:p>
          <a:p>
            <a:pPr marL="292100" marR="5080">
              <a:lnSpc>
                <a:spcPct val="116700"/>
              </a:lnSpc>
              <a:spcBef>
                <a:spcPts val="575"/>
              </a:spcBef>
            </a:pPr>
            <a:r>
              <a:rPr sz="1450" b="1" spc="10" dirty="0">
                <a:latin typeface="Arial"/>
                <a:cs typeface="Arial"/>
              </a:rPr>
              <a:t>Answer: </a:t>
            </a:r>
            <a:r>
              <a:rPr sz="1450" spc="5" dirty="0">
                <a:latin typeface="Arial"/>
                <a:cs typeface="Arial"/>
              </a:rPr>
              <a:t>Unfortunately not. </a:t>
            </a:r>
            <a:r>
              <a:rPr sz="1450" spc="10" dirty="0">
                <a:latin typeface="Arial"/>
                <a:cs typeface="Arial"/>
              </a:rPr>
              <a:t>The </a:t>
            </a:r>
            <a:r>
              <a:rPr sz="1450" spc="5" dirty="0">
                <a:latin typeface="Arial"/>
                <a:cs typeface="Arial"/>
              </a:rPr>
              <a:t>largest element is </a:t>
            </a:r>
            <a:r>
              <a:rPr sz="1450" spc="10" dirty="0">
                <a:latin typeface="Arial"/>
                <a:cs typeface="Arial"/>
              </a:rPr>
              <a:t>removed</a:t>
            </a:r>
            <a:r>
              <a:rPr sz="1450" spc="-5" dirty="0">
                <a:latin typeface="Arial"/>
                <a:cs typeface="Arial"/>
              </a:rPr>
              <a:t> </a:t>
            </a:r>
            <a:r>
              <a:rPr sz="1450" spc="5" dirty="0">
                <a:latin typeface="Arial"/>
                <a:cs typeface="Arial"/>
              </a:rPr>
              <a:t>first,  </a:t>
            </a:r>
            <a:r>
              <a:rPr sz="1450" spc="10" dirty="0">
                <a:latin typeface="Arial"/>
                <a:cs typeface="Arial"/>
              </a:rPr>
              <a:t>and </a:t>
            </a:r>
            <a:r>
              <a:rPr sz="1450" dirty="0">
                <a:latin typeface="Arial"/>
                <a:cs typeface="Arial"/>
              </a:rPr>
              <a:t>it </a:t>
            </a:r>
            <a:r>
              <a:rPr sz="1450" spc="5" dirty="0">
                <a:latin typeface="Arial"/>
                <a:cs typeface="Arial"/>
              </a:rPr>
              <a:t>must </a:t>
            </a:r>
            <a:r>
              <a:rPr sz="1450" spc="10" dirty="0">
                <a:latin typeface="Arial"/>
                <a:cs typeface="Arial"/>
              </a:rPr>
              <a:t>be moved </a:t>
            </a:r>
            <a:r>
              <a:rPr sz="1450" spc="5" dirty="0">
                <a:latin typeface="Arial"/>
                <a:cs typeface="Arial"/>
              </a:rPr>
              <a:t>to the root, requiring </a:t>
            </a:r>
            <a:r>
              <a:rPr sz="1450" i="1" spc="5" dirty="0">
                <a:latin typeface="Arial"/>
                <a:cs typeface="Arial"/>
              </a:rPr>
              <a:t>O</a:t>
            </a:r>
            <a:r>
              <a:rPr sz="1450" spc="5" dirty="0">
                <a:latin typeface="Arial"/>
                <a:cs typeface="Arial"/>
              </a:rPr>
              <a:t>(log(</a:t>
            </a:r>
            <a:r>
              <a:rPr sz="1450" i="1" spc="5" dirty="0">
                <a:latin typeface="Arial"/>
                <a:cs typeface="Arial"/>
              </a:rPr>
              <a:t>n</a:t>
            </a:r>
            <a:r>
              <a:rPr sz="1450" spc="5" dirty="0">
                <a:latin typeface="Arial"/>
                <a:cs typeface="Arial"/>
              </a:rPr>
              <a:t>)) steps. </a:t>
            </a:r>
            <a:r>
              <a:rPr sz="1450" spc="10" dirty="0">
                <a:latin typeface="Arial"/>
                <a:cs typeface="Arial"/>
              </a:rPr>
              <a:t>The  </a:t>
            </a:r>
            <a:r>
              <a:rPr sz="1450" spc="5" dirty="0">
                <a:latin typeface="Arial"/>
                <a:cs typeface="Arial"/>
              </a:rPr>
              <a:t>second largest element is still toward the </a:t>
            </a:r>
            <a:r>
              <a:rPr sz="1450" spc="10" dirty="0">
                <a:latin typeface="Arial"/>
                <a:cs typeface="Arial"/>
              </a:rPr>
              <a:t>end </a:t>
            </a:r>
            <a:r>
              <a:rPr sz="1450" spc="5" dirty="0">
                <a:latin typeface="Arial"/>
                <a:cs typeface="Arial"/>
              </a:rPr>
              <a:t>of the array, again  requiring </a:t>
            </a:r>
            <a:r>
              <a:rPr sz="1450" i="1" spc="5" dirty="0">
                <a:latin typeface="Arial"/>
                <a:cs typeface="Arial"/>
              </a:rPr>
              <a:t>O</a:t>
            </a:r>
            <a:r>
              <a:rPr sz="1450" spc="5" dirty="0">
                <a:latin typeface="Arial"/>
                <a:cs typeface="Arial"/>
              </a:rPr>
              <a:t>(log(</a:t>
            </a:r>
            <a:r>
              <a:rPr sz="1450" i="1" spc="5" dirty="0">
                <a:latin typeface="Arial"/>
                <a:cs typeface="Arial"/>
              </a:rPr>
              <a:t>n</a:t>
            </a:r>
            <a:r>
              <a:rPr sz="1450" spc="5" dirty="0">
                <a:latin typeface="Arial"/>
                <a:cs typeface="Arial"/>
              </a:rPr>
              <a:t>)) steps, </a:t>
            </a:r>
            <a:r>
              <a:rPr sz="1450" spc="10" dirty="0">
                <a:latin typeface="Arial"/>
                <a:cs typeface="Arial"/>
              </a:rPr>
              <a:t>and </a:t>
            </a:r>
            <a:r>
              <a:rPr sz="1450" spc="5" dirty="0">
                <a:latin typeface="Arial"/>
                <a:cs typeface="Arial"/>
              </a:rPr>
              <a:t>so</a:t>
            </a:r>
            <a:r>
              <a:rPr sz="1450" spc="-30" dirty="0">
                <a:latin typeface="Arial"/>
                <a:cs typeface="Arial"/>
              </a:rPr>
              <a:t> </a:t>
            </a:r>
            <a:r>
              <a:rPr sz="1450" spc="5" dirty="0">
                <a:latin typeface="Arial"/>
                <a:cs typeface="Arial"/>
              </a:rPr>
              <a:t>on.</a:t>
            </a:r>
            <a:endParaRPr sz="1450" dirty="0">
              <a:latin typeface="Arial"/>
              <a:cs typeface="Arial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44715" y="605018"/>
            <a:ext cx="5360035" cy="66675"/>
          </a:xfrm>
          <a:custGeom>
            <a:avLst/>
            <a:gdLst/>
            <a:ahLst/>
            <a:cxnLst/>
            <a:rect l="l" t="t" r="r" b="b"/>
            <a:pathLst>
              <a:path w="5360035" h="66675">
                <a:moveTo>
                  <a:pt x="0" y="0"/>
                </a:moveTo>
                <a:lnTo>
                  <a:pt x="5359567" y="0"/>
                </a:lnTo>
                <a:lnTo>
                  <a:pt x="5359567" y="66578"/>
                </a:lnTo>
                <a:lnTo>
                  <a:pt x="0" y="66578"/>
                </a:lnTo>
                <a:lnTo>
                  <a:pt x="0" y="0"/>
                </a:lnTo>
                <a:close/>
              </a:path>
            </a:pathLst>
          </a:custGeom>
          <a:solidFill>
            <a:srgbClr val="C7215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70" dirty="0"/>
              <a:t>Self </a:t>
            </a:r>
            <a:r>
              <a:rPr spc="110" dirty="0"/>
              <a:t>Check</a:t>
            </a:r>
            <a:r>
              <a:rPr spc="-55" dirty="0"/>
              <a:t> </a:t>
            </a:r>
            <a:r>
              <a:rPr spc="20" dirty="0"/>
              <a:t>17.3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32015" y="785507"/>
            <a:ext cx="3383915" cy="5327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10" dirty="0">
                <a:latin typeface="Arial"/>
                <a:cs typeface="Arial"/>
              </a:rPr>
              <a:t>What </a:t>
            </a:r>
            <a:r>
              <a:rPr sz="1200" spc="5" dirty="0">
                <a:latin typeface="Arial"/>
                <a:cs typeface="Arial"/>
              </a:rPr>
              <a:t>is </a:t>
            </a:r>
            <a:r>
              <a:rPr sz="1200" spc="10" dirty="0">
                <a:latin typeface="Arial"/>
                <a:cs typeface="Arial"/>
              </a:rPr>
              <a:t>the height </a:t>
            </a:r>
            <a:r>
              <a:rPr sz="1200" spc="5" dirty="0">
                <a:latin typeface="Arial"/>
                <a:cs typeface="Arial"/>
              </a:rPr>
              <a:t>of </a:t>
            </a:r>
            <a:r>
              <a:rPr sz="1200" spc="10" dirty="0">
                <a:latin typeface="Arial"/>
                <a:cs typeface="Arial"/>
              </a:rPr>
              <a:t>the subtree with </a:t>
            </a:r>
            <a:r>
              <a:rPr sz="1200" spc="5" dirty="0">
                <a:latin typeface="Arial"/>
                <a:cs typeface="Arial"/>
              </a:rPr>
              <a:t>root</a:t>
            </a:r>
            <a:r>
              <a:rPr sz="1200" spc="-50" dirty="0">
                <a:latin typeface="Arial"/>
                <a:cs typeface="Arial"/>
              </a:rPr>
              <a:t> </a:t>
            </a:r>
            <a:r>
              <a:rPr sz="1200" spc="10" dirty="0">
                <a:latin typeface="Arial"/>
                <a:cs typeface="Arial"/>
              </a:rPr>
              <a:t>Anne?</a:t>
            </a:r>
            <a:endParaRPr sz="1200" dirty="0">
              <a:latin typeface="Arial"/>
              <a:cs typeface="Arial"/>
            </a:endParaRPr>
          </a:p>
          <a:p>
            <a:pPr marL="292100">
              <a:lnSpc>
                <a:spcPct val="100000"/>
              </a:lnSpc>
              <a:spcBef>
                <a:spcPts val="865"/>
              </a:spcBef>
            </a:pPr>
            <a:r>
              <a:rPr sz="1450" b="1" spc="10" dirty="0">
                <a:latin typeface="Arial"/>
                <a:cs typeface="Arial"/>
              </a:rPr>
              <a:t>Answer:</a:t>
            </a:r>
            <a:r>
              <a:rPr sz="1450" b="1" spc="-100" dirty="0">
                <a:latin typeface="Arial"/>
                <a:cs typeface="Arial"/>
              </a:rPr>
              <a:t> </a:t>
            </a:r>
            <a:r>
              <a:rPr sz="1450" spc="10" dirty="0">
                <a:latin typeface="Arial"/>
                <a:cs typeface="Arial"/>
              </a:rPr>
              <a:t>3</a:t>
            </a:r>
            <a:endParaRPr sz="1450" dirty="0">
              <a:latin typeface="Arial"/>
              <a:cs typeface="Arial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44715" y="604653"/>
            <a:ext cx="5360035" cy="66675"/>
          </a:xfrm>
          <a:custGeom>
            <a:avLst/>
            <a:gdLst/>
            <a:ahLst/>
            <a:cxnLst/>
            <a:rect l="l" t="t" r="r" b="b"/>
            <a:pathLst>
              <a:path w="5360035" h="66675">
                <a:moveTo>
                  <a:pt x="0" y="0"/>
                </a:moveTo>
                <a:lnTo>
                  <a:pt x="5359567" y="0"/>
                </a:lnTo>
                <a:lnTo>
                  <a:pt x="5359567" y="66578"/>
                </a:lnTo>
                <a:lnTo>
                  <a:pt x="0" y="66578"/>
                </a:lnTo>
                <a:lnTo>
                  <a:pt x="0" y="0"/>
                </a:lnTo>
                <a:close/>
              </a:path>
            </a:pathLst>
          </a:custGeom>
          <a:solidFill>
            <a:srgbClr val="C7215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70" dirty="0"/>
              <a:t>Self </a:t>
            </a:r>
            <a:r>
              <a:rPr spc="110" dirty="0"/>
              <a:t>Check</a:t>
            </a:r>
            <a:r>
              <a:rPr spc="-55" dirty="0"/>
              <a:t> </a:t>
            </a:r>
            <a:r>
              <a:rPr spc="20" dirty="0"/>
              <a:t>17.4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32015" y="785141"/>
            <a:ext cx="4523105" cy="5327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10" dirty="0">
                <a:latin typeface="Arial"/>
                <a:cs typeface="Arial"/>
              </a:rPr>
              <a:t>What are </a:t>
            </a:r>
            <a:r>
              <a:rPr sz="1200" spc="5" dirty="0">
                <a:latin typeface="Arial"/>
                <a:cs typeface="Arial"/>
              </a:rPr>
              <a:t>all </a:t>
            </a:r>
            <a:r>
              <a:rPr sz="1200" spc="10" dirty="0">
                <a:latin typeface="Arial"/>
                <a:cs typeface="Arial"/>
              </a:rPr>
              <a:t>possible shapes </a:t>
            </a:r>
            <a:r>
              <a:rPr sz="1200" spc="5" dirty="0">
                <a:latin typeface="Arial"/>
                <a:cs typeface="Arial"/>
              </a:rPr>
              <a:t>of </a:t>
            </a:r>
            <a:r>
              <a:rPr sz="1200" spc="10" dirty="0">
                <a:latin typeface="Arial"/>
                <a:cs typeface="Arial"/>
              </a:rPr>
              <a:t>trees </a:t>
            </a:r>
            <a:r>
              <a:rPr sz="1200" spc="5" dirty="0">
                <a:latin typeface="Arial"/>
                <a:cs typeface="Arial"/>
              </a:rPr>
              <a:t>of </a:t>
            </a:r>
            <a:r>
              <a:rPr sz="1200" spc="10" dirty="0">
                <a:latin typeface="Arial"/>
                <a:cs typeface="Arial"/>
              </a:rPr>
              <a:t>height 3 with two</a:t>
            </a:r>
            <a:r>
              <a:rPr sz="1200" spc="-60" dirty="0">
                <a:latin typeface="Arial"/>
                <a:cs typeface="Arial"/>
              </a:rPr>
              <a:t> </a:t>
            </a:r>
            <a:r>
              <a:rPr sz="1200" spc="10" dirty="0">
                <a:latin typeface="Arial"/>
                <a:cs typeface="Arial"/>
              </a:rPr>
              <a:t>leaves?</a:t>
            </a:r>
            <a:endParaRPr sz="1200">
              <a:latin typeface="Arial"/>
              <a:cs typeface="Arial"/>
            </a:endParaRPr>
          </a:p>
          <a:p>
            <a:pPr marL="292100">
              <a:lnSpc>
                <a:spcPct val="100000"/>
              </a:lnSpc>
              <a:spcBef>
                <a:spcPts val="865"/>
              </a:spcBef>
            </a:pPr>
            <a:r>
              <a:rPr sz="1450" b="1" spc="10" dirty="0">
                <a:latin typeface="Arial"/>
                <a:cs typeface="Arial"/>
              </a:rPr>
              <a:t>Answer:</a:t>
            </a:r>
            <a:endParaRPr sz="145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27715" y="1335532"/>
            <a:ext cx="2363673" cy="90718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44715" y="604414"/>
            <a:ext cx="5360035" cy="66675"/>
          </a:xfrm>
          <a:custGeom>
            <a:avLst/>
            <a:gdLst/>
            <a:ahLst/>
            <a:cxnLst/>
            <a:rect l="l" t="t" r="r" b="b"/>
            <a:pathLst>
              <a:path w="5360035" h="66675">
                <a:moveTo>
                  <a:pt x="0" y="0"/>
                </a:moveTo>
                <a:lnTo>
                  <a:pt x="5359567" y="0"/>
                </a:lnTo>
                <a:lnTo>
                  <a:pt x="5359567" y="66578"/>
                </a:lnTo>
                <a:lnTo>
                  <a:pt x="0" y="66578"/>
                </a:lnTo>
                <a:lnTo>
                  <a:pt x="0" y="0"/>
                </a:lnTo>
                <a:close/>
              </a:path>
            </a:pathLst>
          </a:custGeom>
          <a:solidFill>
            <a:srgbClr val="C7215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70" dirty="0"/>
              <a:t>Self </a:t>
            </a:r>
            <a:r>
              <a:rPr spc="110" dirty="0"/>
              <a:t>Check</a:t>
            </a:r>
            <a:r>
              <a:rPr spc="-55" dirty="0"/>
              <a:t> </a:t>
            </a:r>
            <a:r>
              <a:rPr spc="20" dirty="0"/>
              <a:t>17.5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32015" y="784903"/>
            <a:ext cx="4315460" cy="5327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10" dirty="0">
                <a:latin typeface="Arial"/>
                <a:cs typeface="Arial"/>
              </a:rPr>
              <a:t>Describe a recursive algorithm </a:t>
            </a:r>
            <a:r>
              <a:rPr sz="1200" spc="5" dirty="0">
                <a:latin typeface="Arial"/>
                <a:cs typeface="Arial"/>
              </a:rPr>
              <a:t>for </a:t>
            </a:r>
            <a:r>
              <a:rPr sz="1200" spc="10" dirty="0">
                <a:latin typeface="Arial"/>
                <a:cs typeface="Arial"/>
              </a:rPr>
              <a:t>counting </a:t>
            </a:r>
            <a:r>
              <a:rPr sz="1200" spc="5" dirty="0">
                <a:latin typeface="Arial"/>
                <a:cs typeface="Arial"/>
              </a:rPr>
              <a:t>all </a:t>
            </a:r>
            <a:r>
              <a:rPr sz="1200" spc="10" dirty="0">
                <a:latin typeface="Arial"/>
                <a:cs typeface="Arial"/>
              </a:rPr>
              <a:t>leaves </a:t>
            </a:r>
            <a:r>
              <a:rPr sz="1200" spc="5" dirty="0">
                <a:latin typeface="Arial"/>
                <a:cs typeface="Arial"/>
              </a:rPr>
              <a:t>in </a:t>
            </a:r>
            <a:r>
              <a:rPr sz="1200" spc="10" dirty="0">
                <a:latin typeface="Arial"/>
                <a:cs typeface="Arial"/>
              </a:rPr>
              <a:t>a</a:t>
            </a:r>
            <a:r>
              <a:rPr sz="1200" spc="-45" dirty="0">
                <a:latin typeface="Arial"/>
                <a:cs typeface="Arial"/>
              </a:rPr>
              <a:t> </a:t>
            </a:r>
            <a:r>
              <a:rPr sz="1200" spc="5" dirty="0">
                <a:latin typeface="Arial"/>
                <a:cs typeface="Arial"/>
              </a:rPr>
              <a:t>tree.</a:t>
            </a:r>
            <a:endParaRPr sz="1200">
              <a:latin typeface="Arial"/>
              <a:cs typeface="Arial"/>
            </a:endParaRPr>
          </a:p>
          <a:p>
            <a:pPr marL="292100">
              <a:lnSpc>
                <a:spcPct val="100000"/>
              </a:lnSpc>
              <a:spcBef>
                <a:spcPts val="865"/>
              </a:spcBef>
            </a:pPr>
            <a:r>
              <a:rPr sz="1450" b="1" spc="10" dirty="0">
                <a:latin typeface="Arial"/>
                <a:cs typeface="Arial"/>
              </a:rPr>
              <a:t>Answer:</a:t>
            </a:r>
            <a:endParaRPr sz="14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31835" y="1382550"/>
            <a:ext cx="5343525" cy="724535"/>
          </a:xfrm>
          <a:prstGeom prst="rect">
            <a:avLst/>
          </a:prstGeom>
          <a:ln w="8322">
            <a:solidFill>
              <a:srgbClr val="CCCCCC"/>
            </a:solidFill>
          </a:ln>
        </p:spPr>
        <p:txBody>
          <a:bodyPr vert="horz" wrap="square" lIns="0" tIns="54610" rIns="0" bIns="0" rtlCol="0">
            <a:spAutoFit/>
          </a:bodyPr>
          <a:lstStyle/>
          <a:p>
            <a:pPr marL="52069" marR="3582670">
              <a:lnSpc>
                <a:spcPct val="102800"/>
              </a:lnSpc>
              <a:spcBef>
                <a:spcPts val="430"/>
              </a:spcBef>
            </a:pPr>
            <a:r>
              <a:rPr sz="850" spc="15" dirty="0">
                <a:latin typeface="Comic Sans MS"/>
                <a:cs typeface="Comic Sans MS"/>
              </a:rPr>
              <a:t>If n </a:t>
            </a:r>
            <a:r>
              <a:rPr sz="850" spc="10" dirty="0">
                <a:latin typeface="Comic Sans MS"/>
                <a:cs typeface="Comic Sans MS"/>
              </a:rPr>
              <a:t>is </a:t>
            </a:r>
            <a:r>
              <a:rPr sz="850" spc="15" dirty="0">
                <a:latin typeface="Comic Sans MS"/>
                <a:cs typeface="Comic Sans MS"/>
              </a:rPr>
              <a:t>a </a:t>
            </a:r>
            <a:r>
              <a:rPr sz="850" spc="10" dirty="0">
                <a:latin typeface="Comic Sans MS"/>
                <a:cs typeface="Comic Sans MS"/>
              </a:rPr>
              <a:t>leaf, </a:t>
            </a:r>
            <a:r>
              <a:rPr sz="850" spc="15" dirty="0">
                <a:latin typeface="Comic Sans MS"/>
                <a:cs typeface="Comic Sans MS"/>
              </a:rPr>
              <a:t>the </a:t>
            </a:r>
            <a:r>
              <a:rPr sz="850" spc="10" dirty="0">
                <a:latin typeface="Comic Sans MS"/>
                <a:cs typeface="Comic Sans MS"/>
              </a:rPr>
              <a:t>leaf </a:t>
            </a:r>
            <a:r>
              <a:rPr sz="850" spc="15" dirty="0">
                <a:latin typeface="Comic Sans MS"/>
                <a:cs typeface="Comic Sans MS"/>
              </a:rPr>
              <a:t>count </a:t>
            </a:r>
            <a:r>
              <a:rPr sz="850" spc="10" dirty="0">
                <a:latin typeface="Comic Sans MS"/>
                <a:cs typeface="Comic Sans MS"/>
              </a:rPr>
              <a:t>is</a:t>
            </a:r>
            <a:r>
              <a:rPr sz="850" spc="-110" dirty="0">
                <a:latin typeface="Comic Sans MS"/>
                <a:cs typeface="Comic Sans MS"/>
              </a:rPr>
              <a:t> </a:t>
            </a:r>
            <a:r>
              <a:rPr sz="850" spc="10" dirty="0">
                <a:latin typeface="Comic Sans MS"/>
                <a:cs typeface="Comic Sans MS"/>
              </a:rPr>
              <a:t>1.  </a:t>
            </a:r>
            <a:r>
              <a:rPr sz="850" spc="15" dirty="0">
                <a:latin typeface="Comic Sans MS"/>
                <a:cs typeface="Comic Sans MS"/>
              </a:rPr>
              <a:t>Otherwise</a:t>
            </a:r>
            <a:endParaRPr sz="850" dirty="0">
              <a:latin typeface="Comic Sans MS"/>
              <a:cs typeface="Comic Sans MS"/>
            </a:endParaRPr>
          </a:p>
          <a:p>
            <a:pPr marL="152400">
              <a:lnSpc>
                <a:spcPct val="100000"/>
              </a:lnSpc>
              <a:spcBef>
                <a:spcPts val="5"/>
              </a:spcBef>
            </a:pPr>
            <a:r>
              <a:rPr sz="850" spc="15" dirty="0">
                <a:latin typeface="Comic Sans MS"/>
                <a:cs typeface="Comic Sans MS"/>
              </a:rPr>
              <a:t>Let </a:t>
            </a:r>
            <a:r>
              <a:rPr sz="850" spc="10" dirty="0">
                <a:latin typeface="Comic Sans MS"/>
                <a:cs typeface="Comic Sans MS"/>
              </a:rPr>
              <a:t>c</a:t>
            </a:r>
            <a:r>
              <a:rPr sz="1050" spc="15" baseline="-15873" dirty="0">
                <a:latin typeface="Comic Sans MS"/>
                <a:cs typeface="Comic Sans MS"/>
              </a:rPr>
              <a:t>1 </a:t>
            </a:r>
            <a:r>
              <a:rPr sz="850" spc="5" dirty="0">
                <a:latin typeface="Comic Sans MS"/>
                <a:cs typeface="Comic Sans MS"/>
              </a:rPr>
              <a:t>... </a:t>
            </a:r>
            <a:r>
              <a:rPr sz="850" spc="10" dirty="0">
                <a:latin typeface="Comic Sans MS"/>
                <a:cs typeface="Comic Sans MS"/>
              </a:rPr>
              <a:t>c</a:t>
            </a:r>
            <a:r>
              <a:rPr sz="1050" spc="15" baseline="-15873" dirty="0">
                <a:latin typeface="Comic Sans MS"/>
                <a:cs typeface="Comic Sans MS"/>
              </a:rPr>
              <a:t>n </a:t>
            </a:r>
            <a:r>
              <a:rPr sz="850" spc="15" dirty="0">
                <a:latin typeface="Comic Sans MS"/>
                <a:cs typeface="Comic Sans MS"/>
              </a:rPr>
              <a:t>be the </a:t>
            </a:r>
            <a:r>
              <a:rPr sz="850" spc="10" dirty="0">
                <a:latin typeface="Comic Sans MS"/>
                <a:cs typeface="Comic Sans MS"/>
              </a:rPr>
              <a:t>children </a:t>
            </a:r>
            <a:r>
              <a:rPr sz="850" spc="15" dirty="0">
                <a:latin typeface="Comic Sans MS"/>
                <a:cs typeface="Comic Sans MS"/>
              </a:rPr>
              <a:t>of</a:t>
            </a:r>
            <a:r>
              <a:rPr sz="850" spc="25" dirty="0">
                <a:latin typeface="Comic Sans MS"/>
                <a:cs typeface="Comic Sans MS"/>
              </a:rPr>
              <a:t> </a:t>
            </a:r>
            <a:r>
              <a:rPr sz="850" spc="10" dirty="0">
                <a:latin typeface="Comic Sans MS"/>
                <a:cs typeface="Comic Sans MS"/>
              </a:rPr>
              <a:t>n.</a:t>
            </a:r>
            <a:endParaRPr sz="850" dirty="0">
              <a:latin typeface="Comic Sans MS"/>
              <a:cs typeface="Comic Sans MS"/>
            </a:endParaRPr>
          </a:p>
          <a:p>
            <a:pPr marL="152400">
              <a:lnSpc>
                <a:spcPct val="100000"/>
              </a:lnSpc>
              <a:spcBef>
                <a:spcPts val="290"/>
              </a:spcBef>
            </a:pPr>
            <a:r>
              <a:rPr sz="850" spc="15" dirty="0">
                <a:latin typeface="Comic Sans MS"/>
                <a:cs typeface="Comic Sans MS"/>
              </a:rPr>
              <a:t>The </a:t>
            </a:r>
            <a:r>
              <a:rPr sz="850" spc="10" dirty="0">
                <a:latin typeface="Comic Sans MS"/>
                <a:cs typeface="Comic Sans MS"/>
              </a:rPr>
              <a:t>leaf </a:t>
            </a:r>
            <a:r>
              <a:rPr sz="850" spc="15" dirty="0">
                <a:latin typeface="Comic Sans MS"/>
                <a:cs typeface="Comic Sans MS"/>
              </a:rPr>
              <a:t>count </a:t>
            </a:r>
            <a:r>
              <a:rPr sz="850" spc="10" dirty="0">
                <a:latin typeface="Comic Sans MS"/>
                <a:cs typeface="Comic Sans MS"/>
              </a:rPr>
              <a:t>is leafCount(c</a:t>
            </a:r>
            <a:r>
              <a:rPr sz="1050" spc="15" baseline="-15873" dirty="0">
                <a:latin typeface="Comic Sans MS"/>
                <a:cs typeface="Comic Sans MS"/>
              </a:rPr>
              <a:t>1</a:t>
            </a:r>
            <a:r>
              <a:rPr sz="850" spc="10" dirty="0">
                <a:latin typeface="Comic Sans MS"/>
                <a:cs typeface="Comic Sans MS"/>
              </a:rPr>
              <a:t>) + </a:t>
            </a:r>
            <a:r>
              <a:rPr sz="850" spc="5" dirty="0">
                <a:latin typeface="Comic Sans MS"/>
                <a:cs typeface="Comic Sans MS"/>
              </a:rPr>
              <a:t>...+</a:t>
            </a:r>
            <a:r>
              <a:rPr sz="850" spc="20" dirty="0">
                <a:latin typeface="Comic Sans MS"/>
                <a:cs typeface="Comic Sans MS"/>
              </a:rPr>
              <a:t> </a:t>
            </a:r>
            <a:r>
              <a:rPr sz="850" spc="10" dirty="0">
                <a:latin typeface="Comic Sans MS"/>
                <a:cs typeface="Comic Sans MS"/>
              </a:rPr>
              <a:t>leafCount(c</a:t>
            </a:r>
            <a:r>
              <a:rPr sz="1050" spc="15" baseline="-15873" dirty="0">
                <a:latin typeface="Comic Sans MS"/>
                <a:cs typeface="Comic Sans MS"/>
              </a:rPr>
              <a:t>n</a:t>
            </a:r>
            <a:r>
              <a:rPr sz="850" spc="10" dirty="0">
                <a:latin typeface="Comic Sans MS"/>
                <a:cs typeface="Comic Sans MS"/>
              </a:rPr>
              <a:t>).</a:t>
            </a:r>
            <a:endParaRPr sz="850" dirty="0">
              <a:latin typeface="Comic Sans MS"/>
              <a:cs typeface="Comic Sans MS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44715" y="604048"/>
            <a:ext cx="5360035" cy="66675"/>
          </a:xfrm>
          <a:custGeom>
            <a:avLst/>
            <a:gdLst/>
            <a:ahLst/>
            <a:cxnLst/>
            <a:rect l="l" t="t" r="r" b="b"/>
            <a:pathLst>
              <a:path w="5360035" h="66675">
                <a:moveTo>
                  <a:pt x="0" y="0"/>
                </a:moveTo>
                <a:lnTo>
                  <a:pt x="5359567" y="0"/>
                </a:lnTo>
                <a:lnTo>
                  <a:pt x="5359567" y="66578"/>
                </a:lnTo>
                <a:lnTo>
                  <a:pt x="0" y="66578"/>
                </a:lnTo>
                <a:lnTo>
                  <a:pt x="0" y="0"/>
                </a:lnTo>
                <a:close/>
              </a:path>
            </a:pathLst>
          </a:custGeom>
          <a:solidFill>
            <a:srgbClr val="C7215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70" dirty="0"/>
              <a:t>Self </a:t>
            </a:r>
            <a:r>
              <a:rPr spc="110" dirty="0"/>
              <a:t>Check</a:t>
            </a:r>
            <a:r>
              <a:rPr spc="-55" dirty="0"/>
              <a:t> </a:t>
            </a:r>
            <a:r>
              <a:rPr spc="20" dirty="0"/>
              <a:t>17.6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32015" y="792859"/>
            <a:ext cx="5613400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1200" spc="10" dirty="0">
                <a:latin typeface="Arial"/>
                <a:cs typeface="Arial"/>
              </a:rPr>
              <a:t>Using the public </a:t>
            </a:r>
            <a:r>
              <a:rPr sz="1200" spc="5" dirty="0">
                <a:latin typeface="Arial"/>
                <a:cs typeface="Arial"/>
              </a:rPr>
              <a:t>interface of </a:t>
            </a:r>
            <a:r>
              <a:rPr sz="1200" spc="10" dirty="0">
                <a:latin typeface="Arial"/>
                <a:cs typeface="Arial"/>
              </a:rPr>
              <a:t>the </a:t>
            </a:r>
            <a:r>
              <a:rPr sz="1200" spc="10" dirty="0">
                <a:latin typeface="Courier" charset="0"/>
                <a:cs typeface="Courier" charset="0"/>
              </a:rPr>
              <a:t>Tree</a:t>
            </a:r>
            <a:r>
              <a:rPr sz="1200" spc="-335" dirty="0">
                <a:latin typeface="Courier" charset="0"/>
                <a:cs typeface="Courier" charset="0"/>
              </a:rPr>
              <a:t> </a:t>
            </a:r>
            <a:r>
              <a:rPr sz="1200" spc="10" dirty="0">
                <a:latin typeface="Arial"/>
                <a:cs typeface="Arial"/>
              </a:rPr>
              <a:t>class </a:t>
            </a:r>
            <a:r>
              <a:rPr sz="1200" spc="5" dirty="0">
                <a:latin typeface="Arial"/>
                <a:cs typeface="Arial"/>
              </a:rPr>
              <a:t>in this section, </a:t>
            </a:r>
            <a:r>
              <a:rPr sz="1200" spc="10" dirty="0">
                <a:latin typeface="Arial"/>
                <a:cs typeface="Arial"/>
              </a:rPr>
              <a:t>construct a </a:t>
            </a:r>
            <a:r>
              <a:rPr sz="1200" spc="5" dirty="0">
                <a:latin typeface="Arial"/>
                <a:cs typeface="Arial"/>
              </a:rPr>
              <a:t>tree that is  identical to </a:t>
            </a:r>
            <a:r>
              <a:rPr sz="1200" spc="10" dirty="0">
                <a:latin typeface="Arial"/>
                <a:cs typeface="Arial"/>
              </a:rPr>
              <a:t>the subtree with </a:t>
            </a:r>
            <a:r>
              <a:rPr sz="1200" spc="5" dirty="0">
                <a:latin typeface="Arial"/>
                <a:cs typeface="Arial"/>
              </a:rPr>
              <a:t>root </a:t>
            </a:r>
            <a:r>
              <a:rPr sz="1200" spc="10" dirty="0">
                <a:latin typeface="Arial"/>
                <a:cs typeface="Arial"/>
              </a:rPr>
              <a:t>Anne </a:t>
            </a:r>
            <a:r>
              <a:rPr sz="1200" spc="5" dirty="0">
                <a:latin typeface="Arial"/>
                <a:cs typeface="Arial"/>
              </a:rPr>
              <a:t>in </a:t>
            </a:r>
            <a:r>
              <a:rPr sz="1200" spc="10" dirty="0">
                <a:latin typeface="Arial"/>
                <a:cs typeface="Arial"/>
              </a:rPr>
              <a:t>Figure</a:t>
            </a:r>
            <a:r>
              <a:rPr sz="1200" spc="-10" dirty="0">
                <a:latin typeface="Arial"/>
                <a:cs typeface="Arial"/>
              </a:rPr>
              <a:t> </a:t>
            </a:r>
            <a:r>
              <a:rPr sz="1200" spc="5" dirty="0">
                <a:latin typeface="Arial"/>
                <a:cs typeface="Arial"/>
              </a:rPr>
              <a:t>1.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44740" y="1177391"/>
            <a:ext cx="5825972" cy="332912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38200" y="1219200"/>
            <a:ext cx="5343525" cy="720725"/>
          </a:xfrm>
          <a:custGeom>
            <a:avLst/>
            <a:gdLst/>
            <a:ahLst/>
            <a:cxnLst/>
            <a:rect l="l" t="t" r="r" b="b"/>
            <a:pathLst>
              <a:path w="5343525" h="720725">
                <a:moveTo>
                  <a:pt x="5342923" y="0"/>
                </a:moveTo>
                <a:lnTo>
                  <a:pt x="5342923" y="720583"/>
                </a:lnTo>
                <a:lnTo>
                  <a:pt x="0" y="720583"/>
                </a:lnTo>
                <a:lnTo>
                  <a:pt x="0" y="0"/>
                </a:lnTo>
              </a:path>
            </a:pathLst>
          </a:custGeom>
          <a:ln w="8322">
            <a:solidFill>
              <a:srgbClr val="CCCC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882195" y="1210153"/>
            <a:ext cx="2115185" cy="675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850" spc="15" dirty="0">
                <a:latin typeface="Courier" charset="0"/>
                <a:cs typeface="Courier" charset="0"/>
              </a:rPr>
              <a:t>t1.addSubtree(t2);</a:t>
            </a:r>
            <a:endParaRPr sz="850" dirty="0">
              <a:latin typeface="Courier" charset="0"/>
              <a:cs typeface="Courier" charset="0"/>
            </a:endParaRPr>
          </a:p>
          <a:p>
            <a:pPr marL="12700" marR="274320">
              <a:lnSpc>
                <a:spcPct val="102800"/>
              </a:lnSpc>
              <a:spcBef>
                <a:spcPts val="10"/>
              </a:spcBef>
            </a:pPr>
            <a:r>
              <a:rPr sz="850" spc="15" dirty="0">
                <a:latin typeface="Courier" charset="0"/>
                <a:cs typeface="Courier" charset="0"/>
              </a:rPr>
              <a:t>Tree t3 = new Tree("Zara");  t1.addSubtree(t3);</a:t>
            </a:r>
            <a:endParaRPr sz="850" dirty="0">
              <a:latin typeface="Courier" charset="0"/>
              <a:cs typeface="Courier" charset="0"/>
            </a:endParaRPr>
          </a:p>
          <a:p>
            <a:pPr marL="12700" marR="5080">
              <a:lnSpc>
                <a:spcPct val="102800"/>
              </a:lnSpc>
            </a:pPr>
            <a:r>
              <a:rPr sz="850" spc="15" dirty="0">
                <a:latin typeface="Courier" charset="0"/>
                <a:cs typeface="Courier" charset="0"/>
              </a:rPr>
              <a:t>Tree t4 = new Tree("Savannah");  t2.addSubtree(t4);</a:t>
            </a:r>
            <a:endParaRPr sz="850" dirty="0">
              <a:latin typeface="Courier" charset="0"/>
              <a:cs typeface="Courier" charset="0"/>
            </a:endParaRPr>
          </a:p>
        </p:txBody>
      </p:sp>
      <p:sp>
        <p:nvSpPr>
          <p:cNvPr id="4" name="object 3"/>
          <p:cNvSpPr/>
          <p:nvPr/>
        </p:nvSpPr>
        <p:spPr>
          <a:xfrm>
            <a:off x="819778" y="866140"/>
            <a:ext cx="5343525" cy="353060"/>
          </a:xfrm>
          <a:custGeom>
            <a:avLst/>
            <a:gdLst/>
            <a:ahLst/>
            <a:cxnLst/>
            <a:rect l="l" t="t" r="r" b="b"/>
            <a:pathLst>
              <a:path w="5343525" h="353060">
                <a:moveTo>
                  <a:pt x="0" y="0"/>
                </a:moveTo>
                <a:lnTo>
                  <a:pt x="5342923" y="0"/>
                </a:lnTo>
                <a:lnTo>
                  <a:pt x="5342923" y="353048"/>
                </a:lnTo>
              </a:path>
            </a:pathLst>
          </a:custGeom>
          <a:ln w="8322">
            <a:solidFill>
              <a:srgbClr val="CCCC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4"/>
          <p:cNvSpPr/>
          <p:nvPr/>
        </p:nvSpPr>
        <p:spPr>
          <a:xfrm>
            <a:off x="819778" y="866140"/>
            <a:ext cx="0" cy="353060"/>
          </a:xfrm>
          <a:custGeom>
            <a:avLst/>
            <a:gdLst/>
            <a:ahLst/>
            <a:cxnLst/>
            <a:rect l="l" t="t" r="r" b="b"/>
            <a:pathLst>
              <a:path h="353060">
                <a:moveTo>
                  <a:pt x="0" y="353048"/>
                </a:moveTo>
                <a:lnTo>
                  <a:pt x="0" y="0"/>
                </a:lnTo>
              </a:path>
            </a:pathLst>
          </a:custGeom>
          <a:ln w="8322">
            <a:solidFill>
              <a:srgbClr val="CCCC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8"/>
          <p:cNvSpPr txBox="1"/>
          <p:nvPr/>
        </p:nvSpPr>
        <p:spPr>
          <a:xfrm>
            <a:off x="799536" y="561312"/>
            <a:ext cx="761365" cy="2400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b="1" spc="10" dirty="0">
                <a:latin typeface="Arial"/>
                <a:cs typeface="Arial"/>
              </a:rPr>
              <a:t>Answer:</a:t>
            </a:r>
            <a:endParaRPr sz="1450">
              <a:latin typeface="Arial"/>
              <a:cs typeface="Arial"/>
            </a:endParaRPr>
          </a:p>
        </p:txBody>
      </p:sp>
      <p:sp>
        <p:nvSpPr>
          <p:cNvPr id="7" name="object 9"/>
          <p:cNvSpPr txBox="1"/>
          <p:nvPr/>
        </p:nvSpPr>
        <p:spPr>
          <a:xfrm>
            <a:off x="863773" y="925166"/>
            <a:ext cx="1912620" cy="2781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2800"/>
              </a:lnSpc>
            </a:pPr>
            <a:r>
              <a:rPr sz="850" spc="15" dirty="0">
                <a:latin typeface="Courier" charset="0"/>
                <a:cs typeface="Courier" charset="0"/>
              </a:rPr>
              <a:t>Tree t1 = new Tree("Anne");  Tree t2 = new</a:t>
            </a:r>
            <a:r>
              <a:rPr sz="850" spc="-5" dirty="0">
                <a:latin typeface="Courier" charset="0"/>
                <a:cs typeface="Courier" charset="0"/>
              </a:rPr>
              <a:t> </a:t>
            </a:r>
            <a:r>
              <a:rPr sz="850" spc="15" dirty="0">
                <a:latin typeface="Courier" charset="0"/>
                <a:cs typeface="Courier" charset="0"/>
              </a:rPr>
              <a:t>Tree("Peter");</a:t>
            </a:r>
            <a:endParaRPr sz="850" dirty="0">
              <a:latin typeface="Courier" charset="0"/>
              <a:cs typeface="Courier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44715" y="602936"/>
            <a:ext cx="5360035" cy="66675"/>
          </a:xfrm>
          <a:custGeom>
            <a:avLst/>
            <a:gdLst/>
            <a:ahLst/>
            <a:cxnLst/>
            <a:rect l="l" t="t" r="r" b="b"/>
            <a:pathLst>
              <a:path w="5360035" h="66675">
                <a:moveTo>
                  <a:pt x="0" y="0"/>
                </a:moveTo>
                <a:lnTo>
                  <a:pt x="5359567" y="0"/>
                </a:lnTo>
                <a:lnTo>
                  <a:pt x="5359567" y="66578"/>
                </a:lnTo>
                <a:lnTo>
                  <a:pt x="0" y="66578"/>
                </a:lnTo>
                <a:lnTo>
                  <a:pt x="0" y="0"/>
                </a:lnTo>
                <a:close/>
              </a:path>
            </a:pathLst>
          </a:custGeom>
          <a:solidFill>
            <a:srgbClr val="C7215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70" dirty="0"/>
              <a:t>Self </a:t>
            </a:r>
            <a:r>
              <a:rPr spc="110" dirty="0"/>
              <a:t>Check</a:t>
            </a:r>
            <a:r>
              <a:rPr spc="-55" dirty="0"/>
              <a:t> </a:t>
            </a:r>
            <a:r>
              <a:rPr spc="20" dirty="0"/>
              <a:t>17.7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32015" y="791747"/>
            <a:ext cx="5737860" cy="8077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5" dirty="0">
                <a:latin typeface="Arial"/>
                <a:cs typeface="Arial"/>
              </a:rPr>
              <a:t>Is</a:t>
            </a:r>
            <a:r>
              <a:rPr sz="1200" dirty="0">
                <a:latin typeface="Arial"/>
                <a:cs typeface="Arial"/>
              </a:rPr>
              <a:t> </a:t>
            </a:r>
            <a:r>
              <a:rPr sz="1200" spc="10" dirty="0">
                <a:latin typeface="Arial"/>
                <a:cs typeface="Arial"/>
              </a:rPr>
              <a:t>the</a:t>
            </a:r>
            <a:r>
              <a:rPr sz="1200" dirty="0">
                <a:latin typeface="Arial"/>
                <a:cs typeface="Arial"/>
              </a:rPr>
              <a:t> </a:t>
            </a:r>
            <a:r>
              <a:rPr sz="1200" spc="10" dirty="0">
                <a:latin typeface="Courier" charset="0"/>
                <a:cs typeface="Courier" charset="0"/>
              </a:rPr>
              <a:t>size</a:t>
            </a:r>
            <a:r>
              <a:rPr sz="1200" spc="-390" dirty="0">
                <a:latin typeface="Courier" charset="0"/>
                <a:cs typeface="Courier" charset="0"/>
              </a:rPr>
              <a:t> </a:t>
            </a:r>
            <a:r>
              <a:rPr sz="1200" spc="10" dirty="0">
                <a:latin typeface="Arial"/>
                <a:cs typeface="Arial"/>
              </a:rPr>
              <a:t>method</a:t>
            </a:r>
            <a:r>
              <a:rPr sz="1200" dirty="0">
                <a:latin typeface="Arial"/>
                <a:cs typeface="Arial"/>
              </a:rPr>
              <a:t> </a:t>
            </a:r>
            <a:r>
              <a:rPr sz="1200" spc="5" dirty="0">
                <a:latin typeface="Arial"/>
                <a:cs typeface="Arial"/>
              </a:rPr>
              <a:t>of</a:t>
            </a:r>
            <a:r>
              <a:rPr sz="1200" dirty="0">
                <a:latin typeface="Arial"/>
                <a:cs typeface="Arial"/>
              </a:rPr>
              <a:t> </a:t>
            </a:r>
            <a:r>
              <a:rPr sz="1200" spc="10" dirty="0">
                <a:latin typeface="Arial"/>
                <a:cs typeface="Arial"/>
              </a:rPr>
              <a:t>the</a:t>
            </a:r>
            <a:r>
              <a:rPr sz="1200" dirty="0">
                <a:latin typeface="Arial"/>
                <a:cs typeface="Arial"/>
              </a:rPr>
              <a:t> </a:t>
            </a:r>
            <a:r>
              <a:rPr sz="1200" spc="10" dirty="0">
                <a:latin typeface="Courier" charset="0"/>
                <a:cs typeface="Courier" charset="0"/>
              </a:rPr>
              <a:t>Tree</a:t>
            </a:r>
            <a:r>
              <a:rPr sz="1200" spc="-390" dirty="0">
                <a:latin typeface="Courier" charset="0"/>
                <a:cs typeface="Courier" charset="0"/>
              </a:rPr>
              <a:t> </a:t>
            </a:r>
            <a:r>
              <a:rPr sz="1200" spc="10" dirty="0">
                <a:latin typeface="Arial"/>
                <a:cs typeface="Arial"/>
              </a:rPr>
              <a:t>class</a:t>
            </a:r>
            <a:r>
              <a:rPr sz="1200" dirty="0">
                <a:latin typeface="Arial"/>
                <a:cs typeface="Arial"/>
              </a:rPr>
              <a:t> </a:t>
            </a:r>
            <a:r>
              <a:rPr sz="1200" spc="10" dirty="0">
                <a:latin typeface="Arial"/>
                <a:cs typeface="Arial"/>
              </a:rPr>
              <a:t>recursive?</a:t>
            </a:r>
            <a:r>
              <a:rPr sz="1200" dirty="0">
                <a:latin typeface="Arial"/>
                <a:cs typeface="Arial"/>
              </a:rPr>
              <a:t> </a:t>
            </a:r>
            <a:r>
              <a:rPr sz="1200" spc="15" dirty="0">
                <a:latin typeface="Arial"/>
                <a:cs typeface="Arial"/>
              </a:rPr>
              <a:t>Why</a:t>
            </a:r>
            <a:r>
              <a:rPr sz="1200" dirty="0">
                <a:latin typeface="Arial"/>
                <a:cs typeface="Arial"/>
              </a:rPr>
              <a:t> </a:t>
            </a:r>
            <a:r>
              <a:rPr sz="1200" spc="10" dirty="0">
                <a:latin typeface="Arial"/>
                <a:cs typeface="Arial"/>
              </a:rPr>
              <a:t>or</a:t>
            </a:r>
            <a:r>
              <a:rPr sz="1200" dirty="0">
                <a:latin typeface="Arial"/>
                <a:cs typeface="Arial"/>
              </a:rPr>
              <a:t> </a:t>
            </a:r>
            <a:r>
              <a:rPr sz="1200" spc="10" dirty="0">
                <a:latin typeface="Arial"/>
                <a:cs typeface="Arial"/>
              </a:rPr>
              <a:t>why</a:t>
            </a:r>
            <a:r>
              <a:rPr sz="1200" dirty="0">
                <a:latin typeface="Arial"/>
                <a:cs typeface="Arial"/>
              </a:rPr>
              <a:t> </a:t>
            </a:r>
            <a:r>
              <a:rPr sz="1200" spc="10" dirty="0">
                <a:latin typeface="Arial"/>
                <a:cs typeface="Arial"/>
              </a:rPr>
              <a:t>not?</a:t>
            </a:r>
            <a:endParaRPr sz="1200" dirty="0">
              <a:latin typeface="Arial"/>
              <a:cs typeface="Arial"/>
            </a:endParaRPr>
          </a:p>
          <a:p>
            <a:pPr marL="292100">
              <a:lnSpc>
                <a:spcPct val="100000"/>
              </a:lnSpc>
              <a:spcBef>
                <a:spcPts val="930"/>
              </a:spcBef>
            </a:pPr>
            <a:r>
              <a:rPr sz="1450" b="1" spc="10" dirty="0">
                <a:latin typeface="Arial"/>
                <a:cs typeface="Arial"/>
              </a:rPr>
              <a:t>Answer: </a:t>
            </a:r>
            <a:r>
              <a:rPr sz="1450" spc="5" dirty="0">
                <a:latin typeface="Arial"/>
                <a:cs typeface="Arial"/>
              </a:rPr>
              <a:t>It is not. However, </a:t>
            </a:r>
            <a:r>
              <a:rPr sz="1450" dirty="0">
                <a:latin typeface="Arial"/>
                <a:cs typeface="Arial"/>
              </a:rPr>
              <a:t>it </a:t>
            </a:r>
            <a:r>
              <a:rPr sz="1450" spc="5" dirty="0">
                <a:latin typeface="Arial"/>
                <a:cs typeface="Arial"/>
              </a:rPr>
              <a:t>calls </a:t>
            </a:r>
            <a:r>
              <a:rPr sz="1450" spc="10" dirty="0">
                <a:latin typeface="Arial"/>
                <a:cs typeface="Arial"/>
              </a:rPr>
              <a:t>a </a:t>
            </a:r>
            <a:r>
              <a:rPr sz="1450" spc="5" dirty="0">
                <a:latin typeface="Arial"/>
                <a:cs typeface="Arial"/>
              </a:rPr>
              <a:t>recursive </a:t>
            </a:r>
            <a:r>
              <a:rPr sz="1450" spc="10" dirty="0">
                <a:latin typeface="Arial"/>
                <a:cs typeface="Arial"/>
              </a:rPr>
              <a:t>method—the</a:t>
            </a:r>
            <a:r>
              <a:rPr sz="1450" spc="-10" dirty="0">
                <a:latin typeface="Arial"/>
                <a:cs typeface="Arial"/>
              </a:rPr>
              <a:t> </a:t>
            </a:r>
            <a:r>
              <a:rPr sz="1450" spc="10" dirty="0">
                <a:latin typeface="Courier" charset="0"/>
                <a:cs typeface="Courier" charset="0"/>
              </a:rPr>
              <a:t>size</a:t>
            </a:r>
            <a:endParaRPr sz="1450" dirty="0">
              <a:latin typeface="Courier" charset="0"/>
              <a:cs typeface="Courier" charset="0"/>
            </a:endParaRPr>
          </a:p>
          <a:p>
            <a:pPr marL="292100">
              <a:lnSpc>
                <a:spcPct val="100000"/>
              </a:lnSpc>
              <a:spcBef>
                <a:spcPts val="355"/>
              </a:spcBef>
            </a:pPr>
            <a:r>
              <a:rPr sz="1450" spc="10" dirty="0">
                <a:latin typeface="Arial"/>
                <a:cs typeface="Arial"/>
              </a:rPr>
              <a:t>method </a:t>
            </a:r>
            <a:r>
              <a:rPr sz="1450" spc="5" dirty="0">
                <a:latin typeface="Arial"/>
                <a:cs typeface="Arial"/>
              </a:rPr>
              <a:t>of the </a:t>
            </a:r>
            <a:r>
              <a:rPr sz="1450" spc="10" dirty="0">
                <a:latin typeface="Courier" charset="0"/>
                <a:cs typeface="Courier" charset="0"/>
              </a:rPr>
              <a:t>Node</a:t>
            </a:r>
            <a:r>
              <a:rPr sz="1450" spc="-550" dirty="0">
                <a:latin typeface="Courier" charset="0"/>
                <a:cs typeface="Courier" charset="0"/>
              </a:rPr>
              <a:t> </a:t>
            </a:r>
            <a:r>
              <a:rPr sz="1450" spc="5" dirty="0">
                <a:latin typeface="Arial"/>
                <a:cs typeface="Arial"/>
              </a:rPr>
              <a:t>class.</a:t>
            </a:r>
            <a:endParaRPr sz="1450" dirty="0">
              <a:latin typeface="Arial"/>
              <a:cs typeface="Arial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44715" y="610456"/>
            <a:ext cx="5360035" cy="66675"/>
          </a:xfrm>
          <a:custGeom>
            <a:avLst/>
            <a:gdLst/>
            <a:ahLst/>
            <a:cxnLst/>
            <a:rect l="l" t="t" r="r" b="b"/>
            <a:pathLst>
              <a:path w="5360035" h="66675">
                <a:moveTo>
                  <a:pt x="0" y="0"/>
                </a:moveTo>
                <a:lnTo>
                  <a:pt x="5359567" y="0"/>
                </a:lnTo>
                <a:lnTo>
                  <a:pt x="5359567" y="66578"/>
                </a:lnTo>
                <a:lnTo>
                  <a:pt x="0" y="66578"/>
                </a:lnTo>
                <a:lnTo>
                  <a:pt x="0" y="0"/>
                </a:lnTo>
                <a:close/>
              </a:path>
            </a:pathLst>
          </a:custGeom>
          <a:solidFill>
            <a:srgbClr val="FFDF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100" dirty="0"/>
              <a:t>Chapter</a:t>
            </a:r>
            <a:r>
              <a:rPr spc="-55" dirty="0"/>
              <a:t> </a:t>
            </a:r>
            <a:r>
              <a:rPr spc="145" dirty="0"/>
              <a:t>Goals</a:t>
            </a:r>
          </a:p>
        </p:txBody>
      </p:sp>
      <p:sp>
        <p:nvSpPr>
          <p:cNvPr id="4" name="object 4"/>
          <p:cNvSpPr>
            <a:spLocks noChangeAspect="1"/>
          </p:cNvSpPr>
          <p:nvPr/>
        </p:nvSpPr>
        <p:spPr>
          <a:xfrm>
            <a:off x="1915414" y="672261"/>
            <a:ext cx="3404658" cy="26517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33400" y="3324021"/>
            <a:ext cx="6518085" cy="21457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98450" indent="-285750">
              <a:lnSpc>
                <a:spcPct val="100000"/>
              </a:lnSpc>
              <a:buFont typeface="Wingdings" charset="2"/>
              <a:buChar char="§"/>
            </a:pPr>
            <a:r>
              <a:rPr sz="1450" spc="10" dirty="0">
                <a:latin typeface="Arial"/>
                <a:cs typeface="Arial"/>
              </a:rPr>
              <a:t>To </a:t>
            </a:r>
            <a:r>
              <a:rPr sz="1450" spc="5" dirty="0">
                <a:latin typeface="Arial"/>
                <a:cs typeface="Arial"/>
              </a:rPr>
              <a:t>study trees </a:t>
            </a:r>
            <a:r>
              <a:rPr sz="1450" spc="10" dirty="0">
                <a:latin typeface="Arial"/>
                <a:cs typeface="Arial"/>
              </a:rPr>
              <a:t>and </a:t>
            </a:r>
            <a:r>
              <a:rPr sz="1450" spc="5" dirty="0">
                <a:latin typeface="Arial"/>
                <a:cs typeface="Arial"/>
              </a:rPr>
              <a:t>binary</a:t>
            </a:r>
            <a:r>
              <a:rPr sz="1450" spc="-40" dirty="0">
                <a:latin typeface="Arial"/>
                <a:cs typeface="Arial"/>
              </a:rPr>
              <a:t> </a:t>
            </a:r>
            <a:r>
              <a:rPr sz="1450" spc="5" dirty="0" smtClean="0">
                <a:latin typeface="Arial"/>
                <a:cs typeface="Arial"/>
              </a:rPr>
              <a:t>trees</a:t>
            </a:r>
            <a:endParaRPr lang="en-US" sz="1450" spc="5" dirty="0" smtClean="0">
              <a:latin typeface="Arial"/>
              <a:cs typeface="Arial"/>
            </a:endParaRPr>
          </a:p>
          <a:p>
            <a:pPr marL="298450" indent="-285750">
              <a:lnSpc>
                <a:spcPct val="100000"/>
              </a:lnSpc>
              <a:buFont typeface="Wingdings" charset="2"/>
              <a:buChar char="§"/>
            </a:pPr>
            <a:r>
              <a:rPr lang="en-US" sz="1450" spc="10" dirty="0">
                <a:latin typeface="Arial"/>
                <a:cs typeface="Arial"/>
              </a:rPr>
              <a:t>To </a:t>
            </a:r>
            <a:r>
              <a:rPr lang="en-US" sz="1450" spc="5" dirty="0">
                <a:latin typeface="Arial"/>
                <a:cs typeface="Arial"/>
              </a:rPr>
              <a:t>understand </a:t>
            </a:r>
            <a:r>
              <a:rPr lang="en-US" sz="1450" spc="10" dirty="0">
                <a:latin typeface="Arial"/>
                <a:cs typeface="Arial"/>
              </a:rPr>
              <a:t>how </a:t>
            </a:r>
            <a:r>
              <a:rPr lang="en-US" sz="1450" spc="5" dirty="0">
                <a:latin typeface="Arial"/>
                <a:cs typeface="Arial"/>
              </a:rPr>
              <a:t>binary search trees can implement</a:t>
            </a:r>
            <a:r>
              <a:rPr lang="en-US" sz="1450" spc="55" dirty="0">
                <a:latin typeface="Arial"/>
                <a:cs typeface="Arial"/>
              </a:rPr>
              <a:t> </a:t>
            </a:r>
            <a:r>
              <a:rPr lang="en-US" sz="1450" spc="5" dirty="0">
                <a:latin typeface="Arial"/>
                <a:cs typeface="Arial"/>
              </a:rPr>
              <a:t>sets</a:t>
            </a:r>
            <a:endParaRPr lang="en-US" sz="1450" dirty="0">
              <a:latin typeface="Arial"/>
              <a:cs typeface="Arial"/>
            </a:endParaRPr>
          </a:p>
          <a:p>
            <a:pPr marL="298450" marR="5080" indent="-285750">
              <a:lnSpc>
                <a:spcPct val="116700"/>
              </a:lnSpc>
              <a:spcBef>
                <a:spcPts val="395"/>
              </a:spcBef>
              <a:buFont typeface="Wingdings" charset="2"/>
              <a:buChar char="§"/>
            </a:pPr>
            <a:r>
              <a:rPr lang="en-US" sz="1450" spc="10" dirty="0">
                <a:latin typeface="Arial"/>
                <a:cs typeface="Arial"/>
              </a:rPr>
              <a:t>To </a:t>
            </a:r>
            <a:r>
              <a:rPr lang="en-US" sz="1450" spc="5" dirty="0">
                <a:latin typeface="Arial"/>
                <a:cs typeface="Arial"/>
              </a:rPr>
              <a:t>learn </a:t>
            </a:r>
            <a:r>
              <a:rPr lang="en-US" sz="1450" spc="10" dirty="0">
                <a:latin typeface="Arial"/>
                <a:cs typeface="Arial"/>
              </a:rPr>
              <a:t>how </a:t>
            </a:r>
            <a:r>
              <a:rPr lang="en-US" sz="1450" spc="5" dirty="0">
                <a:latin typeface="Arial"/>
                <a:cs typeface="Arial"/>
              </a:rPr>
              <a:t>red-black trees provide performance guarantees for  set</a:t>
            </a:r>
            <a:r>
              <a:rPr lang="en-US" sz="1450" spc="-55" dirty="0">
                <a:latin typeface="Arial"/>
                <a:cs typeface="Arial"/>
              </a:rPr>
              <a:t> </a:t>
            </a:r>
            <a:r>
              <a:rPr lang="en-US" sz="1450" spc="5" dirty="0">
                <a:latin typeface="Arial"/>
                <a:cs typeface="Arial"/>
              </a:rPr>
              <a:t>operations</a:t>
            </a:r>
            <a:endParaRPr lang="en-US" sz="1450" dirty="0">
              <a:latin typeface="Arial"/>
              <a:cs typeface="Arial"/>
            </a:endParaRPr>
          </a:p>
          <a:p>
            <a:pPr marL="298450" marR="1341755" indent="-285750">
              <a:lnSpc>
                <a:spcPts val="2420"/>
              </a:lnSpc>
              <a:spcBef>
                <a:spcPts val="130"/>
              </a:spcBef>
              <a:buFont typeface="Wingdings" charset="2"/>
              <a:buChar char="§"/>
            </a:pPr>
            <a:r>
              <a:rPr lang="en-US" sz="1450" spc="10" dirty="0">
                <a:latin typeface="Arial"/>
                <a:cs typeface="Arial"/>
              </a:rPr>
              <a:t>To </a:t>
            </a:r>
            <a:r>
              <a:rPr lang="en-US" sz="1450" spc="5" dirty="0">
                <a:latin typeface="Arial"/>
                <a:cs typeface="Arial"/>
              </a:rPr>
              <a:t>choose appropriate methods for tree traversal  </a:t>
            </a:r>
            <a:endParaRPr lang="en-US" sz="1450" spc="5" dirty="0" smtClean="0">
              <a:latin typeface="Arial"/>
              <a:cs typeface="Arial"/>
            </a:endParaRPr>
          </a:p>
          <a:p>
            <a:pPr marL="298450" marR="1341755" indent="-285750">
              <a:lnSpc>
                <a:spcPts val="2420"/>
              </a:lnSpc>
              <a:spcBef>
                <a:spcPts val="130"/>
              </a:spcBef>
              <a:buFont typeface="Wingdings" charset="2"/>
              <a:buChar char="§"/>
            </a:pPr>
            <a:r>
              <a:rPr lang="en-US" sz="1450" spc="10" dirty="0" smtClean="0">
                <a:latin typeface="Arial"/>
                <a:cs typeface="Arial"/>
              </a:rPr>
              <a:t>To </a:t>
            </a:r>
            <a:r>
              <a:rPr lang="en-US" sz="1450" spc="10" dirty="0">
                <a:latin typeface="Arial"/>
                <a:cs typeface="Arial"/>
              </a:rPr>
              <a:t>become </a:t>
            </a:r>
            <a:r>
              <a:rPr lang="en-US" sz="1450" spc="5" dirty="0">
                <a:latin typeface="Arial"/>
                <a:cs typeface="Arial"/>
              </a:rPr>
              <a:t>familiar with the </a:t>
            </a:r>
            <a:r>
              <a:rPr lang="en-US" sz="1450" spc="10" dirty="0">
                <a:latin typeface="Arial"/>
                <a:cs typeface="Arial"/>
              </a:rPr>
              <a:t>heap </a:t>
            </a:r>
            <a:r>
              <a:rPr lang="en-US" sz="1450" spc="5" dirty="0">
                <a:latin typeface="Arial"/>
                <a:cs typeface="Arial"/>
              </a:rPr>
              <a:t>data</a:t>
            </a:r>
            <a:r>
              <a:rPr lang="en-US" sz="1450" spc="-30" dirty="0">
                <a:latin typeface="Arial"/>
                <a:cs typeface="Arial"/>
              </a:rPr>
              <a:t> </a:t>
            </a:r>
            <a:r>
              <a:rPr lang="en-US" sz="1450" spc="5" dirty="0">
                <a:latin typeface="Arial"/>
                <a:cs typeface="Arial"/>
              </a:rPr>
              <a:t>structure</a:t>
            </a:r>
            <a:endParaRPr lang="en-US" sz="1450" dirty="0">
              <a:latin typeface="Arial"/>
              <a:cs typeface="Arial"/>
            </a:endParaRPr>
          </a:p>
          <a:p>
            <a:pPr marL="298450" indent="-285750">
              <a:lnSpc>
                <a:spcPct val="100000"/>
              </a:lnSpc>
              <a:spcBef>
                <a:spcPts val="425"/>
              </a:spcBef>
              <a:buFont typeface="Wingdings" charset="2"/>
              <a:buChar char="§"/>
            </a:pPr>
            <a:r>
              <a:rPr lang="en-US" sz="1450" spc="10" dirty="0">
                <a:latin typeface="Arial"/>
                <a:cs typeface="Arial"/>
              </a:rPr>
              <a:t>To </a:t>
            </a:r>
            <a:r>
              <a:rPr lang="en-US" sz="1450" spc="5" dirty="0">
                <a:latin typeface="Arial"/>
                <a:cs typeface="Arial"/>
              </a:rPr>
              <a:t>use heaps for implementing priority queues </a:t>
            </a:r>
            <a:r>
              <a:rPr lang="en-US" sz="1450" spc="10" dirty="0">
                <a:latin typeface="Arial"/>
                <a:cs typeface="Arial"/>
              </a:rPr>
              <a:t>and </a:t>
            </a:r>
            <a:r>
              <a:rPr lang="en-US" sz="1450" spc="5" dirty="0">
                <a:latin typeface="Arial"/>
                <a:cs typeface="Arial"/>
              </a:rPr>
              <a:t>for</a:t>
            </a:r>
            <a:r>
              <a:rPr lang="en-US" sz="1450" spc="50" dirty="0">
                <a:latin typeface="Arial"/>
                <a:cs typeface="Arial"/>
              </a:rPr>
              <a:t> </a:t>
            </a:r>
            <a:r>
              <a:rPr lang="en-US" sz="1450" spc="5" dirty="0">
                <a:latin typeface="Arial"/>
                <a:cs typeface="Arial"/>
              </a:rPr>
              <a:t>sorting</a:t>
            </a:r>
            <a:endParaRPr lang="en-US" sz="145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endParaRPr sz="1450" dirty="0">
              <a:latin typeface="Arial"/>
              <a:cs typeface="Arial"/>
            </a:endParaRPr>
          </a:p>
        </p:txBody>
      </p:sp>
    </p:spTree>
  </p:cSld>
  <p:clrMapOvr>
    <a:masterClrMapping/>
  </p:clrMapOvr>
  <p:transition spd="slow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44715" y="602952"/>
            <a:ext cx="5360035" cy="66675"/>
          </a:xfrm>
          <a:custGeom>
            <a:avLst/>
            <a:gdLst/>
            <a:ahLst/>
            <a:cxnLst/>
            <a:rect l="l" t="t" r="r" b="b"/>
            <a:pathLst>
              <a:path w="5360035" h="66675">
                <a:moveTo>
                  <a:pt x="0" y="0"/>
                </a:moveTo>
                <a:lnTo>
                  <a:pt x="5359567" y="0"/>
                </a:lnTo>
                <a:lnTo>
                  <a:pt x="5359567" y="66578"/>
                </a:lnTo>
                <a:lnTo>
                  <a:pt x="0" y="66578"/>
                </a:lnTo>
                <a:lnTo>
                  <a:pt x="0" y="0"/>
                </a:lnTo>
                <a:close/>
              </a:path>
            </a:pathLst>
          </a:custGeom>
          <a:solidFill>
            <a:srgbClr val="FFDF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02873" y="952690"/>
            <a:ext cx="1622945" cy="262168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85" dirty="0"/>
              <a:t>Binary</a:t>
            </a:r>
            <a:r>
              <a:rPr spc="-45" dirty="0"/>
              <a:t> </a:t>
            </a:r>
            <a:r>
              <a:rPr spc="105" dirty="0"/>
              <a:t>Trees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750043" y="1823728"/>
            <a:ext cx="3686175" cy="3841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1200" spc="5" dirty="0">
                <a:latin typeface="Arial"/>
                <a:cs typeface="Arial"/>
              </a:rPr>
              <a:t>In </a:t>
            </a:r>
            <a:r>
              <a:rPr sz="1200" spc="10" dirty="0">
                <a:latin typeface="Arial"/>
                <a:cs typeface="Arial"/>
              </a:rPr>
              <a:t>a binary </a:t>
            </a:r>
            <a:r>
              <a:rPr sz="1200" spc="5" dirty="0">
                <a:latin typeface="Arial"/>
                <a:cs typeface="Arial"/>
              </a:rPr>
              <a:t>tree, </a:t>
            </a:r>
            <a:r>
              <a:rPr sz="1200" spc="10" dirty="0">
                <a:latin typeface="Arial"/>
                <a:cs typeface="Arial"/>
              </a:rPr>
              <a:t>each node has a </a:t>
            </a:r>
            <a:r>
              <a:rPr sz="1200" spc="5" dirty="0">
                <a:latin typeface="Arial"/>
                <a:cs typeface="Arial"/>
              </a:rPr>
              <a:t>left </a:t>
            </a:r>
            <a:r>
              <a:rPr sz="1200" spc="10" dirty="0">
                <a:latin typeface="Arial"/>
                <a:cs typeface="Arial"/>
              </a:rPr>
              <a:t>and a </a:t>
            </a:r>
            <a:r>
              <a:rPr sz="1200" spc="5" dirty="0">
                <a:latin typeface="Arial"/>
                <a:cs typeface="Arial"/>
              </a:rPr>
              <a:t>right child  </a:t>
            </a:r>
            <a:r>
              <a:rPr sz="1200" spc="10" dirty="0">
                <a:latin typeface="Arial"/>
                <a:cs typeface="Arial"/>
              </a:rPr>
              <a:t>node.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44715" y="602967"/>
            <a:ext cx="5360035" cy="66675"/>
          </a:xfrm>
          <a:custGeom>
            <a:avLst/>
            <a:gdLst/>
            <a:ahLst/>
            <a:cxnLst/>
            <a:rect l="l" t="t" r="r" b="b"/>
            <a:pathLst>
              <a:path w="5360035" h="66675">
                <a:moveTo>
                  <a:pt x="0" y="0"/>
                </a:moveTo>
                <a:lnTo>
                  <a:pt x="5359567" y="0"/>
                </a:lnTo>
                <a:lnTo>
                  <a:pt x="5359567" y="66578"/>
                </a:lnTo>
                <a:lnTo>
                  <a:pt x="0" y="66578"/>
                </a:lnTo>
                <a:lnTo>
                  <a:pt x="0" y="0"/>
                </a:lnTo>
                <a:close/>
              </a:path>
            </a:pathLst>
          </a:custGeom>
          <a:solidFill>
            <a:srgbClr val="FFDF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85" dirty="0"/>
              <a:t>Binary </a:t>
            </a:r>
            <a:r>
              <a:rPr spc="105" dirty="0"/>
              <a:t>Trees </a:t>
            </a:r>
            <a:r>
              <a:rPr spc="120" dirty="0"/>
              <a:t>Examples </a:t>
            </a:r>
            <a:r>
              <a:rPr spc="-130" dirty="0"/>
              <a:t>- </a:t>
            </a:r>
            <a:r>
              <a:rPr spc="125" dirty="0"/>
              <a:t>Decision</a:t>
            </a:r>
            <a:r>
              <a:rPr spc="-20" dirty="0"/>
              <a:t> </a:t>
            </a:r>
            <a:r>
              <a:rPr spc="65" dirty="0"/>
              <a:t>Tree</a:t>
            </a:r>
          </a:p>
        </p:txBody>
      </p:sp>
      <p:sp>
        <p:nvSpPr>
          <p:cNvPr id="4" name="object 4"/>
          <p:cNvSpPr/>
          <p:nvPr/>
        </p:nvSpPr>
        <p:spPr>
          <a:xfrm>
            <a:off x="761227" y="902570"/>
            <a:ext cx="58419" cy="58419"/>
          </a:xfrm>
          <a:custGeom>
            <a:avLst/>
            <a:gdLst/>
            <a:ahLst/>
            <a:cxnLst/>
            <a:rect l="l" t="t" r="r" b="b"/>
            <a:pathLst>
              <a:path w="58419" h="58419">
                <a:moveTo>
                  <a:pt x="0" y="0"/>
                </a:moveTo>
                <a:lnTo>
                  <a:pt x="58256" y="0"/>
                </a:lnTo>
                <a:lnTo>
                  <a:pt x="58256" y="58256"/>
                </a:lnTo>
                <a:lnTo>
                  <a:pt x="0" y="58256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11593" y="764735"/>
            <a:ext cx="4896485" cy="5346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16700"/>
              </a:lnSpc>
            </a:pPr>
            <a:r>
              <a:rPr sz="1450" spc="10" dirty="0">
                <a:latin typeface="Arial"/>
                <a:cs typeface="Arial"/>
              </a:rPr>
              <a:t>A </a:t>
            </a:r>
            <a:r>
              <a:rPr sz="1450" spc="5" dirty="0">
                <a:latin typeface="Arial"/>
                <a:cs typeface="Arial"/>
              </a:rPr>
              <a:t>decision tree contains questions used to decide </a:t>
            </a:r>
            <a:r>
              <a:rPr sz="1450" spc="10" dirty="0">
                <a:latin typeface="Arial"/>
                <a:cs typeface="Arial"/>
              </a:rPr>
              <a:t>among a  number </a:t>
            </a:r>
            <a:r>
              <a:rPr sz="1450" spc="5" dirty="0">
                <a:latin typeface="Arial"/>
                <a:cs typeface="Arial"/>
              </a:rPr>
              <a:t>of</a:t>
            </a:r>
            <a:r>
              <a:rPr sz="1450" spc="-75" dirty="0">
                <a:latin typeface="Arial"/>
                <a:cs typeface="Arial"/>
              </a:rPr>
              <a:t> </a:t>
            </a:r>
            <a:r>
              <a:rPr sz="1450" spc="5" dirty="0">
                <a:latin typeface="Arial"/>
                <a:cs typeface="Arial"/>
              </a:rPr>
              <a:t>options.</a:t>
            </a:r>
            <a:endParaRPr sz="145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927715" y="1318882"/>
            <a:ext cx="2530132" cy="20474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61227" y="3574032"/>
            <a:ext cx="58419" cy="58419"/>
          </a:xfrm>
          <a:custGeom>
            <a:avLst/>
            <a:gdLst/>
            <a:ahLst/>
            <a:cxnLst/>
            <a:rect l="l" t="t" r="r" b="b"/>
            <a:pathLst>
              <a:path w="58419" h="58420">
                <a:moveTo>
                  <a:pt x="0" y="0"/>
                </a:moveTo>
                <a:lnTo>
                  <a:pt x="58256" y="0"/>
                </a:lnTo>
                <a:lnTo>
                  <a:pt x="58256" y="58256"/>
                </a:lnTo>
                <a:lnTo>
                  <a:pt x="0" y="58256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911593" y="3473100"/>
            <a:ext cx="3491229" cy="12039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spc="5" dirty="0">
                <a:latin typeface="Arial"/>
                <a:cs typeface="Arial"/>
              </a:rPr>
              <a:t>In </a:t>
            </a:r>
            <a:r>
              <a:rPr sz="1450" spc="10" dirty="0">
                <a:latin typeface="Arial"/>
                <a:cs typeface="Arial"/>
              </a:rPr>
              <a:t>a </a:t>
            </a:r>
            <a:r>
              <a:rPr sz="1450" spc="5" dirty="0">
                <a:latin typeface="Arial"/>
                <a:cs typeface="Arial"/>
              </a:rPr>
              <a:t>decision</a:t>
            </a:r>
            <a:r>
              <a:rPr sz="1450" spc="-60" dirty="0">
                <a:latin typeface="Arial"/>
                <a:cs typeface="Arial"/>
              </a:rPr>
              <a:t> </a:t>
            </a:r>
            <a:r>
              <a:rPr sz="1450" spc="5" dirty="0">
                <a:latin typeface="Arial"/>
                <a:cs typeface="Arial"/>
              </a:rPr>
              <a:t>tree:</a:t>
            </a:r>
            <a:endParaRPr sz="1450">
              <a:latin typeface="Arial"/>
              <a:cs typeface="Arial"/>
            </a:endParaRPr>
          </a:p>
          <a:p>
            <a:pPr marL="347980">
              <a:lnSpc>
                <a:spcPct val="100000"/>
              </a:lnSpc>
              <a:spcBef>
                <a:spcPts val="900"/>
              </a:spcBef>
            </a:pPr>
            <a:r>
              <a:rPr sz="1100" spc="10" dirty="0">
                <a:latin typeface="Arial"/>
                <a:cs typeface="Arial"/>
              </a:rPr>
              <a:t>Each non-leaf node contains a</a:t>
            </a:r>
            <a:r>
              <a:rPr sz="1100" spc="-85" dirty="0">
                <a:latin typeface="Arial"/>
                <a:cs typeface="Arial"/>
              </a:rPr>
              <a:t> </a:t>
            </a:r>
            <a:r>
              <a:rPr sz="1100" spc="10" dirty="0">
                <a:latin typeface="Arial"/>
                <a:cs typeface="Arial"/>
              </a:rPr>
              <a:t>question.</a:t>
            </a:r>
            <a:endParaRPr sz="1100">
              <a:latin typeface="Arial"/>
              <a:cs typeface="Arial"/>
            </a:endParaRPr>
          </a:p>
          <a:p>
            <a:pPr marL="347980" marR="5080">
              <a:lnSpc>
                <a:spcPct val="134000"/>
              </a:lnSpc>
              <a:spcBef>
                <a:spcPts val="65"/>
              </a:spcBef>
            </a:pPr>
            <a:r>
              <a:rPr sz="1100" spc="10" dirty="0">
                <a:latin typeface="Arial"/>
                <a:cs typeface="Arial"/>
              </a:rPr>
              <a:t>The </a:t>
            </a:r>
            <a:r>
              <a:rPr sz="1100" spc="5" dirty="0">
                <a:latin typeface="Arial"/>
                <a:cs typeface="Arial"/>
              </a:rPr>
              <a:t>left </a:t>
            </a:r>
            <a:r>
              <a:rPr sz="1100" spc="10" dirty="0">
                <a:latin typeface="Arial"/>
                <a:cs typeface="Arial"/>
              </a:rPr>
              <a:t>subtree corresponds </a:t>
            </a:r>
            <a:r>
              <a:rPr sz="1100" spc="5" dirty="0">
                <a:latin typeface="Arial"/>
                <a:cs typeface="Arial"/>
              </a:rPr>
              <a:t>to </a:t>
            </a:r>
            <a:r>
              <a:rPr sz="1100" spc="10" dirty="0">
                <a:latin typeface="Arial"/>
                <a:cs typeface="Arial"/>
              </a:rPr>
              <a:t>a “yes” answer.  The </a:t>
            </a:r>
            <a:r>
              <a:rPr sz="1100" spc="5" dirty="0">
                <a:latin typeface="Arial"/>
                <a:cs typeface="Arial"/>
              </a:rPr>
              <a:t>right </a:t>
            </a:r>
            <a:r>
              <a:rPr sz="1100" spc="10" dirty="0">
                <a:latin typeface="Arial"/>
                <a:cs typeface="Arial"/>
              </a:rPr>
              <a:t>subtree corresponds </a:t>
            </a:r>
            <a:r>
              <a:rPr sz="1100" spc="5" dirty="0">
                <a:latin typeface="Arial"/>
                <a:cs typeface="Arial"/>
              </a:rPr>
              <a:t>to </a:t>
            </a:r>
            <a:r>
              <a:rPr sz="1100" spc="10" dirty="0">
                <a:latin typeface="Arial"/>
                <a:cs typeface="Arial"/>
              </a:rPr>
              <a:t>a “no” answer.  Every node has </a:t>
            </a:r>
            <a:r>
              <a:rPr sz="1100" spc="5" dirty="0">
                <a:latin typeface="Arial"/>
                <a:cs typeface="Arial"/>
              </a:rPr>
              <a:t>either </a:t>
            </a:r>
            <a:r>
              <a:rPr sz="1100" spc="10" dirty="0">
                <a:latin typeface="Arial"/>
                <a:cs typeface="Arial"/>
              </a:rPr>
              <a:t>two </a:t>
            </a:r>
            <a:r>
              <a:rPr sz="1100" spc="5" dirty="0">
                <a:latin typeface="Arial"/>
                <a:cs typeface="Arial"/>
              </a:rPr>
              <a:t>children </a:t>
            </a:r>
            <a:r>
              <a:rPr sz="1100" spc="10" dirty="0">
                <a:latin typeface="Arial"/>
                <a:cs typeface="Arial"/>
              </a:rPr>
              <a:t>or no</a:t>
            </a:r>
            <a:r>
              <a:rPr sz="1100" spc="15" dirty="0">
                <a:latin typeface="Arial"/>
                <a:cs typeface="Arial"/>
              </a:rPr>
              <a:t> </a:t>
            </a:r>
            <a:r>
              <a:rPr sz="1100" spc="5" dirty="0">
                <a:latin typeface="Arial"/>
                <a:cs typeface="Arial"/>
              </a:rPr>
              <a:t>children.</a:t>
            </a:r>
            <a:endParaRPr sz="1100">
              <a:latin typeface="Arial"/>
              <a:cs typeface="Arial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44715" y="602982"/>
            <a:ext cx="5360035" cy="66675"/>
          </a:xfrm>
          <a:custGeom>
            <a:avLst/>
            <a:gdLst/>
            <a:ahLst/>
            <a:cxnLst/>
            <a:rect l="l" t="t" r="r" b="b"/>
            <a:pathLst>
              <a:path w="5360035" h="66675">
                <a:moveTo>
                  <a:pt x="0" y="0"/>
                </a:moveTo>
                <a:lnTo>
                  <a:pt x="5359567" y="0"/>
                </a:lnTo>
                <a:lnTo>
                  <a:pt x="5359567" y="66578"/>
                </a:lnTo>
                <a:lnTo>
                  <a:pt x="0" y="66578"/>
                </a:lnTo>
                <a:lnTo>
                  <a:pt x="0" y="0"/>
                </a:lnTo>
                <a:close/>
              </a:path>
            </a:pathLst>
          </a:custGeom>
          <a:solidFill>
            <a:srgbClr val="FFDF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85" dirty="0"/>
              <a:t>Binary </a:t>
            </a:r>
            <a:r>
              <a:rPr spc="105" dirty="0"/>
              <a:t>Trees </a:t>
            </a:r>
            <a:r>
              <a:rPr spc="120" dirty="0"/>
              <a:t>Examples </a:t>
            </a:r>
            <a:r>
              <a:rPr spc="-130" dirty="0"/>
              <a:t>- </a:t>
            </a:r>
            <a:r>
              <a:rPr spc="125" dirty="0"/>
              <a:t>Decision</a:t>
            </a:r>
            <a:r>
              <a:rPr spc="-20" dirty="0"/>
              <a:t> </a:t>
            </a:r>
            <a:r>
              <a:rPr spc="65" dirty="0"/>
              <a:t>Tree</a:t>
            </a:r>
          </a:p>
        </p:txBody>
      </p:sp>
      <p:sp>
        <p:nvSpPr>
          <p:cNvPr id="4" name="object 4"/>
          <p:cNvSpPr/>
          <p:nvPr/>
        </p:nvSpPr>
        <p:spPr>
          <a:xfrm>
            <a:off x="927715" y="802868"/>
            <a:ext cx="5825972" cy="26633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097931" y="3606272"/>
            <a:ext cx="4677410" cy="2400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b="1" spc="5" dirty="0">
                <a:latin typeface="Arial"/>
                <a:cs typeface="Arial"/>
              </a:rPr>
              <a:t>Figure </a:t>
            </a:r>
            <a:r>
              <a:rPr sz="1450" b="1" spc="10" dirty="0">
                <a:latin typeface="Arial"/>
                <a:cs typeface="Arial"/>
              </a:rPr>
              <a:t>4 </a:t>
            </a:r>
            <a:r>
              <a:rPr sz="1450" spc="10" dirty="0">
                <a:latin typeface="Arial"/>
                <a:cs typeface="Arial"/>
              </a:rPr>
              <a:t>A </a:t>
            </a:r>
            <a:r>
              <a:rPr sz="1450" spc="5" dirty="0">
                <a:latin typeface="Arial"/>
                <a:cs typeface="Arial"/>
              </a:rPr>
              <a:t>Decision Tree for </a:t>
            </a:r>
            <a:r>
              <a:rPr sz="1450" spc="10" dirty="0">
                <a:latin typeface="Arial"/>
                <a:cs typeface="Arial"/>
              </a:rPr>
              <a:t>an </a:t>
            </a:r>
            <a:r>
              <a:rPr sz="1450" spc="5" dirty="0">
                <a:latin typeface="Arial"/>
                <a:cs typeface="Arial"/>
              </a:rPr>
              <a:t>Animal Guessing</a:t>
            </a:r>
            <a:r>
              <a:rPr sz="1450" spc="30" dirty="0">
                <a:latin typeface="Arial"/>
                <a:cs typeface="Arial"/>
              </a:rPr>
              <a:t> </a:t>
            </a:r>
            <a:r>
              <a:rPr sz="1450" spc="10" dirty="0">
                <a:latin typeface="Arial"/>
                <a:cs typeface="Arial"/>
              </a:rPr>
              <a:t>Game</a:t>
            </a:r>
            <a:endParaRPr sz="1450">
              <a:latin typeface="Arial"/>
              <a:cs typeface="Arial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44715" y="601728"/>
            <a:ext cx="5360035" cy="66675"/>
          </a:xfrm>
          <a:custGeom>
            <a:avLst/>
            <a:gdLst/>
            <a:ahLst/>
            <a:cxnLst/>
            <a:rect l="l" t="t" r="r" b="b"/>
            <a:pathLst>
              <a:path w="5360035" h="66675">
                <a:moveTo>
                  <a:pt x="0" y="0"/>
                </a:moveTo>
                <a:lnTo>
                  <a:pt x="5359567" y="0"/>
                </a:lnTo>
                <a:lnTo>
                  <a:pt x="5359567" y="66578"/>
                </a:lnTo>
                <a:lnTo>
                  <a:pt x="0" y="66578"/>
                </a:lnTo>
                <a:lnTo>
                  <a:pt x="0" y="0"/>
                </a:lnTo>
                <a:close/>
              </a:path>
            </a:pathLst>
          </a:custGeom>
          <a:solidFill>
            <a:srgbClr val="FFDF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85" dirty="0"/>
              <a:t>Binary </a:t>
            </a:r>
            <a:r>
              <a:rPr spc="65" dirty="0"/>
              <a:t>Tree </a:t>
            </a:r>
            <a:r>
              <a:rPr spc="120" dirty="0"/>
              <a:t>Examples </a:t>
            </a:r>
            <a:r>
              <a:rPr spc="-130" dirty="0"/>
              <a:t>- </a:t>
            </a:r>
            <a:r>
              <a:rPr spc="135" dirty="0"/>
              <a:t>Huffman</a:t>
            </a:r>
            <a:r>
              <a:rPr spc="25" dirty="0"/>
              <a:t> </a:t>
            </a:r>
            <a:r>
              <a:rPr spc="65" dirty="0"/>
              <a:t>Tree</a:t>
            </a:r>
          </a:p>
        </p:txBody>
      </p:sp>
      <p:sp>
        <p:nvSpPr>
          <p:cNvPr id="4" name="object 4"/>
          <p:cNvSpPr/>
          <p:nvPr/>
        </p:nvSpPr>
        <p:spPr>
          <a:xfrm>
            <a:off x="761227" y="901331"/>
            <a:ext cx="58419" cy="58419"/>
          </a:xfrm>
          <a:custGeom>
            <a:avLst/>
            <a:gdLst/>
            <a:ahLst/>
            <a:cxnLst/>
            <a:rect l="l" t="t" r="r" b="b"/>
            <a:pathLst>
              <a:path w="58419" h="58419">
                <a:moveTo>
                  <a:pt x="0" y="0"/>
                </a:moveTo>
                <a:lnTo>
                  <a:pt x="58256" y="0"/>
                </a:lnTo>
                <a:lnTo>
                  <a:pt x="58256" y="58256"/>
                </a:lnTo>
                <a:lnTo>
                  <a:pt x="0" y="58256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61227" y="1517182"/>
            <a:ext cx="58419" cy="58419"/>
          </a:xfrm>
          <a:custGeom>
            <a:avLst/>
            <a:gdLst/>
            <a:ahLst/>
            <a:cxnLst/>
            <a:rect l="l" t="t" r="r" b="b"/>
            <a:pathLst>
              <a:path w="58419" h="58419">
                <a:moveTo>
                  <a:pt x="0" y="0"/>
                </a:moveTo>
                <a:lnTo>
                  <a:pt x="58256" y="0"/>
                </a:lnTo>
                <a:lnTo>
                  <a:pt x="58256" y="58256"/>
                </a:lnTo>
                <a:lnTo>
                  <a:pt x="0" y="58256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911593" y="800399"/>
            <a:ext cx="4870450" cy="17830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spc="5" dirty="0">
                <a:latin typeface="Arial"/>
                <a:cs typeface="Arial"/>
              </a:rPr>
              <a:t>In </a:t>
            </a:r>
            <a:r>
              <a:rPr sz="1450" spc="10" dirty="0">
                <a:latin typeface="Arial"/>
                <a:cs typeface="Arial"/>
              </a:rPr>
              <a:t>a </a:t>
            </a:r>
            <a:r>
              <a:rPr sz="1450" spc="5" dirty="0">
                <a:latin typeface="Arial"/>
                <a:cs typeface="Arial"/>
              </a:rPr>
              <a:t>Huffman</a:t>
            </a:r>
            <a:r>
              <a:rPr sz="1450" spc="-55" dirty="0">
                <a:latin typeface="Arial"/>
                <a:cs typeface="Arial"/>
              </a:rPr>
              <a:t> </a:t>
            </a:r>
            <a:r>
              <a:rPr sz="1450" spc="5" dirty="0">
                <a:latin typeface="Arial"/>
                <a:cs typeface="Arial"/>
              </a:rPr>
              <a:t>tree:</a:t>
            </a:r>
            <a:endParaRPr sz="1450">
              <a:latin typeface="Arial"/>
              <a:cs typeface="Arial"/>
            </a:endParaRPr>
          </a:p>
          <a:p>
            <a:pPr marL="347980">
              <a:lnSpc>
                <a:spcPct val="100000"/>
              </a:lnSpc>
              <a:spcBef>
                <a:spcPts val="900"/>
              </a:spcBef>
            </a:pPr>
            <a:r>
              <a:rPr sz="1100" spc="10" dirty="0">
                <a:latin typeface="Arial"/>
                <a:cs typeface="Arial"/>
              </a:rPr>
              <a:t>The leaves contain symbols </a:t>
            </a:r>
            <a:r>
              <a:rPr sz="1100" spc="5" dirty="0">
                <a:latin typeface="Arial"/>
                <a:cs typeface="Arial"/>
              </a:rPr>
              <a:t>that </a:t>
            </a:r>
            <a:r>
              <a:rPr sz="1100" spc="10" dirty="0">
                <a:latin typeface="Arial"/>
                <a:cs typeface="Arial"/>
              </a:rPr>
              <a:t>we want </a:t>
            </a:r>
            <a:r>
              <a:rPr sz="1100" spc="5" dirty="0">
                <a:latin typeface="Arial"/>
                <a:cs typeface="Arial"/>
              </a:rPr>
              <a:t>to</a:t>
            </a:r>
            <a:r>
              <a:rPr sz="1100" spc="-45" dirty="0">
                <a:latin typeface="Arial"/>
                <a:cs typeface="Arial"/>
              </a:rPr>
              <a:t> </a:t>
            </a:r>
            <a:r>
              <a:rPr sz="1100" spc="10" dirty="0">
                <a:latin typeface="Arial"/>
                <a:cs typeface="Arial"/>
              </a:rPr>
              <a:t>encode.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85"/>
              </a:spcBef>
            </a:pPr>
            <a:r>
              <a:rPr sz="1450" spc="10" dirty="0">
                <a:latin typeface="Arial"/>
                <a:cs typeface="Arial"/>
              </a:rPr>
              <a:t>To </a:t>
            </a:r>
            <a:r>
              <a:rPr sz="1450" spc="5" dirty="0">
                <a:latin typeface="Arial"/>
                <a:cs typeface="Arial"/>
              </a:rPr>
              <a:t>encode </a:t>
            </a:r>
            <a:r>
              <a:rPr sz="1450" spc="10" dirty="0">
                <a:latin typeface="Arial"/>
                <a:cs typeface="Arial"/>
              </a:rPr>
              <a:t>a </a:t>
            </a:r>
            <a:r>
              <a:rPr sz="1450" spc="5" dirty="0">
                <a:latin typeface="Arial"/>
                <a:cs typeface="Arial"/>
              </a:rPr>
              <a:t>particular</a:t>
            </a:r>
            <a:r>
              <a:rPr sz="1450" spc="-30" dirty="0">
                <a:latin typeface="Arial"/>
                <a:cs typeface="Arial"/>
              </a:rPr>
              <a:t> </a:t>
            </a:r>
            <a:r>
              <a:rPr sz="1450" spc="5" dirty="0">
                <a:latin typeface="Arial"/>
                <a:cs typeface="Arial"/>
              </a:rPr>
              <a:t>symbol:</a:t>
            </a:r>
            <a:endParaRPr sz="1450">
              <a:latin typeface="Arial"/>
              <a:cs typeface="Arial"/>
            </a:endParaRPr>
          </a:p>
          <a:p>
            <a:pPr marL="347980" marR="5080">
              <a:lnSpc>
                <a:spcPct val="114199"/>
              </a:lnSpc>
              <a:spcBef>
                <a:spcPts val="715"/>
              </a:spcBef>
            </a:pPr>
            <a:r>
              <a:rPr sz="1100" spc="10" dirty="0">
                <a:latin typeface="Arial"/>
                <a:cs typeface="Arial"/>
              </a:rPr>
              <a:t>Walk along the path from the </a:t>
            </a:r>
            <a:r>
              <a:rPr sz="1100" spc="5" dirty="0">
                <a:latin typeface="Arial"/>
                <a:cs typeface="Arial"/>
              </a:rPr>
              <a:t>root to </a:t>
            </a:r>
            <a:r>
              <a:rPr sz="1100" spc="10" dirty="0">
                <a:latin typeface="Arial"/>
                <a:cs typeface="Arial"/>
              </a:rPr>
              <a:t>the </a:t>
            </a:r>
            <a:r>
              <a:rPr sz="1100" spc="5" dirty="0">
                <a:latin typeface="Arial"/>
                <a:cs typeface="Arial"/>
              </a:rPr>
              <a:t>leaf </a:t>
            </a:r>
            <a:r>
              <a:rPr sz="1100" spc="10" dirty="0">
                <a:latin typeface="Arial"/>
                <a:cs typeface="Arial"/>
              </a:rPr>
              <a:t>containing the symbol,</a:t>
            </a:r>
            <a:r>
              <a:rPr sz="1100" spc="-50" dirty="0">
                <a:latin typeface="Arial"/>
                <a:cs typeface="Arial"/>
              </a:rPr>
              <a:t> </a:t>
            </a:r>
            <a:r>
              <a:rPr sz="1100" spc="10" dirty="0">
                <a:latin typeface="Arial"/>
                <a:cs typeface="Arial"/>
              </a:rPr>
              <a:t>and  produce:</a:t>
            </a:r>
            <a:endParaRPr sz="1100">
              <a:latin typeface="Arial"/>
              <a:cs typeface="Arial"/>
            </a:endParaRPr>
          </a:p>
          <a:p>
            <a:pPr marL="649605" marR="2764155">
              <a:lnSpc>
                <a:spcPct val="136500"/>
              </a:lnSpc>
              <a:spcBef>
                <a:spcPts val="305"/>
              </a:spcBef>
            </a:pPr>
            <a:r>
              <a:rPr sz="1000" spc="5" dirty="0">
                <a:latin typeface="Arial"/>
                <a:cs typeface="Arial"/>
              </a:rPr>
              <a:t>A zero </a:t>
            </a:r>
            <a:r>
              <a:rPr sz="1000" dirty="0">
                <a:latin typeface="Arial"/>
                <a:cs typeface="Arial"/>
              </a:rPr>
              <a:t>for </a:t>
            </a:r>
            <a:r>
              <a:rPr sz="1000" spc="5" dirty="0">
                <a:latin typeface="Arial"/>
                <a:cs typeface="Arial"/>
              </a:rPr>
              <a:t>every </a:t>
            </a:r>
            <a:r>
              <a:rPr sz="1000" dirty="0">
                <a:latin typeface="Arial"/>
                <a:cs typeface="Arial"/>
              </a:rPr>
              <a:t>left turn.  </a:t>
            </a:r>
            <a:r>
              <a:rPr sz="1000" spc="5" dirty="0">
                <a:latin typeface="Arial"/>
                <a:cs typeface="Arial"/>
              </a:rPr>
              <a:t>A one </a:t>
            </a:r>
            <a:r>
              <a:rPr sz="1000" dirty="0">
                <a:latin typeface="Arial"/>
                <a:cs typeface="Arial"/>
              </a:rPr>
              <a:t>for </a:t>
            </a:r>
            <a:r>
              <a:rPr sz="1000" spc="5" dirty="0">
                <a:latin typeface="Arial"/>
                <a:cs typeface="Arial"/>
              </a:rPr>
              <a:t>every </a:t>
            </a:r>
            <a:r>
              <a:rPr sz="1000" dirty="0">
                <a:latin typeface="Arial"/>
                <a:cs typeface="Arial"/>
              </a:rPr>
              <a:t>right</a:t>
            </a:r>
            <a:r>
              <a:rPr sz="1000" spc="-6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turn.</a:t>
            </a:r>
            <a:endParaRPr sz="1000">
              <a:latin typeface="Arial"/>
              <a:cs typeface="Arial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44715" y="601743"/>
            <a:ext cx="5360035" cy="66675"/>
          </a:xfrm>
          <a:custGeom>
            <a:avLst/>
            <a:gdLst/>
            <a:ahLst/>
            <a:cxnLst/>
            <a:rect l="l" t="t" r="r" b="b"/>
            <a:pathLst>
              <a:path w="5360035" h="66675">
                <a:moveTo>
                  <a:pt x="0" y="0"/>
                </a:moveTo>
                <a:lnTo>
                  <a:pt x="5359567" y="0"/>
                </a:lnTo>
                <a:lnTo>
                  <a:pt x="5359567" y="66578"/>
                </a:lnTo>
                <a:lnTo>
                  <a:pt x="0" y="66578"/>
                </a:lnTo>
                <a:lnTo>
                  <a:pt x="0" y="0"/>
                </a:lnTo>
                <a:close/>
              </a:path>
            </a:pathLst>
          </a:custGeom>
          <a:solidFill>
            <a:srgbClr val="FFDF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85" dirty="0"/>
              <a:t>Binary </a:t>
            </a:r>
            <a:r>
              <a:rPr spc="65" dirty="0"/>
              <a:t>Tree </a:t>
            </a:r>
            <a:r>
              <a:rPr spc="120" dirty="0"/>
              <a:t>Examples </a:t>
            </a:r>
            <a:r>
              <a:rPr spc="-130" dirty="0"/>
              <a:t>- </a:t>
            </a:r>
            <a:r>
              <a:rPr spc="135" dirty="0"/>
              <a:t>Huffman</a:t>
            </a:r>
            <a:r>
              <a:rPr spc="25" dirty="0"/>
              <a:t> </a:t>
            </a:r>
            <a:r>
              <a:rPr spc="65" dirty="0"/>
              <a:t>Tree</a:t>
            </a:r>
          </a:p>
        </p:txBody>
      </p:sp>
      <p:sp>
        <p:nvSpPr>
          <p:cNvPr id="4" name="object 4"/>
          <p:cNvSpPr/>
          <p:nvPr/>
        </p:nvSpPr>
        <p:spPr>
          <a:xfrm>
            <a:off x="927715" y="802881"/>
            <a:ext cx="5825972" cy="394501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097931" y="4916446"/>
            <a:ext cx="5006975" cy="3539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150" b="1" spc="10" dirty="0">
                <a:latin typeface="Arial"/>
                <a:cs typeface="Arial"/>
              </a:rPr>
              <a:t>Figure 5 </a:t>
            </a:r>
            <a:r>
              <a:rPr sz="1150" spc="15" dirty="0">
                <a:latin typeface="Arial"/>
                <a:cs typeface="Arial"/>
              </a:rPr>
              <a:t>A </a:t>
            </a:r>
            <a:r>
              <a:rPr sz="1150" spc="10" dirty="0">
                <a:latin typeface="Arial"/>
                <a:cs typeface="Arial"/>
              </a:rPr>
              <a:t>Huffman Tree </a:t>
            </a:r>
            <a:r>
              <a:rPr sz="1150" spc="5" dirty="0">
                <a:latin typeface="Arial"/>
                <a:cs typeface="Arial"/>
              </a:rPr>
              <a:t>for </a:t>
            </a:r>
            <a:r>
              <a:rPr sz="1150" spc="10" dirty="0">
                <a:latin typeface="Arial"/>
                <a:cs typeface="Arial"/>
              </a:rPr>
              <a:t>Encoding the Thirteen Characters of</a:t>
            </a:r>
            <a:r>
              <a:rPr sz="1150" spc="-10" dirty="0">
                <a:latin typeface="Arial"/>
                <a:cs typeface="Arial"/>
              </a:rPr>
              <a:t> </a:t>
            </a:r>
            <a:r>
              <a:rPr sz="1150" spc="10" dirty="0" smtClean="0">
                <a:latin typeface="Arial"/>
                <a:cs typeface="Arial"/>
              </a:rPr>
              <a:t>Hawaiian</a:t>
            </a:r>
            <a:r>
              <a:rPr lang="en-US" sz="1150" spc="10" dirty="0">
                <a:latin typeface="Arial"/>
                <a:cs typeface="Arial"/>
              </a:rPr>
              <a:t> Alphabet</a:t>
            </a:r>
            <a:endParaRPr sz="1150" dirty="0">
              <a:latin typeface="Arial"/>
              <a:cs typeface="Arial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44715" y="601774"/>
            <a:ext cx="5360035" cy="66675"/>
          </a:xfrm>
          <a:custGeom>
            <a:avLst/>
            <a:gdLst/>
            <a:ahLst/>
            <a:cxnLst/>
            <a:rect l="l" t="t" r="r" b="b"/>
            <a:pathLst>
              <a:path w="5360035" h="66675">
                <a:moveTo>
                  <a:pt x="0" y="0"/>
                </a:moveTo>
                <a:lnTo>
                  <a:pt x="5359567" y="0"/>
                </a:lnTo>
                <a:lnTo>
                  <a:pt x="5359567" y="66578"/>
                </a:lnTo>
                <a:lnTo>
                  <a:pt x="0" y="66578"/>
                </a:lnTo>
                <a:lnTo>
                  <a:pt x="0" y="0"/>
                </a:lnTo>
                <a:close/>
              </a:path>
            </a:pathLst>
          </a:custGeom>
          <a:solidFill>
            <a:srgbClr val="FFDF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85" dirty="0"/>
              <a:t>Binary </a:t>
            </a:r>
            <a:r>
              <a:rPr spc="65" dirty="0"/>
              <a:t>Tree </a:t>
            </a:r>
            <a:r>
              <a:rPr spc="120" dirty="0"/>
              <a:t>Examples </a:t>
            </a:r>
            <a:r>
              <a:rPr spc="-130" dirty="0"/>
              <a:t>- </a:t>
            </a:r>
            <a:r>
              <a:rPr spc="125" dirty="0"/>
              <a:t>Expression</a:t>
            </a:r>
            <a:r>
              <a:rPr spc="5" dirty="0"/>
              <a:t> </a:t>
            </a:r>
            <a:r>
              <a:rPr spc="65" dirty="0"/>
              <a:t>Tree</a:t>
            </a:r>
          </a:p>
        </p:txBody>
      </p:sp>
      <p:sp>
        <p:nvSpPr>
          <p:cNvPr id="4" name="object 4"/>
          <p:cNvSpPr/>
          <p:nvPr/>
        </p:nvSpPr>
        <p:spPr>
          <a:xfrm>
            <a:off x="761227" y="901377"/>
            <a:ext cx="58419" cy="58419"/>
          </a:xfrm>
          <a:custGeom>
            <a:avLst/>
            <a:gdLst/>
            <a:ahLst/>
            <a:cxnLst/>
            <a:rect l="l" t="t" r="r" b="b"/>
            <a:pathLst>
              <a:path w="58419" h="58419">
                <a:moveTo>
                  <a:pt x="0" y="0"/>
                </a:moveTo>
                <a:lnTo>
                  <a:pt x="58256" y="0"/>
                </a:lnTo>
                <a:lnTo>
                  <a:pt x="58256" y="58256"/>
                </a:lnTo>
                <a:lnTo>
                  <a:pt x="0" y="58256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61227" y="1458972"/>
            <a:ext cx="58419" cy="58419"/>
          </a:xfrm>
          <a:custGeom>
            <a:avLst/>
            <a:gdLst/>
            <a:ahLst/>
            <a:cxnLst/>
            <a:rect l="l" t="t" r="r" b="b"/>
            <a:pathLst>
              <a:path w="58419" h="58419">
                <a:moveTo>
                  <a:pt x="0" y="0"/>
                </a:moveTo>
                <a:lnTo>
                  <a:pt x="58256" y="0"/>
                </a:lnTo>
                <a:lnTo>
                  <a:pt x="58256" y="58256"/>
                </a:lnTo>
                <a:lnTo>
                  <a:pt x="0" y="58256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61227" y="1766897"/>
            <a:ext cx="58419" cy="58419"/>
          </a:xfrm>
          <a:custGeom>
            <a:avLst/>
            <a:gdLst/>
            <a:ahLst/>
            <a:cxnLst/>
            <a:rect l="l" t="t" r="r" b="b"/>
            <a:pathLst>
              <a:path w="58419" h="58419">
                <a:moveTo>
                  <a:pt x="0" y="0"/>
                </a:moveTo>
                <a:lnTo>
                  <a:pt x="58256" y="0"/>
                </a:lnTo>
                <a:lnTo>
                  <a:pt x="58256" y="58256"/>
                </a:lnTo>
                <a:lnTo>
                  <a:pt x="0" y="58256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61227" y="2066501"/>
            <a:ext cx="58419" cy="58419"/>
          </a:xfrm>
          <a:custGeom>
            <a:avLst/>
            <a:gdLst/>
            <a:ahLst/>
            <a:cxnLst/>
            <a:rect l="l" t="t" r="r" b="b"/>
            <a:pathLst>
              <a:path w="58419" h="58419">
                <a:moveTo>
                  <a:pt x="0" y="0"/>
                </a:moveTo>
                <a:lnTo>
                  <a:pt x="58256" y="0"/>
                </a:lnTo>
                <a:lnTo>
                  <a:pt x="58256" y="58256"/>
                </a:lnTo>
                <a:lnTo>
                  <a:pt x="0" y="58256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911593" y="763541"/>
            <a:ext cx="5382895" cy="14420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16700"/>
              </a:lnSpc>
            </a:pPr>
            <a:r>
              <a:rPr sz="1450" spc="10" dirty="0">
                <a:latin typeface="Arial"/>
                <a:cs typeface="Arial"/>
              </a:rPr>
              <a:t>An </a:t>
            </a:r>
            <a:r>
              <a:rPr sz="1450" spc="5" dirty="0">
                <a:latin typeface="Arial"/>
                <a:cs typeface="Arial"/>
              </a:rPr>
              <a:t>expression tree </a:t>
            </a:r>
            <a:r>
              <a:rPr sz="1450" spc="10" dirty="0">
                <a:latin typeface="Arial"/>
                <a:cs typeface="Arial"/>
              </a:rPr>
              <a:t>shows </a:t>
            </a:r>
            <a:r>
              <a:rPr sz="1450" spc="5" dirty="0">
                <a:latin typeface="Arial"/>
                <a:cs typeface="Arial"/>
              </a:rPr>
              <a:t>the order of evaluation in </a:t>
            </a:r>
            <a:r>
              <a:rPr sz="1450" spc="10" dirty="0">
                <a:latin typeface="Arial"/>
                <a:cs typeface="Arial"/>
              </a:rPr>
              <a:t>an </a:t>
            </a:r>
            <a:r>
              <a:rPr sz="1450" spc="5" dirty="0">
                <a:latin typeface="Arial"/>
                <a:cs typeface="Arial"/>
              </a:rPr>
              <a:t>arithmetic  expression.</a:t>
            </a:r>
            <a:endParaRPr sz="1450">
              <a:latin typeface="Arial"/>
              <a:cs typeface="Arial"/>
            </a:endParaRPr>
          </a:p>
          <a:p>
            <a:pPr marL="12700" marR="1030605">
              <a:lnSpc>
                <a:spcPts val="2420"/>
              </a:lnSpc>
              <a:spcBef>
                <a:spcPts val="130"/>
              </a:spcBef>
            </a:pPr>
            <a:r>
              <a:rPr sz="1450" spc="10" dirty="0">
                <a:latin typeface="Arial"/>
                <a:cs typeface="Arial"/>
              </a:rPr>
              <a:t>The </a:t>
            </a:r>
            <a:r>
              <a:rPr sz="1450" spc="5" dirty="0">
                <a:latin typeface="Arial"/>
                <a:cs typeface="Arial"/>
              </a:rPr>
              <a:t>leaves of the expression trees contain numbers.  Interior nodes contain the operators.</a:t>
            </a:r>
            <a:endParaRPr sz="14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25"/>
              </a:spcBef>
            </a:pPr>
            <a:r>
              <a:rPr sz="1450" spc="5" dirty="0">
                <a:latin typeface="Arial"/>
                <a:cs typeface="Arial"/>
              </a:rPr>
              <a:t>(3 </a:t>
            </a:r>
            <a:r>
              <a:rPr sz="1450" spc="10" dirty="0">
                <a:latin typeface="Arial"/>
                <a:cs typeface="Arial"/>
              </a:rPr>
              <a:t>+ </a:t>
            </a:r>
            <a:r>
              <a:rPr sz="1450" spc="5" dirty="0">
                <a:latin typeface="Arial"/>
                <a:cs typeface="Arial"/>
              </a:rPr>
              <a:t>4) * </a:t>
            </a:r>
            <a:r>
              <a:rPr sz="1450" spc="10" dirty="0">
                <a:latin typeface="Arial"/>
                <a:cs typeface="Arial"/>
              </a:rPr>
              <a:t>5 and 3 + 4 </a:t>
            </a:r>
            <a:r>
              <a:rPr sz="1450" spc="5" dirty="0">
                <a:latin typeface="Arial"/>
                <a:cs typeface="Arial"/>
              </a:rPr>
              <a:t>*</a:t>
            </a:r>
            <a:r>
              <a:rPr sz="1450" spc="-110" dirty="0">
                <a:latin typeface="Arial"/>
                <a:cs typeface="Arial"/>
              </a:rPr>
              <a:t> </a:t>
            </a:r>
            <a:r>
              <a:rPr sz="1450" spc="10" dirty="0">
                <a:latin typeface="Arial"/>
                <a:cs typeface="Arial"/>
              </a:rPr>
              <a:t>5</a:t>
            </a:r>
            <a:endParaRPr sz="145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927715" y="2226068"/>
            <a:ext cx="4053217" cy="18892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097931" y="4329104"/>
            <a:ext cx="2252980" cy="2400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b="1" spc="5" dirty="0">
                <a:latin typeface="Arial"/>
                <a:cs typeface="Arial"/>
              </a:rPr>
              <a:t>Figure </a:t>
            </a:r>
            <a:r>
              <a:rPr sz="1450" b="1" spc="10" dirty="0">
                <a:latin typeface="Arial"/>
                <a:cs typeface="Arial"/>
              </a:rPr>
              <a:t>6 </a:t>
            </a:r>
            <a:r>
              <a:rPr sz="1450" spc="5" dirty="0">
                <a:latin typeface="Arial"/>
                <a:cs typeface="Arial"/>
              </a:rPr>
              <a:t>Expression</a:t>
            </a:r>
            <a:r>
              <a:rPr sz="1450" spc="-25" dirty="0">
                <a:latin typeface="Arial"/>
                <a:cs typeface="Arial"/>
              </a:rPr>
              <a:t> </a:t>
            </a:r>
            <a:r>
              <a:rPr sz="1450" spc="5" dirty="0">
                <a:latin typeface="Arial"/>
                <a:cs typeface="Arial"/>
              </a:rPr>
              <a:t>Trees</a:t>
            </a:r>
            <a:endParaRPr sz="1450">
              <a:latin typeface="Arial"/>
              <a:cs typeface="Arial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44715" y="600519"/>
            <a:ext cx="5360035" cy="66675"/>
          </a:xfrm>
          <a:custGeom>
            <a:avLst/>
            <a:gdLst/>
            <a:ahLst/>
            <a:cxnLst/>
            <a:rect l="l" t="t" r="r" b="b"/>
            <a:pathLst>
              <a:path w="5360035" h="66675">
                <a:moveTo>
                  <a:pt x="0" y="0"/>
                </a:moveTo>
                <a:lnTo>
                  <a:pt x="5359567" y="0"/>
                </a:lnTo>
                <a:lnTo>
                  <a:pt x="5359567" y="66578"/>
                </a:lnTo>
                <a:lnTo>
                  <a:pt x="0" y="66578"/>
                </a:lnTo>
                <a:lnTo>
                  <a:pt x="0" y="0"/>
                </a:lnTo>
                <a:close/>
              </a:path>
            </a:pathLst>
          </a:custGeom>
          <a:solidFill>
            <a:srgbClr val="FFDF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02873" y="952690"/>
            <a:ext cx="1622945" cy="264665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90" dirty="0"/>
              <a:t>Balanced</a:t>
            </a:r>
            <a:r>
              <a:rPr spc="-55" dirty="0"/>
              <a:t> </a:t>
            </a:r>
            <a:r>
              <a:rPr spc="105" dirty="0"/>
              <a:t>Trees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750043" y="1488403"/>
            <a:ext cx="3013075" cy="3841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1200" spc="5" dirty="0">
                <a:latin typeface="Arial"/>
                <a:cs typeface="Arial"/>
              </a:rPr>
              <a:t>In </a:t>
            </a:r>
            <a:r>
              <a:rPr sz="1200" spc="10" dirty="0">
                <a:latin typeface="Arial"/>
                <a:cs typeface="Arial"/>
              </a:rPr>
              <a:t>a balanced binary </a:t>
            </a:r>
            <a:r>
              <a:rPr sz="1200" spc="5" dirty="0">
                <a:latin typeface="Arial"/>
                <a:cs typeface="Arial"/>
              </a:rPr>
              <a:t>tree, </a:t>
            </a:r>
            <a:r>
              <a:rPr sz="1200" spc="10" dirty="0">
                <a:latin typeface="Arial"/>
                <a:cs typeface="Arial"/>
              </a:rPr>
              <a:t>each subtree</a:t>
            </a:r>
            <a:r>
              <a:rPr sz="1200" spc="-50" dirty="0">
                <a:latin typeface="Arial"/>
                <a:cs typeface="Arial"/>
              </a:rPr>
              <a:t> </a:t>
            </a:r>
            <a:r>
              <a:rPr sz="1200" spc="10" dirty="0">
                <a:latin typeface="Arial"/>
                <a:cs typeface="Arial"/>
              </a:rPr>
              <a:t>has  approximately the same number </a:t>
            </a:r>
            <a:r>
              <a:rPr sz="1200" spc="5" dirty="0">
                <a:latin typeface="Arial"/>
                <a:cs typeface="Arial"/>
              </a:rPr>
              <a:t>of</a:t>
            </a:r>
            <a:r>
              <a:rPr sz="1200" spc="-55" dirty="0">
                <a:latin typeface="Arial"/>
                <a:cs typeface="Arial"/>
              </a:rPr>
              <a:t> </a:t>
            </a:r>
            <a:r>
              <a:rPr sz="1200" spc="10" dirty="0">
                <a:latin typeface="Arial"/>
                <a:cs typeface="Arial"/>
              </a:rPr>
              <a:t>nodes.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44715" y="600535"/>
            <a:ext cx="5360035" cy="66675"/>
          </a:xfrm>
          <a:custGeom>
            <a:avLst/>
            <a:gdLst/>
            <a:ahLst/>
            <a:cxnLst/>
            <a:rect l="l" t="t" r="r" b="b"/>
            <a:pathLst>
              <a:path w="5360035" h="66675">
                <a:moveTo>
                  <a:pt x="0" y="0"/>
                </a:moveTo>
                <a:lnTo>
                  <a:pt x="5359567" y="0"/>
                </a:lnTo>
                <a:lnTo>
                  <a:pt x="5359567" y="66578"/>
                </a:lnTo>
                <a:lnTo>
                  <a:pt x="0" y="66578"/>
                </a:lnTo>
                <a:lnTo>
                  <a:pt x="0" y="0"/>
                </a:lnTo>
                <a:close/>
              </a:path>
            </a:pathLst>
          </a:custGeom>
          <a:solidFill>
            <a:srgbClr val="FFDF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90" dirty="0"/>
              <a:t>Balanced</a:t>
            </a:r>
            <a:r>
              <a:rPr spc="-55" dirty="0"/>
              <a:t> </a:t>
            </a:r>
            <a:r>
              <a:rPr spc="105" dirty="0"/>
              <a:t>Trees</a:t>
            </a:r>
          </a:p>
        </p:txBody>
      </p:sp>
      <p:sp>
        <p:nvSpPr>
          <p:cNvPr id="4" name="object 4"/>
          <p:cNvSpPr/>
          <p:nvPr/>
        </p:nvSpPr>
        <p:spPr>
          <a:xfrm>
            <a:off x="927715" y="802868"/>
            <a:ext cx="5825972" cy="26882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097931" y="3628791"/>
            <a:ext cx="3517900" cy="2400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b="1" spc="5" dirty="0">
                <a:latin typeface="Arial"/>
                <a:cs typeface="Arial"/>
              </a:rPr>
              <a:t>Figure </a:t>
            </a:r>
            <a:r>
              <a:rPr sz="1450" b="1" spc="10" dirty="0">
                <a:latin typeface="Arial"/>
                <a:cs typeface="Arial"/>
              </a:rPr>
              <a:t>7 </a:t>
            </a:r>
            <a:r>
              <a:rPr sz="1450" spc="5" dirty="0">
                <a:latin typeface="Arial"/>
                <a:cs typeface="Arial"/>
              </a:rPr>
              <a:t>Balanced </a:t>
            </a:r>
            <a:r>
              <a:rPr sz="1450" spc="10" dirty="0">
                <a:latin typeface="Arial"/>
                <a:cs typeface="Arial"/>
              </a:rPr>
              <a:t>and </a:t>
            </a:r>
            <a:r>
              <a:rPr sz="1450" spc="5" dirty="0">
                <a:latin typeface="Arial"/>
                <a:cs typeface="Arial"/>
              </a:rPr>
              <a:t>Unbalanced</a:t>
            </a:r>
            <a:r>
              <a:rPr sz="1450" spc="10" dirty="0">
                <a:latin typeface="Arial"/>
                <a:cs typeface="Arial"/>
              </a:rPr>
              <a:t> </a:t>
            </a:r>
            <a:r>
              <a:rPr sz="1450" spc="5" dirty="0">
                <a:latin typeface="Arial"/>
                <a:cs typeface="Arial"/>
              </a:rPr>
              <a:t>Trees</a:t>
            </a:r>
            <a:endParaRPr sz="1450">
              <a:latin typeface="Arial"/>
              <a:cs typeface="Arial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44715" y="600550"/>
            <a:ext cx="5360035" cy="66675"/>
          </a:xfrm>
          <a:custGeom>
            <a:avLst/>
            <a:gdLst/>
            <a:ahLst/>
            <a:cxnLst/>
            <a:rect l="l" t="t" r="r" b="b"/>
            <a:pathLst>
              <a:path w="5360035" h="66675">
                <a:moveTo>
                  <a:pt x="0" y="0"/>
                </a:moveTo>
                <a:lnTo>
                  <a:pt x="5359567" y="0"/>
                </a:lnTo>
                <a:lnTo>
                  <a:pt x="5359567" y="66578"/>
                </a:lnTo>
                <a:lnTo>
                  <a:pt x="0" y="66578"/>
                </a:lnTo>
                <a:lnTo>
                  <a:pt x="0" y="0"/>
                </a:lnTo>
                <a:close/>
              </a:path>
            </a:pathLst>
          </a:custGeom>
          <a:solidFill>
            <a:srgbClr val="FFDF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90" dirty="0"/>
              <a:t>Balanced</a:t>
            </a:r>
            <a:r>
              <a:rPr spc="-55" dirty="0"/>
              <a:t> </a:t>
            </a:r>
            <a:r>
              <a:rPr spc="105" dirty="0"/>
              <a:t>Trees</a:t>
            </a:r>
          </a:p>
        </p:txBody>
      </p:sp>
      <p:sp>
        <p:nvSpPr>
          <p:cNvPr id="4" name="object 4"/>
          <p:cNvSpPr/>
          <p:nvPr/>
        </p:nvSpPr>
        <p:spPr>
          <a:xfrm>
            <a:off x="761227" y="958410"/>
            <a:ext cx="58419" cy="58419"/>
          </a:xfrm>
          <a:custGeom>
            <a:avLst/>
            <a:gdLst/>
            <a:ahLst/>
            <a:cxnLst/>
            <a:rect l="l" t="t" r="r" b="b"/>
            <a:pathLst>
              <a:path w="58419" h="58419">
                <a:moveTo>
                  <a:pt x="0" y="0"/>
                </a:moveTo>
                <a:lnTo>
                  <a:pt x="58256" y="0"/>
                </a:lnTo>
                <a:lnTo>
                  <a:pt x="58256" y="58256"/>
                </a:lnTo>
                <a:lnTo>
                  <a:pt x="0" y="58256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11593" y="857477"/>
            <a:ext cx="3737610" cy="2231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spc="10" dirty="0">
                <a:latin typeface="Arial"/>
                <a:cs typeface="Arial"/>
              </a:rPr>
              <a:t>A </a:t>
            </a:r>
            <a:r>
              <a:rPr sz="1450" spc="5" dirty="0">
                <a:latin typeface="Arial"/>
                <a:cs typeface="Arial"/>
              </a:rPr>
              <a:t>binary tree of height </a:t>
            </a:r>
            <a:r>
              <a:rPr sz="1450" spc="10" dirty="0">
                <a:latin typeface="Courier" charset="0"/>
                <a:cs typeface="Courier" charset="0"/>
              </a:rPr>
              <a:t>h </a:t>
            </a:r>
            <a:r>
              <a:rPr sz="1450" spc="5" dirty="0">
                <a:latin typeface="Arial"/>
                <a:cs typeface="Arial"/>
              </a:rPr>
              <a:t>can have </a:t>
            </a:r>
            <a:r>
              <a:rPr sz="1450" spc="10" dirty="0">
                <a:latin typeface="Arial"/>
                <a:cs typeface="Arial"/>
              </a:rPr>
              <a:t>up </a:t>
            </a:r>
            <a:r>
              <a:rPr sz="1450" spc="5" dirty="0">
                <a:latin typeface="Arial"/>
                <a:cs typeface="Arial"/>
              </a:rPr>
              <a:t>to  </a:t>
            </a:r>
            <a:r>
              <a:rPr sz="1450" spc="10" dirty="0">
                <a:latin typeface="Courier" charset="0"/>
                <a:cs typeface="Courier" charset="0"/>
              </a:rPr>
              <a:t>n</a:t>
            </a:r>
            <a:r>
              <a:rPr sz="1450" spc="-430" dirty="0">
                <a:latin typeface="Courier" charset="0"/>
                <a:cs typeface="Courier" charset="0"/>
              </a:rPr>
              <a:t> </a:t>
            </a:r>
            <a:r>
              <a:rPr sz="1450" spc="10" dirty="0">
                <a:latin typeface="Courier" charset="0"/>
                <a:cs typeface="Courier" charset="0"/>
              </a:rPr>
              <a:t>=</a:t>
            </a:r>
            <a:endParaRPr sz="1450" dirty="0">
              <a:latin typeface="Courier" charset="0"/>
              <a:cs typeface="Courier" charset="0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735821" y="790899"/>
            <a:ext cx="231775" cy="2231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175" spc="7" baseline="-19157" dirty="0">
                <a:latin typeface="Courier" charset="0"/>
                <a:cs typeface="Courier" charset="0"/>
              </a:rPr>
              <a:t>2</a:t>
            </a:r>
            <a:r>
              <a:rPr sz="1200" spc="10" dirty="0">
                <a:latin typeface="Courier" charset="0"/>
                <a:cs typeface="Courier" charset="0"/>
              </a:rPr>
              <a:t>h</a:t>
            </a:r>
            <a:endParaRPr sz="1200" dirty="0">
              <a:latin typeface="Courier" charset="0"/>
              <a:cs typeface="Courier" charset="0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053866" y="857477"/>
            <a:ext cx="974090" cy="2231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spc="10" dirty="0">
                <a:latin typeface="Courier" charset="0"/>
                <a:cs typeface="Courier" charset="0"/>
              </a:rPr>
              <a:t>– 1</a:t>
            </a:r>
            <a:r>
              <a:rPr sz="1450" spc="-545" dirty="0">
                <a:latin typeface="Courier" charset="0"/>
                <a:cs typeface="Courier" charset="0"/>
              </a:rPr>
              <a:t> </a:t>
            </a:r>
            <a:r>
              <a:rPr sz="1450" spc="5" dirty="0">
                <a:latin typeface="Arial"/>
                <a:cs typeface="Arial"/>
              </a:rPr>
              <a:t>nodes.</a:t>
            </a:r>
            <a:endParaRPr sz="1450" dirty="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61227" y="1258013"/>
            <a:ext cx="58419" cy="58419"/>
          </a:xfrm>
          <a:custGeom>
            <a:avLst/>
            <a:gdLst/>
            <a:ahLst/>
            <a:cxnLst/>
            <a:rect l="l" t="t" r="r" b="b"/>
            <a:pathLst>
              <a:path w="58419" h="58419">
                <a:moveTo>
                  <a:pt x="0" y="0"/>
                </a:moveTo>
                <a:lnTo>
                  <a:pt x="58256" y="0"/>
                </a:lnTo>
                <a:lnTo>
                  <a:pt x="58256" y="58256"/>
                </a:lnTo>
                <a:lnTo>
                  <a:pt x="0" y="58256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911593" y="1157080"/>
            <a:ext cx="5419725" cy="5562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spc="10" dirty="0">
                <a:latin typeface="Arial"/>
                <a:cs typeface="Arial"/>
              </a:rPr>
              <a:t>A </a:t>
            </a:r>
            <a:r>
              <a:rPr sz="1450" spc="5" dirty="0">
                <a:latin typeface="Arial"/>
                <a:cs typeface="Arial"/>
              </a:rPr>
              <a:t>completely filled binary tree of height </a:t>
            </a:r>
            <a:r>
              <a:rPr sz="1450" spc="10" dirty="0">
                <a:latin typeface="Arial"/>
                <a:cs typeface="Arial"/>
              </a:rPr>
              <a:t>4 </a:t>
            </a:r>
            <a:r>
              <a:rPr sz="1450" spc="5" dirty="0">
                <a:latin typeface="Arial"/>
                <a:cs typeface="Arial"/>
              </a:rPr>
              <a:t>has </a:t>
            </a:r>
            <a:r>
              <a:rPr sz="1450" spc="10" dirty="0">
                <a:latin typeface="Arial"/>
                <a:cs typeface="Arial"/>
              </a:rPr>
              <a:t>1 + 2 + 4 + 8 = 15</a:t>
            </a:r>
            <a:r>
              <a:rPr sz="1450" spc="-35" dirty="0">
                <a:latin typeface="Arial"/>
                <a:cs typeface="Arial"/>
              </a:rPr>
              <a:t> </a:t>
            </a:r>
            <a:r>
              <a:rPr sz="1450" spc="10" dirty="0">
                <a:latin typeface="Arial"/>
                <a:cs typeface="Arial"/>
              </a:rPr>
              <a:t>=</a:t>
            </a:r>
            <a:endParaRPr sz="14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750"/>
              </a:spcBef>
            </a:pPr>
            <a:r>
              <a:rPr sz="1450" spc="5" dirty="0">
                <a:latin typeface="Arial"/>
                <a:cs typeface="Arial"/>
              </a:rPr>
              <a:t>2</a:t>
            </a:r>
            <a:r>
              <a:rPr sz="1800" spc="7" baseline="23148" dirty="0">
                <a:latin typeface="Arial"/>
                <a:cs typeface="Arial"/>
              </a:rPr>
              <a:t>4 </a:t>
            </a:r>
            <a:r>
              <a:rPr sz="1450" spc="10" dirty="0">
                <a:latin typeface="Arial"/>
                <a:cs typeface="Arial"/>
              </a:rPr>
              <a:t>– 1</a:t>
            </a:r>
            <a:r>
              <a:rPr sz="1450" spc="-5" dirty="0">
                <a:latin typeface="Arial"/>
                <a:cs typeface="Arial"/>
              </a:rPr>
              <a:t> </a:t>
            </a:r>
            <a:r>
              <a:rPr sz="1450" spc="5" dirty="0">
                <a:latin typeface="Arial"/>
                <a:cs typeface="Arial"/>
              </a:rPr>
              <a:t>nodes.</a:t>
            </a:r>
            <a:endParaRPr sz="145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27715" y="1735023"/>
            <a:ext cx="5825972" cy="246355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61227" y="4936474"/>
            <a:ext cx="58419" cy="58419"/>
          </a:xfrm>
          <a:custGeom>
            <a:avLst/>
            <a:gdLst/>
            <a:ahLst/>
            <a:cxnLst/>
            <a:rect l="l" t="t" r="r" b="b"/>
            <a:pathLst>
              <a:path w="58419" h="58420">
                <a:moveTo>
                  <a:pt x="0" y="0"/>
                </a:moveTo>
                <a:lnTo>
                  <a:pt x="58256" y="0"/>
                </a:lnTo>
                <a:lnTo>
                  <a:pt x="58256" y="58256"/>
                </a:lnTo>
                <a:lnTo>
                  <a:pt x="0" y="58256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911593" y="4386136"/>
            <a:ext cx="4563745" cy="68480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indent="186055">
              <a:lnSpc>
                <a:spcPct val="100000"/>
              </a:lnSpc>
            </a:pPr>
            <a:r>
              <a:rPr sz="1450" b="1" spc="5" dirty="0">
                <a:latin typeface="Arial"/>
                <a:cs typeface="Arial"/>
              </a:rPr>
              <a:t>Figure </a:t>
            </a:r>
            <a:r>
              <a:rPr sz="1450" b="1" spc="10" dirty="0">
                <a:latin typeface="Arial"/>
                <a:cs typeface="Arial"/>
              </a:rPr>
              <a:t>8 </a:t>
            </a:r>
            <a:r>
              <a:rPr sz="1450" spc="10" dirty="0">
                <a:latin typeface="Arial"/>
                <a:cs typeface="Arial"/>
              </a:rPr>
              <a:t>A </a:t>
            </a:r>
            <a:r>
              <a:rPr sz="1450" spc="5" dirty="0">
                <a:latin typeface="Arial"/>
                <a:cs typeface="Arial"/>
              </a:rPr>
              <a:t>Completely Filled Binary Tree of Height</a:t>
            </a:r>
            <a:r>
              <a:rPr sz="1450" spc="30" dirty="0">
                <a:latin typeface="Arial"/>
                <a:cs typeface="Arial"/>
              </a:rPr>
              <a:t> </a:t>
            </a:r>
            <a:r>
              <a:rPr sz="1450" spc="10" dirty="0">
                <a:latin typeface="Arial"/>
                <a:cs typeface="Arial"/>
              </a:rPr>
              <a:t>4</a:t>
            </a:r>
            <a:endParaRPr sz="145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6"/>
              </a:spcBef>
            </a:pPr>
            <a:endParaRPr sz="155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450" spc="5" dirty="0">
                <a:latin typeface="Arial"/>
                <a:cs typeface="Arial"/>
              </a:rPr>
              <a:t>For </a:t>
            </a:r>
            <a:r>
              <a:rPr sz="1450" spc="10" dirty="0">
                <a:latin typeface="Arial"/>
                <a:cs typeface="Arial"/>
              </a:rPr>
              <a:t>a </a:t>
            </a:r>
            <a:r>
              <a:rPr sz="1450" spc="5" dirty="0">
                <a:latin typeface="Arial"/>
                <a:cs typeface="Arial"/>
              </a:rPr>
              <a:t>completely filled binary tree: </a:t>
            </a:r>
            <a:r>
              <a:rPr sz="1450" spc="10" dirty="0">
                <a:latin typeface="Courier" charset="0"/>
                <a:cs typeface="Courier" charset="0"/>
              </a:rPr>
              <a:t>h = </a:t>
            </a:r>
            <a:r>
              <a:rPr sz="1450" spc="5" dirty="0">
                <a:latin typeface="Courier" charset="0"/>
                <a:cs typeface="Courier" charset="0"/>
              </a:rPr>
              <a:t>log</a:t>
            </a:r>
            <a:r>
              <a:rPr sz="1800" spc="7" baseline="-16203" dirty="0">
                <a:latin typeface="Courier" charset="0"/>
                <a:cs typeface="Courier" charset="0"/>
              </a:rPr>
              <a:t>2</a:t>
            </a:r>
            <a:r>
              <a:rPr sz="1450" spc="5" dirty="0">
                <a:latin typeface="Courier" charset="0"/>
                <a:cs typeface="Courier" charset="0"/>
              </a:rPr>
              <a:t>(n </a:t>
            </a:r>
            <a:r>
              <a:rPr sz="1450" spc="10" dirty="0">
                <a:latin typeface="Courier" charset="0"/>
                <a:cs typeface="Courier" charset="0"/>
              </a:rPr>
              <a:t>+</a:t>
            </a:r>
            <a:r>
              <a:rPr sz="1450" spc="15" dirty="0">
                <a:latin typeface="Courier" charset="0"/>
                <a:cs typeface="Courier" charset="0"/>
              </a:rPr>
              <a:t> </a:t>
            </a:r>
            <a:r>
              <a:rPr sz="1450" spc="10" dirty="0">
                <a:latin typeface="Courier" charset="0"/>
                <a:cs typeface="Courier" charset="0"/>
              </a:rPr>
              <a:t>1)</a:t>
            </a:r>
            <a:endParaRPr sz="1450" dirty="0">
              <a:latin typeface="Courier" charset="0"/>
              <a:cs typeface="Courier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61227" y="334252"/>
            <a:ext cx="58419" cy="58419"/>
          </a:xfrm>
          <a:custGeom>
            <a:avLst/>
            <a:gdLst/>
            <a:ahLst/>
            <a:cxnLst/>
            <a:rect l="l" t="t" r="r" b="b"/>
            <a:pathLst>
              <a:path w="58419" h="58420">
                <a:moveTo>
                  <a:pt x="0" y="0"/>
                </a:moveTo>
                <a:lnTo>
                  <a:pt x="58256" y="0"/>
                </a:lnTo>
                <a:lnTo>
                  <a:pt x="58256" y="58256"/>
                </a:lnTo>
                <a:lnTo>
                  <a:pt x="0" y="58256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32015" y="237726"/>
            <a:ext cx="6051169" cy="2231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92100">
              <a:lnSpc>
                <a:spcPct val="100000"/>
              </a:lnSpc>
            </a:pPr>
            <a:r>
              <a:rPr sz="1450" b="0" spc="5" dirty="0">
                <a:latin typeface="Arial"/>
                <a:cs typeface="Arial"/>
              </a:rPr>
              <a:t>For </a:t>
            </a:r>
            <a:r>
              <a:rPr sz="1450" b="0" spc="10" dirty="0">
                <a:latin typeface="Arial"/>
                <a:cs typeface="Arial"/>
              </a:rPr>
              <a:t>a </a:t>
            </a:r>
            <a:r>
              <a:rPr sz="1450" b="0" spc="5" dirty="0">
                <a:latin typeface="Arial"/>
                <a:cs typeface="Arial"/>
              </a:rPr>
              <a:t>balanced tree: </a:t>
            </a:r>
            <a:r>
              <a:rPr sz="1450" b="0" spc="10" dirty="0">
                <a:latin typeface="Courier" charset="0"/>
                <a:cs typeface="Courier" charset="0"/>
              </a:rPr>
              <a:t>h ≈</a:t>
            </a:r>
            <a:r>
              <a:rPr sz="1450" b="0" spc="-15" dirty="0">
                <a:latin typeface="Courier" charset="0"/>
                <a:cs typeface="Courier" charset="0"/>
              </a:rPr>
              <a:t> </a:t>
            </a:r>
            <a:r>
              <a:rPr sz="1450" b="0" spc="5" dirty="0">
                <a:latin typeface="Courier" charset="0"/>
                <a:cs typeface="Courier" charset="0"/>
              </a:rPr>
              <a:t>log</a:t>
            </a:r>
            <a:r>
              <a:rPr sz="1800" b="0" spc="7" baseline="-16203" dirty="0">
                <a:latin typeface="Courier" charset="0"/>
                <a:cs typeface="Courier" charset="0"/>
              </a:rPr>
              <a:t>2</a:t>
            </a:r>
            <a:r>
              <a:rPr sz="1450" b="0" spc="5" dirty="0">
                <a:latin typeface="Courier" charset="0"/>
                <a:cs typeface="Courier" charset="0"/>
              </a:rPr>
              <a:t>(n)</a:t>
            </a:r>
            <a:endParaRPr sz="1450" dirty="0">
              <a:latin typeface="Courier" charset="0"/>
              <a:cs typeface="Courier" charset="0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61227" y="692111"/>
            <a:ext cx="58419" cy="58419"/>
          </a:xfrm>
          <a:custGeom>
            <a:avLst/>
            <a:gdLst/>
            <a:ahLst/>
            <a:cxnLst/>
            <a:rect l="l" t="t" r="r" b="b"/>
            <a:pathLst>
              <a:path w="58419" h="58420">
                <a:moveTo>
                  <a:pt x="0" y="0"/>
                </a:moveTo>
                <a:lnTo>
                  <a:pt x="58256" y="0"/>
                </a:lnTo>
                <a:lnTo>
                  <a:pt x="58256" y="58256"/>
                </a:lnTo>
                <a:lnTo>
                  <a:pt x="0" y="58256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61227" y="1349574"/>
            <a:ext cx="58419" cy="58419"/>
          </a:xfrm>
          <a:custGeom>
            <a:avLst/>
            <a:gdLst/>
            <a:ahLst/>
            <a:cxnLst/>
            <a:rect l="l" t="t" r="r" b="b"/>
            <a:pathLst>
              <a:path w="58419" h="58419">
                <a:moveTo>
                  <a:pt x="0" y="0"/>
                </a:moveTo>
                <a:lnTo>
                  <a:pt x="58256" y="0"/>
                </a:lnTo>
                <a:lnTo>
                  <a:pt x="58256" y="58256"/>
                </a:lnTo>
                <a:lnTo>
                  <a:pt x="0" y="58256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911593" y="591178"/>
            <a:ext cx="5238750" cy="16852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spc="5" dirty="0">
                <a:latin typeface="Arial"/>
                <a:cs typeface="Arial"/>
              </a:rPr>
              <a:t>Example: the height of </a:t>
            </a:r>
            <a:r>
              <a:rPr sz="1450" spc="10" dirty="0">
                <a:latin typeface="Arial"/>
                <a:cs typeface="Arial"/>
              </a:rPr>
              <a:t>a </a:t>
            </a:r>
            <a:r>
              <a:rPr sz="1450" spc="5" dirty="0">
                <a:latin typeface="Arial"/>
                <a:cs typeface="Arial"/>
              </a:rPr>
              <a:t>balanced binary tree with 1,000</a:t>
            </a:r>
            <a:r>
              <a:rPr sz="1450" spc="80" dirty="0">
                <a:latin typeface="Arial"/>
                <a:cs typeface="Arial"/>
              </a:rPr>
              <a:t> </a:t>
            </a:r>
            <a:r>
              <a:rPr sz="1450" spc="5" dirty="0">
                <a:latin typeface="Arial"/>
                <a:cs typeface="Arial"/>
              </a:rPr>
              <a:t>nodes</a:t>
            </a:r>
            <a:endParaRPr sz="1450">
              <a:latin typeface="Arial"/>
              <a:cs typeface="Arial"/>
            </a:endParaRPr>
          </a:p>
          <a:p>
            <a:pPr marL="347980">
              <a:lnSpc>
                <a:spcPct val="100000"/>
              </a:lnSpc>
              <a:spcBef>
                <a:spcPts val="1230"/>
              </a:spcBef>
            </a:pPr>
            <a:r>
              <a:rPr sz="1100" spc="10" dirty="0">
                <a:latin typeface="Arial"/>
                <a:cs typeface="Arial"/>
              </a:rPr>
              <a:t>Approximately 10 (because 1000 ≈ 1024 =</a:t>
            </a:r>
            <a:r>
              <a:rPr sz="1100" spc="-65" dirty="0">
                <a:latin typeface="Arial"/>
                <a:cs typeface="Arial"/>
              </a:rPr>
              <a:t> </a:t>
            </a:r>
            <a:r>
              <a:rPr sz="1100" spc="10" dirty="0">
                <a:latin typeface="Arial"/>
                <a:cs typeface="Arial"/>
              </a:rPr>
              <a:t>2</a:t>
            </a:r>
            <a:r>
              <a:rPr sz="1350" spc="15" baseline="24691" dirty="0">
                <a:latin typeface="Arial"/>
                <a:cs typeface="Arial"/>
              </a:rPr>
              <a:t>10</a:t>
            </a:r>
            <a:r>
              <a:rPr sz="1100" spc="10" dirty="0">
                <a:latin typeface="Arial"/>
                <a:cs typeface="Arial"/>
              </a:rPr>
              <a:t>).</a:t>
            </a:r>
            <a:endParaRPr sz="1100">
              <a:latin typeface="Arial"/>
              <a:cs typeface="Arial"/>
            </a:endParaRPr>
          </a:p>
          <a:p>
            <a:pPr marL="12700" marR="201930">
              <a:lnSpc>
                <a:spcPct val="116700"/>
              </a:lnSpc>
              <a:spcBef>
                <a:spcPts val="595"/>
              </a:spcBef>
            </a:pPr>
            <a:r>
              <a:rPr sz="1450" spc="5" dirty="0">
                <a:latin typeface="Arial"/>
                <a:cs typeface="Arial"/>
              </a:rPr>
              <a:t>Example: the height of </a:t>
            </a:r>
            <a:r>
              <a:rPr sz="1450" spc="10" dirty="0">
                <a:latin typeface="Arial"/>
                <a:cs typeface="Arial"/>
              </a:rPr>
              <a:t>a </a:t>
            </a:r>
            <a:r>
              <a:rPr sz="1450" spc="5" dirty="0">
                <a:latin typeface="Arial"/>
                <a:cs typeface="Arial"/>
              </a:rPr>
              <a:t>balanced binary tree with 1,000,000  nodes</a:t>
            </a:r>
            <a:endParaRPr sz="1450">
              <a:latin typeface="Arial"/>
              <a:cs typeface="Arial"/>
            </a:endParaRPr>
          </a:p>
          <a:p>
            <a:pPr marL="347980">
              <a:lnSpc>
                <a:spcPct val="100000"/>
              </a:lnSpc>
              <a:spcBef>
                <a:spcPts val="1230"/>
              </a:spcBef>
            </a:pPr>
            <a:r>
              <a:rPr sz="1100" spc="10" dirty="0">
                <a:latin typeface="Arial"/>
                <a:cs typeface="Arial"/>
              </a:rPr>
              <a:t>Approximately 20 (because 10</a:t>
            </a:r>
            <a:r>
              <a:rPr sz="1350" spc="15" baseline="24691" dirty="0">
                <a:latin typeface="Arial"/>
                <a:cs typeface="Arial"/>
              </a:rPr>
              <a:t>6 </a:t>
            </a:r>
            <a:r>
              <a:rPr sz="1100" spc="10" dirty="0">
                <a:latin typeface="Arial"/>
                <a:cs typeface="Arial"/>
              </a:rPr>
              <a:t>≈</a:t>
            </a:r>
            <a:r>
              <a:rPr sz="1100" spc="-10" dirty="0">
                <a:latin typeface="Arial"/>
                <a:cs typeface="Arial"/>
              </a:rPr>
              <a:t> </a:t>
            </a:r>
            <a:r>
              <a:rPr sz="1100" spc="10" dirty="0">
                <a:latin typeface="Arial"/>
                <a:cs typeface="Arial"/>
              </a:rPr>
              <a:t>2</a:t>
            </a:r>
            <a:r>
              <a:rPr sz="1350" spc="15" baseline="24691" dirty="0">
                <a:latin typeface="Arial"/>
                <a:cs typeface="Arial"/>
              </a:rPr>
              <a:t>20</a:t>
            </a:r>
            <a:r>
              <a:rPr sz="1100" spc="10" dirty="0">
                <a:latin typeface="Arial"/>
                <a:cs typeface="Arial"/>
              </a:rPr>
              <a:t>)</a:t>
            </a:r>
            <a:endParaRPr sz="1100">
              <a:latin typeface="Arial"/>
              <a:cs typeface="Arial"/>
            </a:endParaRPr>
          </a:p>
          <a:p>
            <a:pPr marL="347980">
              <a:lnSpc>
                <a:spcPct val="100000"/>
              </a:lnSpc>
              <a:spcBef>
                <a:spcPts val="450"/>
              </a:spcBef>
            </a:pPr>
            <a:r>
              <a:rPr sz="1100" spc="10" dirty="0">
                <a:latin typeface="Arial"/>
                <a:cs typeface="Arial"/>
              </a:rPr>
              <a:t>You can </a:t>
            </a:r>
            <a:r>
              <a:rPr sz="1100" spc="5" dirty="0">
                <a:latin typeface="Arial"/>
                <a:cs typeface="Arial"/>
              </a:rPr>
              <a:t>find </a:t>
            </a:r>
            <a:r>
              <a:rPr sz="1100" spc="10" dirty="0">
                <a:latin typeface="Arial"/>
                <a:cs typeface="Arial"/>
              </a:rPr>
              <a:t>any element </a:t>
            </a:r>
            <a:r>
              <a:rPr sz="1100" spc="5" dirty="0">
                <a:latin typeface="Arial"/>
                <a:cs typeface="Arial"/>
              </a:rPr>
              <a:t>in this tree in </a:t>
            </a:r>
            <a:r>
              <a:rPr sz="1100" spc="10" dirty="0">
                <a:latin typeface="Arial"/>
                <a:cs typeface="Arial"/>
              </a:rPr>
              <a:t>about 20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spc="10" dirty="0">
                <a:latin typeface="Arial"/>
                <a:cs typeface="Arial"/>
              </a:rPr>
              <a:t>steps.</a:t>
            </a:r>
            <a:endParaRPr sz="1100">
              <a:latin typeface="Arial"/>
              <a:cs typeface="Arial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44715" y="609852"/>
            <a:ext cx="5360035" cy="66675"/>
          </a:xfrm>
          <a:custGeom>
            <a:avLst/>
            <a:gdLst/>
            <a:ahLst/>
            <a:cxnLst/>
            <a:rect l="l" t="t" r="r" b="b"/>
            <a:pathLst>
              <a:path w="5360035" h="66675">
                <a:moveTo>
                  <a:pt x="0" y="0"/>
                </a:moveTo>
                <a:lnTo>
                  <a:pt x="5359567" y="0"/>
                </a:lnTo>
                <a:lnTo>
                  <a:pt x="5359567" y="66578"/>
                </a:lnTo>
                <a:lnTo>
                  <a:pt x="0" y="66578"/>
                </a:lnTo>
                <a:lnTo>
                  <a:pt x="0" y="0"/>
                </a:lnTo>
                <a:close/>
              </a:path>
            </a:pathLst>
          </a:custGeom>
          <a:solidFill>
            <a:srgbClr val="FFDF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105" dirty="0"/>
              <a:t>Basic </a:t>
            </a:r>
            <a:r>
              <a:rPr spc="65" dirty="0"/>
              <a:t>Tree</a:t>
            </a:r>
            <a:r>
              <a:rPr spc="-70" dirty="0"/>
              <a:t> </a:t>
            </a:r>
            <a:r>
              <a:rPr spc="120" dirty="0"/>
              <a:t>Concepts</a:t>
            </a:r>
          </a:p>
        </p:txBody>
      </p:sp>
      <p:sp>
        <p:nvSpPr>
          <p:cNvPr id="4" name="object 4"/>
          <p:cNvSpPr/>
          <p:nvPr/>
        </p:nvSpPr>
        <p:spPr>
          <a:xfrm>
            <a:off x="761227" y="909455"/>
            <a:ext cx="58419" cy="58419"/>
          </a:xfrm>
          <a:custGeom>
            <a:avLst/>
            <a:gdLst/>
            <a:ahLst/>
            <a:cxnLst/>
            <a:rect l="l" t="t" r="r" b="b"/>
            <a:pathLst>
              <a:path w="58419" h="58419">
                <a:moveTo>
                  <a:pt x="0" y="0"/>
                </a:moveTo>
                <a:lnTo>
                  <a:pt x="58256" y="0"/>
                </a:lnTo>
                <a:lnTo>
                  <a:pt x="58256" y="58256"/>
                </a:lnTo>
                <a:lnTo>
                  <a:pt x="0" y="58256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11593" y="808527"/>
            <a:ext cx="5009515" cy="2400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spc="10" dirty="0">
                <a:latin typeface="Arial"/>
                <a:cs typeface="Arial"/>
              </a:rPr>
              <a:t>A </a:t>
            </a:r>
            <a:r>
              <a:rPr sz="1450" spc="5" dirty="0">
                <a:latin typeface="Arial"/>
                <a:cs typeface="Arial"/>
              </a:rPr>
              <a:t>family tree </a:t>
            </a:r>
            <a:r>
              <a:rPr sz="1450" spc="10" dirty="0">
                <a:latin typeface="Arial"/>
                <a:cs typeface="Arial"/>
              </a:rPr>
              <a:t>shows </a:t>
            </a:r>
            <a:r>
              <a:rPr sz="1450" spc="5" dirty="0">
                <a:latin typeface="Arial"/>
                <a:cs typeface="Arial"/>
              </a:rPr>
              <a:t>the descendants of </a:t>
            </a:r>
            <a:r>
              <a:rPr sz="1450" spc="10" dirty="0">
                <a:latin typeface="Arial"/>
                <a:cs typeface="Arial"/>
              </a:rPr>
              <a:t>a common</a:t>
            </a:r>
            <a:r>
              <a:rPr sz="1450" spc="15" dirty="0">
                <a:latin typeface="Arial"/>
                <a:cs typeface="Arial"/>
              </a:rPr>
              <a:t> </a:t>
            </a:r>
            <a:r>
              <a:rPr sz="1450" spc="5" dirty="0">
                <a:latin typeface="Arial"/>
                <a:cs typeface="Arial"/>
              </a:rPr>
              <a:t>ancestor.</a:t>
            </a:r>
            <a:endParaRPr sz="145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927715" y="1060881"/>
            <a:ext cx="2338705" cy="16312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61227" y="2906809"/>
            <a:ext cx="58419" cy="58419"/>
          </a:xfrm>
          <a:custGeom>
            <a:avLst/>
            <a:gdLst/>
            <a:ahLst/>
            <a:cxnLst/>
            <a:rect l="l" t="t" r="r" b="b"/>
            <a:pathLst>
              <a:path w="58419" h="58419">
                <a:moveTo>
                  <a:pt x="0" y="0"/>
                </a:moveTo>
                <a:lnTo>
                  <a:pt x="58256" y="0"/>
                </a:lnTo>
                <a:lnTo>
                  <a:pt x="58256" y="58256"/>
                </a:lnTo>
                <a:lnTo>
                  <a:pt x="0" y="58256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61227" y="3472727"/>
            <a:ext cx="58419" cy="58419"/>
          </a:xfrm>
          <a:custGeom>
            <a:avLst/>
            <a:gdLst/>
            <a:ahLst/>
            <a:cxnLst/>
            <a:rect l="l" t="t" r="r" b="b"/>
            <a:pathLst>
              <a:path w="58419" h="58420">
                <a:moveTo>
                  <a:pt x="0" y="0"/>
                </a:moveTo>
                <a:lnTo>
                  <a:pt x="58256" y="0"/>
                </a:lnTo>
                <a:lnTo>
                  <a:pt x="58256" y="58256"/>
                </a:lnTo>
                <a:lnTo>
                  <a:pt x="0" y="58256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61227" y="3772330"/>
            <a:ext cx="58419" cy="58419"/>
          </a:xfrm>
          <a:custGeom>
            <a:avLst/>
            <a:gdLst/>
            <a:ahLst/>
            <a:cxnLst/>
            <a:rect l="l" t="t" r="r" b="b"/>
            <a:pathLst>
              <a:path w="58419" h="58420">
                <a:moveTo>
                  <a:pt x="0" y="0"/>
                </a:moveTo>
                <a:lnTo>
                  <a:pt x="58256" y="0"/>
                </a:lnTo>
                <a:lnTo>
                  <a:pt x="58256" y="58256"/>
                </a:lnTo>
                <a:lnTo>
                  <a:pt x="0" y="58256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61227" y="4080255"/>
            <a:ext cx="58419" cy="58419"/>
          </a:xfrm>
          <a:custGeom>
            <a:avLst/>
            <a:gdLst/>
            <a:ahLst/>
            <a:cxnLst/>
            <a:rect l="l" t="t" r="r" b="b"/>
            <a:pathLst>
              <a:path w="58419" h="58420">
                <a:moveTo>
                  <a:pt x="0" y="0"/>
                </a:moveTo>
                <a:lnTo>
                  <a:pt x="58256" y="0"/>
                </a:lnTo>
                <a:lnTo>
                  <a:pt x="58256" y="58256"/>
                </a:lnTo>
                <a:lnTo>
                  <a:pt x="0" y="58256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911593" y="2768978"/>
            <a:ext cx="4833620" cy="14503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16700"/>
              </a:lnSpc>
            </a:pPr>
            <a:r>
              <a:rPr sz="1450" spc="5" dirty="0">
                <a:latin typeface="Arial"/>
                <a:cs typeface="Arial"/>
              </a:rPr>
              <a:t>In computer science, </a:t>
            </a:r>
            <a:r>
              <a:rPr sz="1450" spc="10" dirty="0">
                <a:latin typeface="Arial"/>
                <a:cs typeface="Arial"/>
              </a:rPr>
              <a:t>a </a:t>
            </a:r>
            <a:r>
              <a:rPr sz="1450" b="1" spc="5" dirty="0">
                <a:latin typeface="Arial"/>
                <a:cs typeface="Arial"/>
              </a:rPr>
              <a:t>tree </a:t>
            </a:r>
            <a:r>
              <a:rPr sz="1450" spc="5" dirty="0">
                <a:latin typeface="Arial"/>
                <a:cs typeface="Arial"/>
              </a:rPr>
              <a:t>is </a:t>
            </a:r>
            <a:r>
              <a:rPr sz="1450" spc="10" dirty="0">
                <a:latin typeface="Arial"/>
                <a:cs typeface="Arial"/>
              </a:rPr>
              <a:t>a </a:t>
            </a:r>
            <a:r>
              <a:rPr sz="1450" spc="5" dirty="0">
                <a:latin typeface="Arial"/>
                <a:cs typeface="Arial"/>
              </a:rPr>
              <a:t>hierarchical data structure  </a:t>
            </a:r>
            <a:r>
              <a:rPr sz="1450" spc="10" dirty="0">
                <a:latin typeface="Arial"/>
                <a:cs typeface="Arial"/>
              </a:rPr>
              <a:t>composed </a:t>
            </a:r>
            <a:r>
              <a:rPr sz="1450" spc="5" dirty="0">
                <a:latin typeface="Arial"/>
                <a:cs typeface="Arial"/>
              </a:rPr>
              <a:t>of</a:t>
            </a:r>
            <a:r>
              <a:rPr sz="1450" spc="-70" dirty="0">
                <a:latin typeface="Arial"/>
                <a:cs typeface="Arial"/>
              </a:rPr>
              <a:t> </a:t>
            </a:r>
            <a:r>
              <a:rPr sz="1450" spc="5" dirty="0">
                <a:latin typeface="Arial"/>
                <a:cs typeface="Arial"/>
              </a:rPr>
              <a:t>nodes.</a:t>
            </a:r>
            <a:endParaRPr sz="1450">
              <a:latin typeface="Arial"/>
              <a:cs typeface="Arial"/>
            </a:endParaRPr>
          </a:p>
          <a:p>
            <a:pPr marL="12700" marR="1268730">
              <a:lnSpc>
                <a:spcPct val="135600"/>
              </a:lnSpc>
              <a:spcBef>
                <a:spcPts val="65"/>
              </a:spcBef>
            </a:pPr>
            <a:r>
              <a:rPr sz="1450" spc="10" dirty="0">
                <a:latin typeface="Arial"/>
                <a:cs typeface="Arial"/>
              </a:rPr>
              <a:t>Each </a:t>
            </a:r>
            <a:r>
              <a:rPr sz="1450" b="1" spc="10" dirty="0">
                <a:latin typeface="Arial"/>
                <a:cs typeface="Arial"/>
              </a:rPr>
              <a:t>node </a:t>
            </a:r>
            <a:r>
              <a:rPr sz="1450" spc="5" dirty="0">
                <a:latin typeface="Arial"/>
                <a:cs typeface="Arial"/>
              </a:rPr>
              <a:t>has </a:t>
            </a:r>
            <a:r>
              <a:rPr sz="1450" spc="10" dirty="0">
                <a:latin typeface="Arial"/>
                <a:cs typeface="Arial"/>
              </a:rPr>
              <a:t>a </a:t>
            </a:r>
            <a:r>
              <a:rPr sz="1450" spc="5" dirty="0">
                <a:latin typeface="Arial"/>
                <a:cs typeface="Arial"/>
              </a:rPr>
              <a:t>sequence of child</a:t>
            </a:r>
            <a:r>
              <a:rPr sz="1450" spc="-25" dirty="0">
                <a:latin typeface="Arial"/>
                <a:cs typeface="Arial"/>
              </a:rPr>
              <a:t> </a:t>
            </a:r>
            <a:r>
              <a:rPr sz="1450" spc="5" dirty="0">
                <a:latin typeface="Arial"/>
                <a:cs typeface="Arial"/>
              </a:rPr>
              <a:t>nodes.  </a:t>
            </a:r>
            <a:r>
              <a:rPr sz="1450" spc="10" dirty="0">
                <a:latin typeface="Arial"/>
                <a:cs typeface="Arial"/>
              </a:rPr>
              <a:t>The </a:t>
            </a:r>
            <a:r>
              <a:rPr sz="1450" b="1" spc="5" dirty="0">
                <a:latin typeface="Arial"/>
                <a:cs typeface="Arial"/>
              </a:rPr>
              <a:t>root </a:t>
            </a:r>
            <a:r>
              <a:rPr sz="1450" spc="5" dirty="0">
                <a:latin typeface="Arial"/>
                <a:cs typeface="Arial"/>
              </a:rPr>
              <a:t>is the </a:t>
            </a:r>
            <a:r>
              <a:rPr sz="1450" spc="10" dirty="0">
                <a:latin typeface="Arial"/>
                <a:cs typeface="Arial"/>
              </a:rPr>
              <a:t>node </a:t>
            </a:r>
            <a:r>
              <a:rPr sz="1450" spc="5" dirty="0">
                <a:latin typeface="Arial"/>
                <a:cs typeface="Arial"/>
              </a:rPr>
              <a:t>with </a:t>
            </a:r>
            <a:r>
              <a:rPr sz="1450" spc="10" dirty="0">
                <a:latin typeface="Arial"/>
                <a:cs typeface="Arial"/>
              </a:rPr>
              <a:t>no</a:t>
            </a:r>
            <a:r>
              <a:rPr sz="1450" spc="-55" dirty="0">
                <a:latin typeface="Arial"/>
                <a:cs typeface="Arial"/>
              </a:rPr>
              <a:t> </a:t>
            </a:r>
            <a:r>
              <a:rPr sz="1450" spc="5" dirty="0">
                <a:latin typeface="Arial"/>
                <a:cs typeface="Arial"/>
              </a:rPr>
              <a:t>parent.</a:t>
            </a:r>
            <a:endParaRPr sz="14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685"/>
              </a:spcBef>
            </a:pPr>
            <a:r>
              <a:rPr sz="1450" spc="10" dirty="0">
                <a:latin typeface="Arial"/>
                <a:cs typeface="Arial"/>
              </a:rPr>
              <a:t>A </a:t>
            </a:r>
            <a:r>
              <a:rPr sz="1450" b="1" spc="5" dirty="0">
                <a:latin typeface="Arial"/>
                <a:cs typeface="Arial"/>
              </a:rPr>
              <a:t>leaf </a:t>
            </a:r>
            <a:r>
              <a:rPr sz="1450" spc="5" dirty="0">
                <a:latin typeface="Arial"/>
                <a:cs typeface="Arial"/>
              </a:rPr>
              <a:t>is </a:t>
            </a:r>
            <a:r>
              <a:rPr sz="1450" spc="10" dirty="0">
                <a:latin typeface="Arial"/>
                <a:cs typeface="Arial"/>
              </a:rPr>
              <a:t>a node </a:t>
            </a:r>
            <a:r>
              <a:rPr sz="1450" spc="5" dirty="0">
                <a:latin typeface="Arial"/>
                <a:cs typeface="Arial"/>
              </a:rPr>
              <a:t>with </a:t>
            </a:r>
            <a:r>
              <a:rPr sz="1450" spc="10" dirty="0">
                <a:latin typeface="Arial"/>
                <a:cs typeface="Arial"/>
              </a:rPr>
              <a:t>no</a:t>
            </a:r>
            <a:r>
              <a:rPr sz="1450" spc="-75" dirty="0">
                <a:latin typeface="Arial"/>
                <a:cs typeface="Arial"/>
              </a:rPr>
              <a:t> </a:t>
            </a:r>
            <a:r>
              <a:rPr sz="1450" spc="5" dirty="0">
                <a:latin typeface="Arial"/>
                <a:cs typeface="Arial"/>
              </a:rPr>
              <a:t>children.</a:t>
            </a:r>
            <a:endParaRPr sz="1450">
              <a:latin typeface="Arial"/>
              <a:cs typeface="Arial"/>
            </a:endParaRPr>
          </a:p>
        </p:txBody>
      </p:sp>
    </p:spTree>
  </p:cSld>
  <p:clrMapOvr>
    <a:masterClrMapping/>
  </p:clrMapOvr>
  <p:transition spd="slow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44715" y="599311"/>
            <a:ext cx="5360035" cy="66675"/>
          </a:xfrm>
          <a:custGeom>
            <a:avLst/>
            <a:gdLst/>
            <a:ahLst/>
            <a:cxnLst/>
            <a:rect l="l" t="t" r="r" b="b"/>
            <a:pathLst>
              <a:path w="5360035" h="66675">
                <a:moveTo>
                  <a:pt x="0" y="0"/>
                </a:moveTo>
                <a:lnTo>
                  <a:pt x="5359567" y="0"/>
                </a:lnTo>
                <a:lnTo>
                  <a:pt x="5359567" y="66578"/>
                </a:lnTo>
                <a:lnTo>
                  <a:pt x="0" y="66578"/>
                </a:lnTo>
                <a:lnTo>
                  <a:pt x="0" y="0"/>
                </a:lnTo>
                <a:close/>
              </a:path>
            </a:pathLst>
          </a:custGeom>
          <a:solidFill>
            <a:srgbClr val="FFDF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204" dirty="0"/>
              <a:t>A </a:t>
            </a:r>
            <a:r>
              <a:rPr spc="85" dirty="0"/>
              <a:t>Binary </a:t>
            </a:r>
            <a:r>
              <a:rPr spc="65" dirty="0"/>
              <a:t>Tree</a:t>
            </a:r>
            <a:r>
              <a:rPr spc="-220" dirty="0"/>
              <a:t> </a:t>
            </a:r>
            <a:r>
              <a:rPr spc="100" dirty="0"/>
              <a:t>Implementation</a:t>
            </a:r>
          </a:p>
        </p:txBody>
      </p:sp>
      <p:sp>
        <p:nvSpPr>
          <p:cNvPr id="4" name="object 4"/>
          <p:cNvSpPr/>
          <p:nvPr/>
        </p:nvSpPr>
        <p:spPr>
          <a:xfrm>
            <a:off x="761227" y="898914"/>
            <a:ext cx="58419" cy="58419"/>
          </a:xfrm>
          <a:custGeom>
            <a:avLst/>
            <a:gdLst/>
            <a:ahLst/>
            <a:cxnLst/>
            <a:rect l="l" t="t" r="r" b="b"/>
            <a:pathLst>
              <a:path w="58419" h="58419">
                <a:moveTo>
                  <a:pt x="0" y="0"/>
                </a:moveTo>
                <a:lnTo>
                  <a:pt x="58256" y="0"/>
                </a:lnTo>
                <a:lnTo>
                  <a:pt x="58256" y="58256"/>
                </a:lnTo>
                <a:lnTo>
                  <a:pt x="0" y="58256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61227" y="1972492"/>
            <a:ext cx="58419" cy="58419"/>
          </a:xfrm>
          <a:custGeom>
            <a:avLst/>
            <a:gdLst/>
            <a:ahLst/>
            <a:cxnLst/>
            <a:rect l="l" t="t" r="r" b="b"/>
            <a:pathLst>
              <a:path w="58419" h="58419">
                <a:moveTo>
                  <a:pt x="0" y="0"/>
                </a:moveTo>
                <a:lnTo>
                  <a:pt x="58256" y="0"/>
                </a:lnTo>
                <a:lnTo>
                  <a:pt x="58256" y="58256"/>
                </a:lnTo>
                <a:lnTo>
                  <a:pt x="0" y="58256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911593" y="797981"/>
            <a:ext cx="3645535" cy="13138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spc="5" dirty="0">
                <a:latin typeface="Arial"/>
                <a:cs typeface="Arial"/>
              </a:rPr>
              <a:t>Binary tree </a:t>
            </a:r>
            <a:r>
              <a:rPr sz="1450" spc="10" dirty="0">
                <a:latin typeface="Arial"/>
                <a:cs typeface="Arial"/>
              </a:rPr>
              <a:t>node </a:t>
            </a:r>
            <a:r>
              <a:rPr sz="1450" spc="5" dirty="0">
                <a:latin typeface="Arial"/>
                <a:cs typeface="Arial"/>
              </a:rPr>
              <a:t>has </a:t>
            </a:r>
            <a:r>
              <a:rPr sz="1450" spc="10" dirty="0">
                <a:latin typeface="Arial"/>
                <a:cs typeface="Arial"/>
              </a:rPr>
              <a:t>a</a:t>
            </a:r>
            <a:r>
              <a:rPr sz="1450" spc="-25" dirty="0">
                <a:latin typeface="Arial"/>
                <a:cs typeface="Arial"/>
              </a:rPr>
              <a:t> </a:t>
            </a:r>
            <a:r>
              <a:rPr sz="1450" spc="5" dirty="0">
                <a:latin typeface="Arial"/>
                <a:cs typeface="Arial"/>
              </a:rPr>
              <a:t>reference:</a:t>
            </a:r>
            <a:endParaRPr sz="1450" dirty="0">
              <a:latin typeface="Arial"/>
              <a:cs typeface="Arial"/>
            </a:endParaRPr>
          </a:p>
          <a:p>
            <a:pPr marL="347980" marR="2401570">
              <a:lnSpc>
                <a:spcPct val="134000"/>
              </a:lnSpc>
              <a:spcBef>
                <a:spcPts val="455"/>
              </a:spcBef>
            </a:pPr>
            <a:r>
              <a:rPr sz="1100" spc="5" dirty="0">
                <a:latin typeface="Arial"/>
                <a:cs typeface="Arial"/>
              </a:rPr>
              <a:t>to </a:t>
            </a:r>
            <a:r>
              <a:rPr sz="1100" spc="10" dirty="0">
                <a:latin typeface="Arial"/>
                <a:cs typeface="Arial"/>
              </a:rPr>
              <a:t>a </a:t>
            </a:r>
            <a:r>
              <a:rPr sz="1100" spc="5" dirty="0">
                <a:latin typeface="Arial"/>
                <a:cs typeface="Arial"/>
              </a:rPr>
              <a:t>right</a:t>
            </a:r>
            <a:r>
              <a:rPr sz="1100" spc="-50" dirty="0">
                <a:latin typeface="Arial"/>
                <a:cs typeface="Arial"/>
              </a:rPr>
              <a:t> </a:t>
            </a:r>
            <a:r>
              <a:rPr sz="1100" spc="5" dirty="0">
                <a:latin typeface="Arial"/>
                <a:cs typeface="Arial"/>
              </a:rPr>
              <a:t>child  to </a:t>
            </a:r>
            <a:r>
              <a:rPr sz="1100" spc="10" dirty="0">
                <a:latin typeface="Arial"/>
                <a:cs typeface="Arial"/>
              </a:rPr>
              <a:t>a </a:t>
            </a:r>
            <a:r>
              <a:rPr sz="1100" spc="5" dirty="0">
                <a:latin typeface="Arial"/>
                <a:cs typeface="Arial"/>
              </a:rPr>
              <a:t>left</a:t>
            </a:r>
            <a:r>
              <a:rPr sz="1100" spc="-60" dirty="0">
                <a:latin typeface="Arial"/>
                <a:cs typeface="Arial"/>
              </a:rPr>
              <a:t> </a:t>
            </a:r>
            <a:r>
              <a:rPr sz="1100" spc="5" dirty="0">
                <a:latin typeface="Arial"/>
                <a:cs typeface="Arial"/>
              </a:rPr>
              <a:t>child</a:t>
            </a:r>
            <a:endParaRPr sz="1100" dirty="0">
              <a:latin typeface="Arial"/>
              <a:cs typeface="Arial"/>
            </a:endParaRPr>
          </a:p>
          <a:p>
            <a:pPr marL="347980">
              <a:lnSpc>
                <a:spcPct val="100000"/>
              </a:lnSpc>
              <a:spcBef>
                <a:spcPts val="450"/>
              </a:spcBef>
            </a:pPr>
            <a:r>
              <a:rPr sz="1100" spc="5" dirty="0">
                <a:latin typeface="Arial"/>
                <a:cs typeface="Arial"/>
              </a:rPr>
              <a:t>either </a:t>
            </a:r>
            <a:r>
              <a:rPr sz="1100" spc="10" dirty="0">
                <a:latin typeface="Arial"/>
                <a:cs typeface="Arial"/>
              </a:rPr>
              <a:t>can be</a:t>
            </a:r>
            <a:r>
              <a:rPr sz="1100" spc="-50" dirty="0">
                <a:latin typeface="Arial"/>
                <a:cs typeface="Arial"/>
              </a:rPr>
              <a:t> </a:t>
            </a:r>
            <a:r>
              <a:rPr sz="1100" spc="5" dirty="0">
                <a:latin typeface="Arial"/>
                <a:cs typeface="Arial"/>
              </a:rPr>
              <a:t>null</a:t>
            </a:r>
            <a:endParaRPr sz="11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950"/>
              </a:spcBef>
            </a:pPr>
            <a:r>
              <a:rPr sz="1450" b="1" spc="5" dirty="0">
                <a:latin typeface="Arial"/>
                <a:cs typeface="Arial"/>
              </a:rPr>
              <a:t>Leaf</a:t>
            </a:r>
            <a:r>
              <a:rPr sz="1450" spc="5" dirty="0">
                <a:latin typeface="Arial"/>
                <a:cs typeface="Arial"/>
              </a:rPr>
              <a:t>: </a:t>
            </a:r>
            <a:r>
              <a:rPr sz="1450" spc="10" dirty="0">
                <a:latin typeface="Arial"/>
                <a:cs typeface="Arial"/>
              </a:rPr>
              <a:t>node </a:t>
            </a:r>
            <a:r>
              <a:rPr sz="1450" spc="5" dirty="0">
                <a:latin typeface="Arial"/>
                <a:cs typeface="Arial"/>
              </a:rPr>
              <a:t>in which both children are</a:t>
            </a:r>
            <a:r>
              <a:rPr sz="1450" spc="-5" dirty="0">
                <a:latin typeface="Arial"/>
                <a:cs typeface="Arial"/>
              </a:rPr>
              <a:t> </a:t>
            </a:r>
            <a:r>
              <a:rPr sz="1450" spc="5" dirty="0">
                <a:latin typeface="Courier" charset="0"/>
                <a:cs typeface="Courier" charset="0"/>
              </a:rPr>
              <a:t>null</a:t>
            </a:r>
            <a:r>
              <a:rPr sz="1450" spc="5" dirty="0">
                <a:latin typeface="Arial"/>
                <a:cs typeface="Arial"/>
              </a:rPr>
              <a:t>.</a:t>
            </a:r>
            <a:endParaRPr sz="1450" dirty="0">
              <a:latin typeface="Arial"/>
              <a:cs typeface="Arial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44715" y="599326"/>
            <a:ext cx="5360035" cy="66675"/>
          </a:xfrm>
          <a:custGeom>
            <a:avLst/>
            <a:gdLst/>
            <a:ahLst/>
            <a:cxnLst/>
            <a:rect l="l" t="t" r="r" b="b"/>
            <a:pathLst>
              <a:path w="5360035" h="66675">
                <a:moveTo>
                  <a:pt x="0" y="0"/>
                </a:moveTo>
                <a:lnTo>
                  <a:pt x="5359567" y="0"/>
                </a:lnTo>
                <a:lnTo>
                  <a:pt x="5359567" y="66578"/>
                </a:lnTo>
                <a:lnTo>
                  <a:pt x="0" y="66578"/>
                </a:lnTo>
                <a:lnTo>
                  <a:pt x="0" y="0"/>
                </a:lnTo>
                <a:close/>
              </a:path>
            </a:pathLst>
          </a:custGeom>
          <a:solidFill>
            <a:srgbClr val="FFDF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204" dirty="0"/>
              <a:t>A </a:t>
            </a:r>
            <a:r>
              <a:rPr spc="85" dirty="0"/>
              <a:t>Binary </a:t>
            </a:r>
            <a:r>
              <a:rPr spc="65" dirty="0"/>
              <a:t>Tree</a:t>
            </a:r>
            <a:r>
              <a:rPr spc="-220" dirty="0"/>
              <a:t> </a:t>
            </a:r>
            <a:r>
              <a:rPr spc="100" dirty="0"/>
              <a:t>Implementation</a:t>
            </a:r>
          </a:p>
        </p:txBody>
      </p:sp>
      <p:sp>
        <p:nvSpPr>
          <p:cNvPr id="4" name="object 4"/>
          <p:cNvSpPr/>
          <p:nvPr/>
        </p:nvSpPr>
        <p:spPr>
          <a:xfrm>
            <a:off x="761227" y="907252"/>
            <a:ext cx="58419" cy="58419"/>
          </a:xfrm>
          <a:custGeom>
            <a:avLst/>
            <a:gdLst/>
            <a:ahLst/>
            <a:cxnLst/>
            <a:rect l="l" t="t" r="r" b="b"/>
            <a:pathLst>
              <a:path w="58419" h="58419">
                <a:moveTo>
                  <a:pt x="0" y="0"/>
                </a:moveTo>
                <a:lnTo>
                  <a:pt x="58256" y="0"/>
                </a:lnTo>
                <a:lnTo>
                  <a:pt x="58256" y="58256"/>
                </a:lnTo>
                <a:lnTo>
                  <a:pt x="0" y="58256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11593" y="806319"/>
            <a:ext cx="1677035" cy="2231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spc="10" dirty="0">
                <a:latin typeface="Courier" charset="0"/>
                <a:cs typeface="Courier" charset="0"/>
              </a:rPr>
              <a:t>BinaryTree</a:t>
            </a:r>
            <a:r>
              <a:rPr sz="1450" spc="-550" dirty="0">
                <a:latin typeface="Courier" charset="0"/>
                <a:cs typeface="Courier" charset="0"/>
              </a:rPr>
              <a:t> </a:t>
            </a:r>
            <a:r>
              <a:rPr sz="1450" spc="5" dirty="0">
                <a:latin typeface="Arial"/>
                <a:cs typeface="Arial"/>
              </a:rPr>
              <a:t>class:</a:t>
            </a:r>
            <a:endParaRPr sz="1450" dirty="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31835" y="1111149"/>
            <a:ext cx="5343525" cy="3054350"/>
          </a:xfrm>
          <a:prstGeom prst="rect">
            <a:avLst/>
          </a:prstGeom>
          <a:ln w="8322">
            <a:solidFill>
              <a:srgbClr val="CCCCCC"/>
            </a:solidFill>
          </a:ln>
        </p:spPr>
        <p:txBody>
          <a:bodyPr vert="horz" wrap="square" lIns="0" tIns="5381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2"/>
              </a:spcBef>
            </a:pPr>
            <a:endParaRPr sz="450" dirty="0">
              <a:latin typeface="Times New Roman"/>
              <a:cs typeface="Times New Roman"/>
            </a:endParaRPr>
          </a:p>
          <a:p>
            <a:pPr marL="52069">
              <a:lnSpc>
                <a:spcPct val="100000"/>
              </a:lnSpc>
            </a:pPr>
            <a:r>
              <a:rPr sz="600" spc="5" dirty="0">
                <a:latin typeface="Courier" charset="0"/>
                <a:cs typeface="Courier" charset="0"/>
              </a:rPr>
              <a:t>public class</a:t>
            </a:r>
            <a:r>
              <a:rPr sz="600" dirty="0">
                <a:latin typeface="Courier" charset="0"/>
                <a:cs typeface="Courier" charset="0"/>
              </a:rPr>
              <a:t> </a:t>
            </a:r>
            <a:r>
              <a:rPr sz="600" spc="5" dirty="0">
                <a:latin typeface="Courier" charset="0"/>
                <a:cs typeface="Courier" charset="0"/>
              </a:rPr>
              <a:t>BinaryTree</a:t>
            </a:r>
            <a:endParaRPr sz="600" dirty="0">
              <a:latin typeface="Courier" charset="0"/>
              <a:cs typeface="Courier" charset="0"/>
            </a:endParaRPr>
          </a:p>
          <a:p>
            <a:pPr marL="52069">
              <a:lnSpc>
                <a:spcPct val="100000"/>
              </a:lnSpc>
              <a:spcBef>
                <a:spcPts val="325"/>
              </a:spcBef>
            </a:pPr>
            <a:r>
              <a:rPr sz="600" spc="5" dirty="0">
                <a:latin typeface="Courier" charset="0"/>
                <a:cs typeface="Courier" charset="0"/>
              </a:rPr>
              <a:t>{</a:t>
            </a:r>
            <a:endParaRPr sz="600" dirty="0">
              <a:latin typeface="Courier" charset="0"/>
              <a:cs typeface="Courier" charset="0"/>
            </a:endParaRPr>
          </a:p>
          <a:p>
            <a:pPr marL="193675">
              <a:lnSpc>
                <a:spcPct val="100000"/>
              </a:lnSpc>
              <a:spcBef>
                <a:spcPts val="325"/>
              </a:spcBef>
            </a:pPr>
            <a:r>
              <a:rPr sz="600" spc="5" dirty="0">
                <a:latin typeface="Courier" charset="0"/>
                <a:cs typeface="Courier" charset="0"/>
              </a:rPr>
              <a:t>private Node</a:t>
            </a:r>
            <a:r>
              <a:rPr sz="600" spc="-25" dirty="0">
                <a:latin typeface="Courier" charset="0"/>
                <a:cs typeface="Courier" charset="0"/>
              </a:rPr>
              <a:t> </a:t>
            </a:r>
            <a:r>
              <a:rPr sz="600" spc="5" dirty="0">
                <a:latin typeface="Courier" charset="0"/>
                <a:cs typeface="Courier" charset="0"/>
              </a:rPr>
              <a:t>root;</a:t>
            </a:r>
            <a:endParaRPr sz="600" dirty="0">
              <a:latin typeface="Courier" charset="0"/>
              <a:cs typeface="Courier" charset="0"/>
            </a:endParaRPr>
          </a:p>
          <a:p>
            <a:pPr>
              <a:lnSpc>
                <a:spcPct val="100000"/>
              </a:lnSpc>
            </a:pPr>
            <a:endParaRPr sz="6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4"/>
              </a:spcBef>
            </a:pPr>
            <a:endParaRPr sz="550" dirty="0">
              <a:latin typeface="Times New Roman"/>
              <a:cs typeface="Times New Roman"/>
            </a:endParaRPr>
          </a:p>
          <a:p>
            <a:pPr marL="193675">
              <a:lnSpc>
                <a:spcPct val="100000"/>
              </a:lnSpc>
            </a:pPr>
            <a:r>
              <a:rPr sz="600" spc="5" dirty="0">
                <a:latin typeface="Courier" charset="0"/>
                <a:cs typeface="Courier" charset="0"/>
              </a:rPr>
              <a:t>public BinaryTree() { root = null; } // An empty</a:t>
            </a:r>
            <a:r>
              <a:rPr sz="600" spc="100" dirty="0">
                <a:latin typeface="Courier" charset="0"/>
                <a:cs typeface="Courier" charset="0"/>
              </a:rPr>
              <a:t> </a:t>
            </a:r>
            <a:r>
              <a:rPr sz="600" spc="5" dirty="0">
                <a:latin typeface="Courier" charset="0"/>
                <a:cs typeface="Courier" charset="0"/>
              </a:rPr>
              <a:t>tree</a:t>
            </a:r>
            <a:endParaRPr sz="600" dirty="0">
              <a:latin typeface="Courier" charset="0"/>
              <a:cs typeface="Courier" charset="0"/>
            </a:endParaRPr>
          </a:p>
          <a:p>
            <a:pPr>
              <a:lnSpc>
                <a:spcPct val="100000"/>
              </a:lnSpc>
            </a:pPr>
            <a:endParaRPr sz="6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4"/>
              </a:spcBef>
            </a:pPr>
            <a:endParaRPr sz="550" dirty="0">
              <a:latin typeface="Times New Roman"/>
              <a:cs typeface="Times New Roman"/>
            </a:endParaRPr>
          </a:p>
          <a:p>
            <a:pPr marL="193675">
              <a:lnSpc>
                <a:spcPct val="100000"/>
              </a:lnSpc>
            </a:pPr>
            <a:r>
              <a:rPr sz="600" spc="5" dirty="0">
                <a:latin typeface="Courier" charset="0"/>
                <a:cs typeface="Courier" charset="0"/>
              </a:rPr>
              <a:t>public BinaryTree(Object rootData, BinaryTree left, BinaryTree</a:t>
            </a:r>
            <a:r>
              <a:rPr sz="600" spc="195" dirty="0">
                <a:latin typeface="Courier" charset="0"/>
                <a:cs typeface="Courier" charset="0"/>
              </a:rPr>
              <a:t> </a:t>
            </a:r>
            <a:r>
              <a:rPr sz="600" spc="5" dirty="0">
                <a:latin typeface="Courier" charset="0"/>
                <a:cs typeface="Courier" charset="0"/>
              </a:rPr>
              <a:t>right)</a:t>
            </a:r>
            <a:endParaRPr sz="600" dirty="0">
              <a:latin typeface="Courier" charset="0"/>
              <a:cs typeface="Courier" charset="0"/>
            </a:endParaRPr>
          </a:p>
          <a:p>
            <a:pPr marL="193675">
              <a:lnSpc>
                <a:spcPct val="100000"/>
              </a:lnSpc>
              <a:spcBef>
                <a:spcPts val="325"/>
              </a:spcBef>
            </a:pPr>
            <a:r>
              <a:rPr sz="600" spc="5" dirty="0">
                <a:latin typeface="Courier" charset="0"/>
                <a:cs typeface="Courier" charset="0"/>
              </a:rPr>
              <a:t>{</a:t>
            </a:r>
            <a:endParaRPr sz="600" dirty="0">
              <a:latin typeface="Courier" charset="0"/>
              <a:cs typeface="Courier" charset="0"/>
            </a:endParaRPr>
          </a:p>
          <a:p>
            <a:pPr marL="335280" marR="3860165">
              <a:lnSpc>
                <a:spcPct val="145600"/>
              </a:lnSpc>
            </a:pPr>
            <a:r>
              <a:rPr sz="600" spc="5" dirty="0">
                <a:latin typeface="Courier" charset="0"/>
                <a:cs typeface="Courier" charset="0"/>
              </a:rPr>
              <a:t>root = new Node();  root.data = rootData;  root.left = left.root;  root.right = right.root;</a:t>
            </a:r>
            <a:endParaRPr sz="600" dirty="0">
              <a:latin typeface="Courier" charset="0"/>
              <a:cs typeface="Courier" charset="0"/>
            </a:endParaRPr>
          </a:p>
          <a:p>
            <a:pPr marL="193675">
              <a:lnSpc>
                <a:spcPct val="100000"/>
              </a:lnSpc>
              <a:spcBef>
                <a:spcPts val="325"/>
              </a:spcBef>
            </a:pPr>
            <a:r>
              <a:rPr sz="600" spc="5" dirty="0">
                <a:latin typeface="Courier" charset="0"/>
                <a:cs typeface="Courier" charset="0"/>
              </a:rPr>
              <a:t>}</a:t>
            </a:r>
            <a:endParaRPr sz="600" dirty="0">
              <a:latin typeface="Courier" charset="0"/>
              <a:cs typeface="Courier" charset="0"/>
            </a:endParaRPr>
          </a:p>
          <a:p>
            <a:pPr>
              <a:lnSpc>
                <a:spcPct val="100000"/>
              </a:lnSpc>
            </a:pPr>
            <a:endParaRPr sz="6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4"/>
              </a:spcBef>
            </a:pPr>
            <a:endParaRPr sz="550" dirty="0">
              <a:latin typeface="Times New Roman"/>
              <a:cs typeface="Times New Roman"/>
            </a:endParaRPr>
          </a:p>
          <a:p>
            <a:pPr marL="193675">
              <a:lnSpc>
                <a:spcPct val="100000"/>
              </a:lnSpc>
            </a:pPr>
            <a:r>
              <a:rPr sz="600" spc="5" dirty="0">
                <a:latin typeface="Courier" charset="0"/>
                <a:cs typeface="Courier" charset="0"/>
              </a:rPr>
              <a:t>class</a:t>
            </a:r>
            <a:r>
              <a:rPr sz="600" spc="-55" dirty="0">
                <a:latin typeface="Courier" charset="0"/>
                <a:cs typeface="Courier" charset="0"/>
              </a:rPr>
              <a:t> </a:t>
            </a:r>
            <a:r>
              <a:rPr sz="600" spc="5" dirty="0">
                <a:latin typeface="Courier" charset="0"/>
                <a:cs typeface="Courier" charset="0"/>
              </a:rPr>
              <a:t>Node</a:t>
            </a:r>
            <a:endParaRPr sz="600" dirty="0">
              <a:latin typeface="Courier" charset="0"/>
              <a:cs typeface="Courier" charset="0"/>
            </a:endParaRPr>
          </a:p>
          <a:p>
            <a:pPr marL="193675">
              <a:lnSpc>
                <a:spcPct val="100000"/>
              </a:lnSpc>
              <a:spcBef>
                <a:spcPts val="325"/>
              </a:spcBef>
            </a:pPr>
            <a:r>
              <a:rPr sz="600" spc="5" dirty="0">
                <a:latin typeface="Courier" charset="0"/>
                <a:cs typeface="Courier" charset="0"/>
              </a:rPr>
              <a:t>{</a:t>
            </a:r>
            <a:endParaRPr sz="600" dirty="0">
              <a:latin typeface="Courier" charset="0"/>
              <a:cs typeface="Courier" charset="0"/>
            </a:endParaRPr>
          </a:p>
          <a:p>
            <a:pPr marL="335280" marR="4095750">
              <a:lnSpc>
                <a:spcPct val="145600"/>
              </a:lnSpc>
            </a:pPr>
            <a:r>
              <a:rPr sz="600" spc="5" dirty="0">
                <a:latin typeface="Courier" charset="0"/>
                <a:cs typeface="Courier" charset="0"/>
              </a:rPr>
              <a:t>public Object data;  public Node left;  public Node</a:t>
            </a:r>
            <a:r>
              <a:rPr sz="600" spc="-25" dirty="0">
                <a:latin typeface="Courier" charset="0"/>
                <a:cs typeface="Courier" charset="0"/>
              </a:rPr>
              <a:t> </a:t>
            </a:r>
            <a:r>
              <a:rPr sz="600" spc="5" dirty="0">
                <a:latin typeface="Courier" charset="0"/>
                <a:cs typeface="Courier" charset="0"/>
              </a:rPr>
              <a:t>right;</a:t>
            </a:r>
            <a:endParaRPr sz="600" dirty="0">
              <a:latin typeface="Courier" charset="0"/>
              <a:cs typeface="Courier" charset="0"/>
            </a:endParaRPr>
          </a:p>
          <a:p>
            <a:pPr marL="193675">
              <a:lnSpc>
                <a:spcPct val="100000"/>
              </a:lnSpc>
              <a:spcBef>
                <a:spcPts val="325"/>
              </a:spcBef>
            </a:pPr>
            <a:r>
              <a:rPr sz="600" spc="5" dirty="0">
                <a:latin typeface="Courier" charset="0"/>
                <a:cs typeface="Courier" charset="0"/>
              </a:rPr>
              <a:t>}</a:t>
            </a:r>
            <a:endParaRPr sz="600" dirty="0">
              <a:latin typeface="Courier" charset="0"/>
              <a:cs typeface="Courier" charset="0"/>
            </a:endParaRPr>
          </a:p>
          <a:p>
            <a:pPr marL="193675">
              <a:lnSpc>
                <a:spcPct val="100000"/>
              </a:lnSpc>
              <a:spcBef>
                <a:spcPts val="325"/>
              </a:spcBef>
            </a:pPr>
            <a:r>
              <a:rPr sz="600" spc="5" dirty="0">
                <a:latin typeface="Courier" charset="0"/>
                <a:cs typeface="Courier" charset="0"/>
              </a:rPr>
              <a:t>. .</a:t>
            </a:r>
            <a:r>
              <a:rPr sz="600" spc="-85" dirty="0">
                <a:latin typeface="Courier" charset="0"/>
                <a:cs typeface="Courier" charset="0"/>
              </a:rPr>
              <a:t> </a:t>
            </a:r>
            <a:r>
              <a:rPr sz="600" spc="5" dirty="0">
                <a:latin typeface="Courier" charset="0"/>
                <a:cs typeface="Courier" charset="0"/>
              </a:rPr>
              <a:t>.</a:t>
            </a:r>
            <a:endParaRPr sz="600" dirty="0">
              <a:latin typeface="Courier" charset="0"/>
              <a:cs typeface="Courier" charset="0"/>
            </a:endParaRPr>
          </a:p>
          <a:p>
            <a:pPr marL="52069">
              <a:lnSpc>
                <a:spcPct val="100000"/>
              </a:lnSpc>
              <a:spcBef>
                <a:spcPts val="325"/>
              </a:spcBef>
            </a:pPr>
            <a:r>
              <a:rPr sz="600" spc="5" dirty="0">
                <a:latin typeface="Courier" charset="0"/>
                <a:cs typeface="Courier" charset="0"/>
              </a:rPr>
              <a:t>}</a:t>
            </a:r>
            <a:endParaRPr sz="600" dirty="0">
              <a:latin typeface="Courier" charset="0"/>
              <a:cs typeface="Courier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44715" y="599342"/>
            <a:ext cx="5360035" cy="66675"/>
          </a:xfrm>
          <a:custGeom>
            <a:avLst/>
            <a:gdLst/>
            <a:ahLst/>
            <a:cxnLst/>
            <a:rect l="l" t="t" r="r" b="b"/>
            <a:pathLst>
              <a:path w="5360035" h="66675">
                <a:moveTo>
                  <a:pt x="0" y="0"/>
                </a:moveTo>
                <a:lnTo>
                  <a:pt x="5359567" y="0"/>
                </a:lnTo>
                <a:lnTo>
                  <a:pt x="5359567" y="66578"/>
                </a:lnTo>
                <a:lnTo>
                  <a:pt x="0" y="66578"/>
                </a:lnTo>
                <a:lnTo>
                  <a:pt x="0" y="0"/>
                </a:lnTo>
                <a:close/>
              </a:path>
            </a:pathLst>
          </a:custGeom>
          <a:solidFill>
            <a:srgbClr val="FFDF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204" dirty="0"/>
              <a:t>A </a:t>
            </a:r>
            <a:r>
              <a:rPr spc="85" dirty="0"/>
              <a:t>Binary </a:t>
            </a:r>
            <a:r>
              <a:rPr spc="65" dirty="0"/>
              <a:t>Tree</a:t>
            </a:r>
            <a:r>
              <a:rPr spc="-220" dirty="0"/>
              <a:t> </a:t>
            </a:r>
            <a:r>
              <a:rPr spc="100" dirty="0"/>
              <a:t>Implementation</a:t>
            </a:r>
          </a:p>
        </p:txBody>
      </p:sp>
      <p:sp>
        <p:nvSpPr>
          <p:cNvPr id="4" name="object 4"/>
          <p:cNvSpPr/>
          <p:nvPr/>
        </p:nvSpPr>
        <p:spPr>
          <a:xfrm>
            <a:off x="761227" y="898945"/>
            <a:ext cx="58419" cy="58419"/>
          </a:xfrm>
          <a:custGeom>
            <a:avLst/>
            <a:gdLst/>
            <a:ahLst/>
            <a:cxnLst/>
            <a:rect l="l" t="t" r="r" b="b"/>
            <a:pathLst>
              <a:path w="58419" h="58419">
                <a:moveTo>
                  <a:pt x="0" y="0"/>
                </a:moveTo>
                <a:lnTo>
                  <a:pt x="58256" y="0"/>
                </a:lnTo>
                <a:lnTo>
                  <a:pt x="58256" y="58256"/>
                </a:lnTo>
                <a:lnTo>
                  <a:pt x="0" y="58256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11593" y="798012"/>
            <a:ext cx="5486400" cy="10052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spc="10" dirty="0">
                <a:latin typeface="Arial"/>
                <a:cs typeface="Arial"/>
              </a:rPr>
              <a:t>To </a:t>
            </a:r>
            <a:r>
              <a:rPr sz="1450" spc="5" dirty="0">
                <a:latin typeface="Arial"/>
                <a:cs typeface="Arial"/>
              </a:rPr>
              <a:t>find the height of </a:t>
            </a:r>
            <a:r>
              <a:rPr sz="1450" spc="10" dirty="0">
                <a:latin typeface="Arial"/>
                <a:cs typeface="Arial"/>
              </a:rPr>
              <a:t>a </a:t>
            </a:r>
            <a:r>
              <a:rPr sz="1450" spc="5" dirty="0">
                <a:latin typeface="Arial"/>
                <a:cs typeface="Arial"/>
              </a:rPr>
              <a:t>binary tree </a:t>
            </a:r>
            <a:r>
              <a:rPr sz="1450" i="1" spc="5" dirty="0">
                <a:latin typeface="Arial"/>
                <a:cs typeface="Arial"/>
              </a:rPr>
              <a:t>t </a:t>
            </a:r>
            <a:r>
              <a:rPr sz="1450" spc="5" dirty="0">
                <a:latin typeface="Arial"/>
                <a:cs typeface="Arial"/>
              </a:rPr>
              <a:t>with left </a:t>
            </a:r>
            <a:r>
              <a:rPr sz="1450" spc="10" dirty="0">
                <a:latin typeface="Arial"/>
                <a:cs typeface="Arial"/>
              </a:rPr>
              <a:t>and </a:t>
            </a:r>
            <a:r>
              <a:rPr sz="1450" spc="5" dirty="0">
                <a:latin typeface="Arial"/>
                <a:cs typeface="Arial"/>
              </a:rPr>
              <a:t>right children </a:t>
            </a:r>
            <a:r>
              <a:rPr sz="1450" i="1" dirty="0">
                <a:latin typeface="Arial"/>
                <a:cs typeface="Arial"/>
              </a:rPr>
              <a:t>l</a:t>
            </a:r>
            <a:r>
              <a:rPr sz="1450" i="1" spc="-10" dirty="0">
                <a:latin typeface="Arial"/>
                <a:cs typeface="Arial"/>
              </a:rPr>
              <a:t> </a:t>
            </a:r>
            <a:r>
              <a:rPr sz="1450" spc="10" dirty="0">
                <a:latin typeface="Arial"/>
                <a:cs typeface="Arial"/>
              </a:rPr>
              <a:t>and</a:t>
            </a:r>
            <a:endParaRPr sz="145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sz="1450" i="1" spc="5" dirty="0">
                <a:latin typeface="Arial"/>
                <a:cs typeface="Arial"/>
              </a:rPr>
              <a:t>r</a:t>
            </a:r>
            <a:endParaRPr sz="1450" dirty="0">
              <a:latin typeface="Arial"/>
              <a:cs typeface="Arial"/>
            </a:endParaRPr>
          </a:p>
          <a:p>
            <a:pPr marL="347980">
              <a:lnSpc>
                <a:spcPct val="100000"/>
              </a:lnSpc>
              <a:spcBef>
                <a:spcPts val="900"/>
              </a:spcBef>
            </a:pPr>
            <a:r>
              <a:rPr sz="1100" spc="10" dirty="0">
                <a:latin typeface="Arial"/>
                <a:cs typeface="Arial"/>
              </a:rPr>
              <a:t>Take the maximum height </a:t>
            </a:r>
            <a:r>
              <a:rPr sz="1100" spc="5" dirty="0">
                <a:latin typeface="Arial"/>
                <a:cs typeface="Arial"/>
              </a:rPr>
              <a:t>of </a:t>
            </a:r>
            <a:r>
              <a:rPr sz="1100" spc="10" dirty="0">
                <a:latin typeface="Arial"/>
                <a:cs typeface="Arial"/>
              </a:rPr>
              <a:t>the two </a:t>
            </a:r>
            <a:r>
              <a:rPr sz="1100" spc="5" dirty="0">
                <a:latin typeface="Arial"/>
                <a:cs typeface="Arial"/>
              </a:rPr>
              <a:t>children </a:t>
            </a:r>
            <a:r>
              <a:rPr sz="1100" spc="10" dirty="0">
                <a:latin typeface="Arial"/>
                <a:cs typeface="Arial"/>
              </a:rPr>
              <a:t>and add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spc="10" dirty="0">
                <a:latin typeface="Arial"/>
                <a:cs typeface="Arial"/>
              </a:rPr>
              <a:t>1</a:t>
            </a:r>
            <a:endParaRPr sz="1100" dirty="0">
              <a:latin typeface="Arial"/>
              <a:cs typeface="Arial"/>
            </a:endParaRPr>
          </a:p>
          <a:p>
            <a:pPr marL="347980">
              <a:lnSpc>
                <a:spcPct val="100000"/>
              </a:lnSpc>
              <a:spcBef>
                <a:spcPts val="515"/>
              </a:spcBef>
            </a:pPr>
            <a:r>
              <a:rPr sz="1100" spc="10" dirty="0">
                <a:latin typeface="Courier" charset="0"/>
                <a:cs typeface="Courier" charset="0"/>
              </a:rPr>
              <a:t>height(t) = 1 + max(height(l),</a:t>
            </a:r>
            <a:r>
              <a:rPr sz="1100" spc="35" dirty="0">
                <a:latin typeface="Courier" charset="0"/>
                <a:cs typeface="Courier" charset="0"/>
              </a:rPr>
              <a:t> </a:t>
            </a:r>
            <a:r>
              <a:rPr sz="1100" spc="10" dirty="0">
                <a:latin typeface="Courier" charset="0"/>
                <a:cs typeface="Courier" charset="0"/>
              </a:rPr>
              <a:t>height(r))</a:t>
            </a:r>
            <a:endParaRPr sz="1100" dirty="0">
              <a:latin typeface="Courier" charset="0"/>
              <a:cs typeface="Courier" charset="0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260628" y="1826574"/>
            <a:ext cx="2388654" cy="11818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44715" y="599357"/>
            <a:ext cx="5360035" cy="66675"/>
          </a:xfrm>
          <a:custGeom>
            <a:avLst/>
            <a:gdLst/>
            <a:ahLst/>
            <a:cxnLst/>
            <a:rect l="l" t="t" r="r" b="b"/>
            <a:pathLst>
              <a:path w="5360035" h="66675">
                <a:moveTo>
                  <a:pt x="0" y="0"/>
                </a:moveTo>
                <a:lnTo>
                  <a:pt x="5359567" y="0"/>
                </a:lnTo>
                <a:lnTo>
                  <a:pt x="5359567" y="66578"/>
                </a:lnTo>
                <a:lnTo>
                  <a:pt x="0" y="66578"/>
                </a:lnTo>
                <a:lnTo>
                  <a:pt x="0" y="0"/>
                </a:lnTo>
                <a:close/>
              </a:path>
            </a:pathLst>
          </a:custGeom>
          <a:solidFill>
            <a:srgbClr val="FFDF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204" dirty="0"/>
              <a:t>A </a:t>
            </a:r>
            <a:r>
              <a:rPr spc="85" dirty="0"/>
              <a:t>Binary </a:t>
            </a:r>
            <a:r>
              <a:rPr spc="65" dirty="0"/>
              <a:t>Tree</a:t>
            </a:r>
            <a:r>
              <a:rPr spc="-220" dirty="0"/>
              <a:t> </a:t>
            </a:r>
            <a:r>
              <a:rPr spc="100" dirty="0"/>
              <a:t>Implementation</a:t>
            </a:r>
          </a:p>
        </p:txBody>
      </p:sp>
      <p:sp>
        <p:nvSpPr>
          <p:cNvPr id="4" name="object 4"/>
          <p:cNvSpPr/>
          <p:nvPr/>
        </p:nvSpPr>
        <p:spPr>
          <a:xfrm>
            <a:off x="761227" y="907283"/>
            <a:ext cx="58419" cy="58419"/>
          </a:xfrm>
          <a:custGeom>
            <a:avLst/>
            <a:gdLst/>
            <a:ahLst/>
            <a:cxnLst/>
            <a:rect l="l" t="t" r="r" b="b"/>
            <a:pathLst>
              <a:path w="58419" h="58419">
                <a:moveTo>
                  <a:pt x="0" y="0"/>
                </a:moveTo>
                <a:lnTo>
                  <a:pt x="58256" y="0"/>
                </a:lnTo>
                <a:lnTo>
                  <a:pt x="58256" y="58256"/>
                </a:lnTo>
                <a:lnTo>
                  <a:pt x="0" y="58256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11593" y="806349"/>
            <a:ext cx="5438140" cy="2231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spc="10" dirty="0">
                <a:latin typeface="Arial"/>
                <a:cs typeface="Arial"/>
              </a:rPr>
              <a:t>Make</a:t>
            </a:r>
            <a:r>
              <a:rPr sz="1450" spc="5" dirty="0">
                <a:latin typeface="Arial"/>
                <a:cs typeface="Arial"/>
              </a:rPr>
              <a:t> </a:t>
            </a:r>
            <a:r>
              <a:rPr sz="1450" spc="10" dirty="0">
                <a:latin typeface="Arial"/>
                <a:cs typeface="Arial"/>
              </a:rPr>
              <a:t>a</a:t>
            </a:r>
            <a:r>
              <a:rPr sz="1450" spc="5" dirty="0">
                <a:latin typeface="Arial"/>
                <a:cs typeface="Arial"/>
              </a:rPr>
              <a:t> static recursive helper </a:t>
            </a:r>
            <a:r>
              <a:rPr sz="1450" spc="10" dirty="0">
                <a:latin typeface="Arial"/>
                <a:cs typeface="Arial"/>
              </a:rPr>
              <a:t>method</a:t>
            </a:r>
            <a:r>
              <a:rPr sz="1450" dirty="0">
                <a:latin typeface="Arial"/>
                <a:cs typeface="Arial"/>
              </a:rPr>
              <a:t> </a:t>
            </a:r>
            <a:r>
              <a:rPr sz="1450" spc="10" dirty="0">
                <a:latin typeface="Courier" charset="0"/>
                <a:cs typeface="Courier" charset="0"/>
              </a:rPr>
              <a:t>height</a:t>
            </a:r>
            <a:r>
              <a:rPr sz="1450" spc="-470" dirty="0">
                <a:latin typeface="Courier" charset="0"/>
                <a:cs typeface="Courier" charset="0"/>
              </a:rPr>
              <a:t> </a:t>
            </a:r>
            <a:r>
              <a:rPr sz="1450" spc="5" dirty="0">
                <a:latin typeface="Arial"/>
                <a:cs typeface="Arial"/>
              </a:rPr>
              <a:t>in the</a:t>
            </a:r>
            <a:r>
              <a:rPr sz="1450" dirty="0">
                <a:latin typeface="Arial"/>
                <a:cs typeface="Arial"/>
              </a:rPr>
              <a:t> </a:t>
            </a:r>
            <a:r>
              <a:rPr sz="1450" spc="10" dirty="0">
                <a:latin typeface="Courier" charset="0"/>
                <a:cs typeface="Courier" charset="0"/>
              </a:rPr>
              <a:t>Tree</a:t>
            </a:r>
            <a:r>
              <a:rPr sz="1450" spc="-470" dirty="0">
                <a:latin typeface="Courier" charset="0"/>
                <a:cs typeface="Courier" charset="0"/>
              </a:rPr>
              <a:t> </a:t>
            </a:r>
            <a:r>
              <a:rPr sz="1450" spc="5" dirty="0">
                <a:latin typeface="Arial"/>
                <a:cs typeface="Arial"/>
              </a:rPr>
              <a:t>class:</a:t>
            </a:r>
            <a:endParaRPr sz="1450" dirty="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31835" y="1111179"/>
            <a:ext cx="5343525" cy="1344262"/>
          </a:xfrm>
          <a:prstGeom prst="rect">
            <a:avLst/>
          </a:prstGeom>
          <a:ln w="8322">
            <a:solidFill>
              <a:srgbClr val="CCCCCC"/>
            </a:solidFill>
          </a:ln>
        </p:spPr>
        <p:txBody>
          <a:bodyPr vert="horz" wrap="square" lIns="0" tIns="5381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2"/>
              </a:spcBef>
            </a:pPr>
            <a:endParaRPr sz="450" dirty="0">
              <a:latin typeface="Times New Roman"/>
              <a:cs typeface="Times New Roman"/>
            </a:endParaRPr>
          </a:p>
          <a:p>
            <a:pPr marL="52069">
              <a:lnSpc>
                <a:spcPct val="100000"/>
              </a:lnSpc>
            </a:pPr>
            <a:r>
              <a:rPr sz="600" spc="5" dirty="0">
                <a:latin typeface="Courier" charset="0"/>
                <a:cs typeface="Courier" charset="0"/>
              </a:rPr>
              <a:t>public class</a:t>
            </a:r>
            <a:r>
              <a:rPr sz="600" dirty="0">
                <a:latin typeface="Courier" charset="0"/>
                <a:cs typeface="Courier" charset="0"/>
              </a:rPr>
              <a:t> </a:t>
            </a:r>
            <a:r>
              <a:rPr sz="600" spc="5" dirty="0">
                <a:latin typeface="Courier" charset="0"/>
                <a:cs typeface="Courier" charset="0"/>
              </a:rPr>
              <a:t>BinaryTree</a:t>
            </a:r>
            <a:endParaRPr sz="600" dirty="0">
              <a:latin typeface="Courier" charset="0"/>
              <a:cs typeface="Courier" charset="0"/>
            </a:endParaRPr>
          </a:p>
          <a:p>
            <a:pPr marL="52069">
              <a:lnSpc>
                <a:spcPct val="100000"/>
              </a:lnSpc>
              <a:spcBef>
                <a:spcPts val="325"/>
              </a:spcBef>
            </a:pPr>
            <a:r>
              <a:rPr sz="600" spc="5" dirty="0">
                <a:latin typeface="Courier" charset="0"/>
                <a:cs typeface="Courier" charset="0"/>
              </a:rPr>
              <a:t>{</a:t>
            </a:r>
            <a:endParaRPr sz="600" dirty="0">
              <a:latin typeface="Courier" charset="0"/>
              <a:cs typeface="Courier" charset="0"/>
            </a:endParaRPr>
          </a:p>
          <a:p>
            <a:pPr marL="193675">
              <a:lnSpc>
                <a:spcPct val="100000"/>
              </a:lnSpc>
              <a:spcBef>
                <a:spcPts val="325"/>
              </a:spcBef>
            </a:pPr>
            <a:r>
              <a:rPr sz="600" spc="5" dirty="0">
                <a:latin typeface="Courier" charset="0"/>
                <a:cs typeface="Courier" charset="0"/>
              </a:rPr>
              <a:t>. .</a:t>
            </a:r>
            <a:r>
              <a:rPr sz="600" spc="-85" dirty="0">
                <a:latin typeface="Courier" charset="0"/>
                <a:cs typeface="Courier" charset="0"/>
              </a:rPr>
              <a:t> </a:t>
            </a:r>
            <a:r>
              <a:rPr sz="600" spc="5" dirty="0">
                <a:latin typeface="Courier" charset="0"/>
                <a:cs typeface="Courier" charset="0"/>
              </a:rPr>
              <a:t>.</a:t>
            </a:r>
            <a:endParaRPr sz="600" dirty="0">
              <a:latin typeface="Courier" charset="0"/>
              <a:cs typeface="Courier" charset="0"/>
            </a:endParaRPr>
          </a:p>
          <a:p>
            <a:pPr marL="193675">
              <a:lnSpc>
                <a:spcPct val="100000"/>
              </a:lnSpc>
              <a:spcBef>
                <a:spcPts val="325"/>
              </a:spcBef>
            </a:pPr>
            <a:r>
              <a:rPr sz="600" spc="5" dirty="0">
                <a:latin typeface="Courier" charset="0"/>
                <a:cs typeface="Courier" charset="0"/>
              </a:rPr>
              <a:t>private static int height(Node</a:t>
            </a:r>
            <a:r>
              <a:rPr sz="600" spc="35" dirty="0">
                <a:latin typeface="Courier" charset="0"/>
                <a:cs typeface="Courier" charset="0"/>
              </a:rPr>
              <a:t> </a:t>
            </a:r>
            <a:r>
              <a:rPr sz="600" spc="5" dirty="0">
                <a:latin typeface="Courier" charset="0"/>
                <a:cs typeface="Courier" charset="0"/>
              </a:rPr>
              <a:t>n)</a:t>
            </a:r>
            <a:endParaRPr sz="600" dirty="0">
              <a:latin typeface="Courier" charset="0"/>
              <a:cs typeface="Courier" charset="0"/>
            </a:endParaRPr>
          </a:p>
          <a:p>
            <a:pPr marL="193675">
              <a:lnSpc>
                <a:spcPct val="100000"/>
              </a:lnSpc>
              <a:spcBef>
                <a:spcPts val="325"/>
              </a:spcBef>
            </a:pPr>
            <a:r>
              <a:rPr sz="600" spc="5" dirty="0">
                <a:latin typeface="Courier" charset="0"/>
                <a:cs typeface="Courier" charset="0"/>
              </a:rPr>
              <a:t>{</a:t>
            </a:r>
            <a:endParaRPr sz="600" dirty="0">
              <a:latin typeface="Courier" charset="0"/>
              <a:cs typeface="Courier" charset="0"/>
            </a:endParaRPr>
          </a:p>
          <a:p>
            <a:pPr marL="335280">
              <a:lnSpc>
                <a:spcPct val="100000"/>
              </a:lnSpc>
              <a:spcBef>
                <a:spcPts val="325"/>
              </a:spcBef>
            </a:pPr>
            <a:r>
              <a:rPr sz="600" spc="5" dirty="0">
                <a:latin typeface="Courier" charset="0"/>
                <a:cs typeface="Courier" charset="0"/>
              </a:rPr>
              <a:t>if (n == null) { return 0;</a:t>
            </a:r>
            <a:r>
              <a:rPr sz="600" dirty="0">
                <a:latin typeface="Courier" charset="0"/>
                <a:cs typeface="Courier" charset="0"/>
              </a:rPr>
              <a:t> </a:t>
            </a:r>
            <a:r>
              <a:rPr sz="600" spc="5" dirty="0">
                <a:latin typeface="Courier" charset="0"/>
                <a:cs typeface="Courier" charset="0"/>
              </a:rPr>
              <a:t>}</a:t>
            </a:r>
            <a:endParaRPr sz="600" dirty="0">
              <a:latin typeface="Courier" charset="0"/>
              <a:cs typeface="Courier" charset="0"/>
            </a:endParaRPr>
          </a:p>
          <a:p>
            <a:pPr marL="335280">
              <a:lnSpc>
                <a:spcPct val="100000"/>
              </a:lnSpc>
              <a:spcBef>
                <a:spcPts val="325"/>
              </a:spcBef>
            </a:pPr>
            <a:r>
              <a:rPr sz="600" spc="5" dirty="0">
                <a:latin typeface="Courier" charset="0"/>
                <a:cs typeface="Courier" charset="0"/>
              </a:rPr>
              <a:t>else { return 1 + Math.max(height(n.left), height(n.right));</a:t>
            </a:r>
            <a:r>
              <a:rPr sz="600" spc="155" dirty="0">
                <a:latin typeface="Courier" charset="0"/>
                <a:cs typeface="Courier" charset="0"/>
              </a:rPr>
              <a:t> </a:t>
            </a:r>
            <a:r>
              <a:rPr sz="600" spc="5" dirty="0">
                <a:latin typeface="Courier" charset="0"/>
                <a:cs typeface="Courier" charset="0"/>
              </a:rPr>
              <a:t>}</a:t>
            </a:r>
            <a:endParaRPr sz="600" dirty="0">
              <a:latin typeface="Courier" charset="0"/>
              <a:cs typeface="Courier" charset="0"/>
            </a:endParaRPr>
          </a:p>
          <a:p>
            <a:pPr marL="193675">
              <a:lnSpc>
                <a:spcPct val="100000"/>
              </a:lnSpc>
              <a:spcBef>
                <a:spcPts val="325"/>
              </a:spcBef>
            </a:pPr>
            <a:r>
              <a:rPr sz="600" spc="5" dirty="0">
                <a:latin typeface="Courier" charset="0"/>
                <a:cs typeface="Courier" charset="0"/>
              </a:rPr>
              <a:t>}</a:t>
            </a:r>
            <a:endParaRPr sz="600" dirty="0">
              <a:latin typeface="Courier" charset="0"/>
              <a:cs typeface="Courier" charset="0"/>
            </a:endParaRPr>
          </a:p>
          <a:p>
            <a:pPr marL="193675">
              <a:lnSpc>
                <a:spcPct val="100000"/>
              </a:lnSpc>
              <a:spcBef>
                <a:spcPts val="325"/>
              </a:spcBef>
            </a:pPr>
            <a:r>
              <a:rPr sz="600" spc="5" dirty="0">
                <a:latin typeface="Courier" charset="0"/>
                <a:cs typeface="Courier" charset="0"/>
              </a:rPr>
              <a:t>. .</a:t>
            </a:r>
            <a:r>
              <a:rPr sz="600" spc="-85" dirty="0">
                <a:latin typeface="Courier" charset="0"/>
                <a:cs typeface="Courier" charset="0"/>
              </a:rPr>
              <a:t> </a:t>
            </a:r>
            <a:r>
              <a:rPr sz="600" spc="5" dirty="0">
                <a:latin typeface="Courier" charset="0"/>
                <a:cs typeface="Courier" charset="0"/>
              </a:rPr>
              <a:t>.</a:t>
            </a:r>
            <a:endParaRPr sz="600" dirty="0">
              <a:latin typeface="Courier" charset="0"/>
              <a:cs typeface="Courier" charset="0"/>
            </a:endParaRPr>
          </a:p>
          <a:p>
            <a:pPr marL="52069">
              <a:lnSpc>
                <a:spcPct val="100000"/>
              </a:lnSpc>
              <a:spcBef>
                <a:spcPts val="325"/>
              </a:spcBef>
            </a:pPr>
            <a:r>
              <a:rPr sz="600" spc="5" dirty="0">
                <a:latin typeface="Courier" charset="0"/>
                <a:cs typeface="Courier" charset="0"/>
              </a:rPr>
              <a:t>}</a:t>
            </a:r>
            <a:endParaRPr sz="600" dirty="0">
              <a:latin typeface="Courier" charset="0"/>
              <a:cs typeface="Courier" charset="0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61227" y="2738191"/>
            <a:ext cx="58419" cy="58419"/>
          </a:xfrm>
          <a:custGeom>
            <a:avLst/>
            <a:gdLst/>
            <a:ahLst/>
            <a:cxnLst/>
            <a:rect l="l" t="t" r="r" b="b"/>
            <a:pathLst>
              <a:path w="58419" h="58419">
                <a:moveTo>
                  <a:pt x="0" y="0"/>
                </a:moveTo>
                <a:lnTo>
                  <a:pt x="58256" y="0"/>
                </a:lnTo>
                <a:lnTo>
                  <a:pt x="58256" y="58256"/>
                </a:lnTo>
                <a:lnTo>
                  <a:pt x="0" y="58256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911593" y="2637257"/>
            <a:ext cx="4288155" cy="2231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spc="5" dirty="0">
                <a:latin typeface="Arial"/>
                <a:cs typeface="Arial"/>
              </a:rPr>
              <a:t>Provide</a:t>
            </a:r>
            <a:r>
              <a:rPr sz="1450" dirty="0">
                <a:latin typeface="Arial"/>
                <a:cs typeface="Arial"/>
              </a:rPr>
              <a:t> </a:t>
            </a:r>
            <a:r>
              <a:rPr sz="1450" spc="10" dirty="0">
                <a:latin typeface="Arial"/>
                <a:cs typeface="Arial"/>
              </a:rPr>
              <a:t>a</a:t>
            </a:r>
            <a:r>
              <a:rPr sz="1450" dirty="0">
                <a:latin typeface="Arial"/>
                <a:cs typeface="Arial"/>
              </a:rPr>
              <a:t> </a:t>
            </a:r>
            <a:r>
              <a:rPr sz="1450" spc="5" dirty="0">
                <a:latin typeface="Arial"/>
                <a:cs typeface="Arial"/>
              </a:rPr>
              <a:t>public</a:t>
            </a:r>
            <a:r>
              <a:rPr sz="1450" spc="-5" dirty="0">
                <a:latin typeface="Arial"/>
                <a:cs typeface="Arial"/>
              </a:rPr>
              <a:t> </a:t>
            </a:r>
            <a:r>
              <a:rPr sz="1450" spc="10" dirty="0">
                <a:latin typeface="Courier" charset="0"/>
                <a:cs typeface="Courier" charset="0"/>
              </a:rPr>
              <a:t>height</a:t>
            </a:r>
            <a:r>
              <a:rPr sz="1450" spc="-475" dirty="0">
                <a:latin typeface="Courier" charset="0"/>
                <a:cs typeface="Courier" charset="0"/>
              </a:rPr>
              <a:t> </a:t>
            </a:r>
            <a:r>
              <a:rPr sz="1450" spc="10" dirty="0">
                <a:latin typeface="Arial"/>
                <a:cs typeface="Arial"/>
              </a:rPr>
              <a:t>method</a:t>
            </a:r>
            <a:r>
              <a:rPr sz="1450" dirty="0">
                <a:latin typeface="Arial"/>
                <a:cs typeface="Arial"/>
              </a:rPr>
              <a:t> </a:t>
            </a:r>
            <a:r>
              <a:rPr sz="1450" spc="5" dirty="0">
                <a:latin typeface="Arial"/>
                <a:cs typeface="Arial"/>
              </a:rPr>
              <a:t>in</a:t>
            </a:r>
            <a:r>
              <a:rPr sz="1450" dirty="0">
                <a:latin typeface="Arial"/>
                <a:cs typeface="Arial"/>
              </a:rPr>
              <a:t> </a:t>
            </a:r>
            <a:r>
              <a:rPr sz="1450" spc="5" dirty="0">
                <a:latin typeface="Arial"/>
                <a:cs typeface="Arial"/>
              </a:rPr>
              <a:t>the</a:t>
            </a:r>
            <a:r>
              <a:rPr sz="1450" spc="-5" dirty="0">
                <a:latin typeface="Arial"/>
                <a:cs typeface="Arial"/>
              </a:rPr>
              <a:t> </a:t>
            </a:r>
            <a:r>
              <a:rPr sz="1450" spc="10" dirty="0">
                <a:latin typeface="Courier" charset="0"/>
                <a:cs typeface="Courier" charset="0"/>
              </a:rPr>
              <a:t>Tree</a:t>
            </a:r>
            <a:r>
              <a:rPr sz="1450" spc="-475" dirty="0">
                <a:latin typeface="Courier" charset="0"/>
                <a:cs typeface="Courier" charset="0"/>
              </a:rPr>
              <a:t> </a:t>
            </a:r>
            <a:r>
              <a:rPr sz="1450" spc="5" dirty="0">
                <a:latin typeface="Arial"/>
                <a:cs typeface="Arial"/>
              </a:rPr>
              <a:t>class:</a:t>
            </a:r>
            <a:endParaRPr sz="1450" dirty="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31835" y="2950410"/>
            <a:ext cx="5343525" cy="690236"/>
          </a:xfrm>
          <a:prstGeom prst="rect">
            <a:avLst/>
          </a:prstGeom>
          <a:ln w="8322">
            <a:solidFill>
              <a:srgbClr val="CCCCCC"/>
            </a:solidFill>
          </a:ln>
        </p:spPr>
        <p:txBody>
          <a:bodyPr vert="horz" wrap="square" lIns="0" tIns="5381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2"/>
              </a:spcBef>
            </a:pPr>
            <a:endParaRPr sz="450" dirty="0">
              <a:latin typeface="Times New Roman"/>
              <a:cs typeface="Times New Roman"/>
            </a:endParaRPr>
          </a:p>
          <a:p>
            <a:pPr marL="52069">
              <a:lnSpc>
                <a:spcPct val="100000"/>
              </a:lnSpc>
            </a:pPr>
            <a:r>
              <a:rPr sz="600" spc="5" dirty="0">
                <a:latin typeface="Courier" charset="0"/>
                <a:cs typeface="Courier" charset="0"/>
              </a:rPr>
              <a:t>public class</a:t>
            </a:r>
            <a:r>
              <a:rPr sz="600" dirty="0">
                <a:latin typeface="Courier" charset="0"/>
                <a:cs typeface="Courier" charset="0"/>
              </a:rPr>
              <a:t> </a:t>
            </a:r>
            <a:r>
              <a:rPr sz="600" spc="5" dirty="0">
                <a:latin typeface="Courier" charset="0"/>
                <a:cs typeface="Courier" charset="0"/>
              </a:rPr>
              <a:t>BinaryTree</a:t>
            </a:r>
            <a:endParaRPr sz="600" dirty="0">
              <a:latin typeface="Courier" charset="0"/>
              <a:cs typeface="Courier" charset="0"/>
            </a:endParaRPr>
          </a:p>
          <a:p>
            <a:pPr marL="52069">
              <a:lnSpc>
                <a:spcPct val="100000"/>
              </a:lnSpc>
              <a:spcBef>
                <a:spcPts val="325"/>
              </a:spcBef>
            </a:pPr>
            <a:r>
              <a:rPr sz="600" spc="5" dirty="0">
                <a:latin typeface="Courier" charset="0"/>
                <a:cs typeface="Courier" charset="0"/>
              </a:rPr>
              <a:t>{</a:t>
            </a:r>
            <a:endParaRPr sz="600" dirty="0">
              <a:latin typeface="Courier" charset="0"/>
              <a:cs typeface="Courier" charset="0"/>
            </a:endParaRPr>
          </a:p>
          <a:p>
            <a:pPr marL="193675">
              <a:lnSpc>
                <a:spcPct val="100000"/>
              </a:lnSpc>
              <a:spcBef>
                <a:spcPts val="325"/>
              </a:spcBef>
            </a:pPr>
            <a:r>
              <a:rPr sz="600" spc="5" dirty="0">
                <a:latin typeface="Courier" charset="0"/>
                <a:cs typeface="Courier" charset="0"/>
              </a:rPr>
              <a:t>. .</a:t>
            </a:r>
            <a:r>
              <a:rPr sz="600" spc="-85" dirty="0">
                <a:latin typeface="Courier" charset="0"/>
                <a:cs typeface="Courier" charset="0"/>
              </a:rPr>
              <a:t> </a:t>
            </a:r>
            <a:r>
              <a:rPr sz="600" spc="5" dirty="0">
                <a:latin typeface="Courier" charset="0"/>
                <a:cs typeface="Courier" charset="0"/>
              </a:rPr>
              <a:t>.</a:t>
            </a:r>
            <a:endParaRPr sz="600" dirty="0">
              <a:latin typeface="Courier" charset="0"/>
              <a:cs typeface="Courier" charset="0"/>
            </a:endParaRPr>
          </a:p>
          <a:p>
            <a:pPr marL="193675">
              <a:lnSpc>
                <a:spcPct val="100000"/>
              </a:lnSpc>
              <a:spcBef>
                <a:spcPts val="325"/>
              </a:spcBef>
            </a:pPr>
            <a:r>
              <a:rPr sz="600" spc="5" dirty="0">
                <a:latin typeface="Courier" charset="0"/>
                <a:cs typeface="Courier" charset="0"/>
              </a:rPr>
              <a:t>public int height() { return height(root);</a:t>
            </a:r>
            <a:r>
              <a:rPr sz="600" spc="80" dirty="0">
                <a:latin typeface="Courier" charset="0"/>
                <a:cs typeface="Courier" charset="0"/>
              </a:rPr>
              <a:t> </a:t>
            </a:r>
            <a:r>
              <a:rPr sz="600" spc="5" dirty="0">
                <a:latin typeface="Courier" charset="0"/>
                <a:cs typeface="Courier" charset="0"/>
              </a:rPr>
              <a:t>}</a:t>
            </a:r>
            <a:endParaRPr sz="600" dirty="0">
              <a:latin typeface="Courier" charset="0"/>
              <a:cs typeface="Courier" charset="0"/>
            </a:endParaRPr>
          </a:p>
          <a:p>
            <a:pPr marL="52069">
              <a:lnSpc>
                <a:spcPct val="100000"/>
              </a:lnSpc>
              <a:spcBef>
                <a:spcPts val="325"/>
              </a:spcBef>
            </a:pPr>
            <a:r>
              <a:rPr sz="600" spc="5" dirty="0">
                <a:latin typeface="Courier" charset="0"/>
                <a:cs typeface="Courier" charset="0"/>
              </a:rPr>
              <a:t>}</a:t>
            </a:r>
            <a:endParaRPr sz="600" dirty="0">
              <a:latin typeface="Courier" charset="0"/>
              <a:cs typeface="Courier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44715" y="598103"/>
            <a:ext cx="5360035" cy="66675"/>
          </a:xfrm>
          <a:custGeom>
            <a:avLst/>
            <a:gdLst/>
            <a:ahLst/>
            <a:cxnLst/>
            <a:rect l="l" t="t" r="r" b="b"/>
            <a:pathLst>
              <a:path w="5360035" h="66675">
                <a:moveTo>
                  <a:pt x="0" y="0"/>
                </a:moveTo>
                <a:lnTo>
                  <a:pt x="5359567" y="0"/>
                </a:lnTo>
                <a:lnTo>
                  <a:pt x="5359567" y="66578"/>
                </a:lnTo>
                <a:lnTo>
                  <a:pt x="0" y="66578"/>
                </a:lnTo>
                <a:lnTo>
                  <a:pt x="0" y="0"/>
                </a:lnTo>
                <a:close/>
              </a:path>
            </a:pathLst>
          </a:custGeom>
          <a:solidFill>
            <a:srgbClr val="C7215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70" dirty="0"/>
              <a:t>Self </a:t>
            </a:r>
            <a:r>
              <a:rPr spc="110" dirty="0"/>
              <a:t>Check</a:t>
            </a:r>
            <a:r>
              <a:rPr spc="-55" dirty="0"/>
              <a:t> </a:t>
            </a:r>
            <a:r>
              <a:rPr spc="20" dirty="0"/>
              <a:t>17.8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32015" y="778588"/>
            <a:ext cx="3668395" cy="201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10" dirty="0">
                <a:latin typeface="Arial"/>
                <a:cs typeface="Arial"/>
              </a:rPr>
              <a:t>Encode ALOHA, using the Huffman code </a:t>
            </a:r>
            <a:r>
              <a:rPr sz="1200" spc="5" dirty="0">
                <a:latin typeface="Arial"/>
                <a:cs typeface="Arial"/>
              </a:rPr>
              <a:t>in </a:t>
            </a:r>
            <a:r>
              <a:rPr sz="1200" spc="10" dirty="0">
                <a:latin typeface="Arial"/>
                <a:cs typeface="Arial"/>
              </a:rPr>
              <a:t>Figure</a:t>
            </a:r>
            <a:r>
              <a:rPr sz="1200" spc="-35" dirty="0">
                <a:latin typeface="Arial"/>
                <a:cs typeface="Arial"/>
              </a:rPr>
              <a:t> </a:t>
            </a:r>
            <a:r>
              <a:rPr sz="1200" spc="5" dirty="0">
                <a:latin typeface="Arial"/>
                <a:cs typeface="Arial"/>
              </a:rPr>
              <a:t>5.</a:t>
            </a:r>
            <a:endParaRPr sz="1200">
              <a:latin typeface="Arial"/>
              <a:cs typeface="Arial"/>
            </a:endParaRPr>
          </a:p>
        </p:txBody>
      </p:sp>
      <p:sp>
        <p:nvSpPr>
          <p:cNvPr id="5" name="object 5"/>
          <p:cNvSpPr>
            <a:spLocks noChangeAspect="1"/>
          </p:cNvSpPr>
          <p:nvPr/>
        </p:nvSpPr>
        <p:spPr>
          <a:xfrm>
            <a:off x="644740" y="985964"/>
            <a:ext cx="4996408" cy="33832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2"/>
          <p:cNvSpPr txBox="1"/>
          <p:nvPr/>
        </p:nvSpPr>
        <p:spPr>
          <a:xfrm>
            <a:off x="982039" y="4535822"/>
            <a:ext cx="4321810" cy="7562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b="1" spc="10" dirty="0">
                <a:latin typeface="Arial"/>
                <a:cs typeface="Arial"/>
              </a:rPr>
              <a:t>Answer:</a:t>
            </a:r>
            <a:endParaRPr sz="1450">
              <a:latin typeface="Arial"/>
              <a:cs typeface="Arial"/>
            </a:endParaRPr>
          </a:p>
          <a:p>
            <a:pPr marL="12700" marR="5080">
              <a:lnSpc>
                <a:spcPct val="116700"/>
              </a:lnSpc>
            </a:pPr>
            <a:r>
              <a:rPr sz="1450" spc="5" dirty="0">
                <a:latin typeface="Arial"/>
                <a:cs typeface="Arial"/>
              </a:rPr>
              <a:t>A=10, L=0000, O=001, H=0001, therefore </a:t>
            </a:r>
            <a:r>
              <a:rPr sz="1450" spc="10" dirty="0">
                <a:latin typeface="Arial"/>
                <a:cs typeface="Arial"/>
              </a:rPr>
              <a:t>ALOHA =  </a:t>
            </a:r>
            <a:r>
              <a:rPr sz="1450" spc="5" dirty="0">
                <a:latin typeface="Arial"/>
                <a:cs typeface="Arial"/>
              </a:rPr>
              <a:t>100000001000110.</a:t>
            </a:r>
            <a:endParaRPr sz="1450">
              <a:latin typeface="Arial"/>
              <a:cs typeface="Arial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44715" y="598133"/>
            <a:ext cx="5360035" cy="66675"/>
          </a:xfrm>
          <a:custGeom>
            <a:avLst/>
            <a:gdLst/>
            <a:ahLst/>
            <a:cxnLst/>
            <a:rect l="l" t="t" r="r" b="b"/>
            <a:pathLst>
              <a:path w="5360035" h="66675">
                <a:moveTo>
                  <a:pt x="0" y="0"/>
                </a:moveTo>
                <a:lnTo>
                  <a:pt x="5359567" y="0"/>
                </a:lnTo>
                <a:lnTo>
                  <a:pt x="5359567" y="66578"/>
                </a:lnTo>
                <a:lnTo>
                  <a:pt x="0" y="66578"/>
                </a:lnTo>
                <a:lnTo>
                  <a:pt x="0" y="0"/>
                </a:lnTo>
                <a:close/>
              </a:path>
            </a:pathLst>
          </a:custGeom>
          <a:solidFill>
            <a:srgbClr val="C7215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70" dirty="0"/>
              <a:t>Self </a:t>
            </a:r>
            <a:r>
              <a:rPr spc="110" dirty="0"/>
              <a:t>Check</a:t>
            </a:r>
            <a:r>
              <a:rPr spc="-55" dirty="0"/>
              <a:t> </a:t>
            </a:r>
            <a:r>
              <a:rPr spc="20" dirty="0"/>
              <a:t>17.9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32015" y="778619"/>
            <a:ext cx="5179060" cy="5327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5" dirty="0">
                <a:latin typeface="Arial"/>
                <a:cs typeface="Arial"/>
              </a:rPr>
              <a:t>In </a:t>
            </a:r>
            <a:r>
              <a:rPr sz="1200" spc="10" dirty="0">
                <a:latin typeface="Arial"/>
                <a:cs typeface="Arial"/>
              </a:rPr>
              <a:t>an expression </a:t>
            </a:r>
            <a:r>
              <a:rPr sz="1200" spc="5" dirty="0">
                <a:latin typeface="Arial"/>
                <a:cs typeface="Arial"/>
              </a:rPr>
              <a:t>tree, </a:t>
            </a:r>
            <a:r>
              <a:rPr sz="1200" spc="10" dirty="0">
                <a:latin typeface="Arial"/>
                <a:cs typeface="Arial"/>
              </a:rPr>
              <a:t>where </a:t>
            </a:r>
            <a:r>
              <a:rPr sz="1200" spc="5" dirty="0">
                <a:latin typeface="Arial"/>
                <a:cs typeface="Arial"/>
              </a:rPr>
              <a:t>is </a:t>
            </a:r>
            <a:r>
              <a:rPr sz="1200" spc="10" dirty="0">
                <a:latin typeface="Arial"/>
                <a:cs typeface="Arial"/>
              </a:rPr>
              <a:t>the operator stored </a:t>
            </a:r>
            <a:r>
              <a:rPr sz="1200" spc="5" dirty="0">
                <a:latin typeface="Arial"/>
                <a:cs typeface="Arial"/>
              </a:rPr>
              <a:t>that </a:t>
            </a:r>
            <a:r>
              <a:rPr sz="1200" spc="10" dirty="0">
                <a:latin typeface="Arial"/>
                <a:cs typeface="Arial"/>
              </a:rPr>
              <a:t>gets executed</a:t>
            </a:r>
            <a:r>
              <a:rPr sz="1200" spc="-10" dirty="0">
                <a:latin typeface="Arial"/>
                <a:cs typeface="Arial"/>
              </a:rPr>
              <a:t> </a:t>
            </a:r>
            <a:r>
              <a:rPr sz="1200" i="1" spc="5" dirty="0">
                <a:latin typeface="Arial"/>
                <a:cs typeface="Arial"/>
              </a:rPr>
              <a:t>last</a:t>
            </a:r>
            <a:r>
              <a:rPr sz="1200" spc="5" dirty="0">
                <a:latin typeface="Arial"/>
                <a:cs typeface="Arial"/>
              </a:rPr>
              <a:t>?</a:t>
            </a:r>
            <a:endParaRPr sz="1200" dirty="0">
              <a:latin typeface="Arial"/>
              <a:cs typeface="Arial"/>
            </a:endParaRPr>
          </a:p>
          <a:p>
            <a:pPr marL="292100">
              <a:lnSpc>
                <a:spcPct val="100000"/>
              </a:lnSpc>
              <a:spcBef>
                <a:spcPts val="865"/>
              </a:spcBef>
            </a:pPr>
            <a:r>
              <a:rPr sz="1450" b="1" spc="10" dirty="0">
                <a:latin typeface="Arial"/>
                <a:cs typeface="Arial"/>
              </a:rPr>
              <a:t>Answer: </a:t>
            </a:r>
            <a:r>
              <a:rPr sz="1450" spc="5" dirty="0">
                <a:latin typeface="Arial"/>
                <a:cs typeface="Arial"/>
              </a:rPr>
              <a:t>In the</a:t>
            </a:r>
            <a:r>
              <a:rPr sz="1450" spc="-80" dirty="0">
                <a:latin typeface="Arial"/>
                <a:cs typeface="Arial"/>
              </a:rPr>
              <a:t> </a:t>
            </a:r>
            <a:r>
              <a:rPr sz="1450" spc="5" dirty="0">
                <a:latin typeface="Arial"/>
                <a:cs typeface="Arial"/>
              </a:rPr>
              <a:t>root.</a:t>
            </a:r>
            <a:endParaRPr sz="1450" dirty="0">
              <a:latin typeface="Arial"/>
              <a:cs typeface="Arial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44715" y="598149"/>
            <a:ext cx="5360035" cy="66675"/>
          </a:xfrm>
          <a:custGeom>
            <a:avLst/>
            <a:gdLst/>
            <a:ahLst/>
            <a:cxnLst/>
            <a:rect l="l" t="t" r="r" b="b"/>
            <a:pathLst>
              <a:path w="5360035" h="66675">
                <a:moveTo>
                  <a:pt x="0" y="0"/>
                </a:moveTo>
                <a:lnTo>
                  <a:pt x="5359567" y="0"/>
                </a:lnTo>
                <a:lnTo>
                  <a:pt x="5359567" y="66578"/>
                </a:lnTo>
                <a:lnTo>
                  <a:pt x="0" y="66578"/>
                </a:lnTo>
                <a:lnTo>
                  <a:pt x="0" y="0"/>
                </a:lnTo>
                <a:close/>
              </a:path>
            </a:pathLst>
          </a:custGeom>
          <a:solidFill>
            <a:srgbClr val="C7215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70" dirty="0"/>
              <a:t>Self </a:t>
            </a:r>
            <a:r>
              <a:rPr spc="110" dirty="0"/>
              <a:t>Check</a:t>
            </a:r>
            <a:r>
              <a:rPr spc="-45" dirty="0"/>
              <a:t> </a:t>
            </a:r>
            <a:r>
              <a:rPr spc="35" dirty="0"/>
              <a:t>17.10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32015" y="778634"/>
            <a:ext cx="3918585" cy="5327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10" dirty="0">
                <a:latin typeface="Arial"/>
                <a:cs typeface="Arial"/>
              </a:rPr>
              <a:t>What </a:t>
            </a:r>
            <a:r>
              <a:rPr sz="1200" spc="5" dirty="0">
                <a:latin typeface="Arial"/>
                <a:cs typeface="Arial"/>
              </a:rPr>
              <a:t>is </a:t>
            </a:r>
            <a:r>
              <a:rPr sz="1200" spc="10" dirty="0">
                <a:latin typeface="Arial"/>
                <a:cs typeface="Arial"/>
              </a:rPr>
              <a:t>the expression </a:t>
            </a:r>
            <a:r>
              <a:rPr sz="1200" spc="5" dirty="0">
                <a:latin typeface="Arial"/>
                <a:cs typeface="Arial"/>
              </a:rPr>
              <a:t>tree for </a:t>
            </a:r>
            <a:r>
              <a:rPr sz="1200" spc="10" dirty="0">
                <a:latin typeface="Arial"/>
                <a:cs typeface="Arial"/>
              </a:rPr>
              <a:t>the expression 3 – 4 –</a:t>
            </a:r>
            <a:r>
              <a:rPr sz="1200" spc="-45" dirty="0">
                <a:latin typeface="Arial"/>
                <a:cs typeface="Arial"/>
              </a:rPr>
              <a:t> </a:t>
            </a:r>
            <a:r>
              <a:rPr sz="1200" spc="10" dirty="0">
                <a:latin typeface="Arial"/>
                <a:cs typeface="Arial"/>
              </a:rPr>
              <a:t>5?</a:t>
            </a:r>
            <a:endParaRPr sz="1200">
              <a:latin typeface="Arial"/>
              <a:cs typeface="Arial"/>
            </a:endParaRPr>
          </a:p>
          <a:p>
            <a:pPr marL="292100">
              <a:lnSpc>
                <a:spcPct val="100000"/>
              </a:lnSpc>
              <a:spcBef>
                <a:spcPts val="865"/>
              </a:spcBef>
            </a:pPr>
            <a:r>
              <a:rPr sz="1450" b="1" spc="10" dirty="0">
                <a:latin typeface="Arial"/>
                <a:cs typeface="Arial"/>
              </a:rPr>
              <a:t>Answer:</a:t>
            </a:r>
            <a:endParaRPr sz="145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27715" y="1335534"/>
            <a:ext cx="782344" cy="10486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44715" y="596894"/>
            <a:ext cx="5360035" cy="66675"/>
          </a:xfrm>
          <a:custGeom>
            <a:avLst/>
            <a:gdLst/>
            <a:ahLst/>
            <a:cxnLst/>
            <a:rect l="l" t="t" r="r" b="b"/>
            <a:pathLst>
              <a:path w="5360035" h="66675">
                <a:moveTo>
                  <a:pt x="0" y="0"/>
                </a:moveTo>
                <a:lnTo>
                  <a:pt x="5359567" y="0"/>
                </a:lnTo>
                <a:lnTo>
                  <a:pt x="5359567" y="66578"/>
                </a:lnTo>
                <a:lnTo>
                  <a:pt x="0" y="66578"/>
                </a:lnTo>
                <a:lnTo>
                  <a:pt x="0" y="0"/>
                </a:lnTo>
                <a:close/>
              </a:path>
            </a:pathLst>
          </a:custGeom>
          <a:solidFill>
            <a:srgbClr val="C7215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70" dirty="0"/>
              <a:t>Self </a:t>
            </a:r>
            <a:r>
              <a:rPr spc="110" dirty="0"/>
              <a:t>Check</a:t>
            </a:r>
            <a:r>
              <a:rPr spc="-45" dirty="0"/>
              <a:t> </a:t>
            </a:r>
            <a:r>
              <a:rPr spc="35" dirty="0"/>
              <a:t>17.11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32015" y="777379"/>
            <a:ext cx="5791835" cy="25215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1200" spc="15" dirty="0">
                <a:latin typeface="Arial"/>
                <a:cs typeface="Arial"/>
              </a:rPr>
              <a:t>How </a:t>
            </a:r>
            <a:r>
              <a:rPr sz="1200" spc="10" dirty="0">
                <a:latin typeface="Arial"/>
                <a:cs typeface="Arial"/>
              </a:rPr>
              <a:t>many leaves do the binary trees </a:t>
            </a:r>
            <a:r>
              <a:rPr sz="1200" spc="5" dirty="0">
                <a:latin typeface="Arial"/>
                <a:cs typeface="Arial"/>
              </a:rPr>
              <a:t>in </a:t>
            </a:r>
            <a:r>
              <a:rPr sz="1200" spc="10" dirty="0">
                <a:latin typeface="Arial"/>
                <a:cs typeface="Arial"/>
              </a:rPr>
              <a:t>Figure </a:t>
            </a:r>
            <a:r>
              <a:rPr sz="1200" spc="5" dirty="0">
                <a:latin typeface="Arial"/>
                <a:cs typeface="Arial"/>
              </a:rPr>
              <a:t>4, </a:t>
            </a:r>
            <a:r>
              <a:rPr sz="1200" spc="10" dirty="0">
                <a:latin typeface="Arial"/>
                <a:cs typeface="Arial"/>
              </a:rPr>
              <a:t>Figure </a:t>
            </a:r>
            <a:r>
              <a:rPr sz="1200" spc="5" dirty="0">
                <a:latin typeface="Arial"/>
                <a:cs typeface="Arial"/>
              </a:rPr>
              <a:t>5, </a:t>
            </a:r>
            <a:r>
              <a:rPr sz="1200" spc="10" dirty="0">
                <a:latin typeface="Arial"/>
                <a:cs typeface="Arial"/>
              </a:rPr>
              <a:t>and Figure 6 have?</a:t>
            </a:r>
            <a:r>
              <a:rPr sz="1200" spc="-70" dirty="0">
                <a:latin typeface="Arial"/>
                <a:cs typeface="Arial"/>
              </a:rPr>
              <a:t> </a:t>
            </a:r>
            <a:r>
              <a:rPr sz="1200" spc="15" dirty="0">
                <a:latin typeface="Arial"/>
                <a:cs typeface="Arial"/>
              </a:rPr>
              <a:t>How  </a:t>
            </a:r>
            <a:r>
              <a:rPr sz="1200" spc="10" dirty="0">
                <a:latin typeface="Arial"/>
                <a:cs typeface="Arial"/>
              </a:rPr>
              <a:t>many </a:t>
            </a:r>
            <a:r>
              <a:rPr sz="1200" spc="5" dirty="0">
                <a:latin typeface="Arial"/>
                <a:cs typeface="Arial"/>
              </a:rPr>
              <a:t>interior</a:t>
            </a:r>
            <a:r>
              <a:rPr sz="1200" spc="-40" dirty="0">
                <a:latin typeface="Arial"/>
                <a:cs typeface="Arial"/>
              </a:rPr>
              <a:t> </a:t>
            </a:r>
            <a:r>
              <a:rPr sz="1200" spc="10" dirty="0">
                <a:latin typeface="Arial"/>
                <a:cs typeface="Arial"/>
              </a:rPr>
              <a:t>nodes?</a:t>
            </a:r>
            <a:endParaRPr sz="1200" dirty="0">
              <a:latin typeface="Arial"/>
              <a:cs typeface="Arial"/>
            </a:endParaRPr>
          </a:p>
          <a:p>
            <a:pPr marL="292100">
              <a:lnSpc>
                <a:spcPct val="100000"/>
              </a:lnSpc>
              <a:spcBef>
                <a:spcPts val="865"/>
              </a:spcBef>
            </a:pPr>
            <a:r>
              <a:rPr sz="1450" b="1" spc="10" dirty="0">
                <a:latin typeface="Arial"/>
                <a:cs typeface="Arial"/>
              </a:rPr>
              <a:t>Answer:</a:t>
            </a:r>
            <a:endParaRPr sz="1450" dirty="0">
              <a:latin typeface="Arial"/>
              <a:cs typeface="Arial"/>
            </a:endParaRPr>
          </a:p>
          <a:p>
            <a:pPr marL="292100">
              <a:lnSpc>
                <a:spcPct val="100000"/>
              </a:lnSpc>
              <a:spcBef>
                <a:spcPts val="290"/>
              </a:spcBef>
            </a:pPr>
            <a:r>
              <a:rPr sz="1450" spc="5" dirty="0">
                <a:latin typeface="Arial"/>
                <a:cs typeface="Arial"/>
              </a:rPr>
              <a:t>Figure 4: </a:t>
            </a:r>
            <a:r>
              <a:rPr sz="1450" spc="10" dirty="0">
                <a:latin typeface="Arial"/>
                <a:cs typeface="Arial"/>
              </a:rPr>
              <a:t>6 </a:t>
            </a:r>
            <a:r>
              <a:rPr sz="1450" spc="5" dirty="0">
                <a:latin typeface="Arial"/>
                <a:cs typeface="Arial"/>
              </a:rPr>
              <a:t>leaves, </a:t>
            </a:r>
            <a:r>
              <a:rPr sz="1450" spc="10" dirty="0">
                <a:latin typeface="Arial"/>
                <a:cs typeface="Arial"/>
              </a:rPr>
              <a:t>5 </a:t>
            </a:r>
            <a:r>
              <a:rPr sz="1450" spc="5" dirty="0">
                <a:latin typeface="Arial"/>
                <a:cs typeface="Arial"/>
              </a:rPr>
              <a:t>interior</a:t>
            </a:r>
            <a:r>
              <a:rPr sz="1450" spc="-20" dirty="0">
                <a:latin typeface="Arial"/>
                <a:cs typeface="Arial"/>
              </a:rPr>
              <a:t> </a:t>
            </a:r>
            <a:r>
              <a:rPr sz="1450" spc="5" dirty="0">
                <a:latin typeface="Arial"/>
                <a:cs typeface="Arial"/>
              </a:rPr>
              <a:t>nodes.</a:t>
            </a:r>
            <a:endParaRPr sz="1450" dirty="0">
              <a:latin typeface="Arial"/>
              <a:cs typeface="Arial"/>
            </a:endParaRPr>
          </a:p>
          <a:p>
            <a:pPr marL="292100">
              <a:lnSpc>
                <a:spcPct val="100000"/>
              </a:lnSpc>
              <a:spcBef>
                <a:spcPts val="290"/>
              </a:spcBef>
            </a:pPr>
            <a:r>
              <a:rPr sz="1450" spc="5" dirty="0">
                <a:latin typeface="Arial"/>
                <a:cs typeface="Arial"/>
              </a:rPr>
              <a:t>Figure 5: </a:t>
            </a:r>
            <a:r>
              <a:rPr sz="1450" spc="10" dirty="0">
                <a:latin typeface="Arial"/>
                <a:cs typeface="Arial"/>
              </a:rPr>
              <a:t>13 </a:t>
            </a:r>
            <a:r>
              <a:rPr sz="1450" spc="5" dirty="0">
                <a:latin typeface="Arial"/>
                <a:cs typeface="Arial"/>
              </a:rPr>
              <a:t>leaves, </a:t>
            </a:r>
            <a:r>
              <a:rPr sz="1450" spc="10" dirty="0">
                <a:latin typeface="Arial"/>
                <a:cs typeface="Arial"/>
              </a:rPr>
              <a:t>12 </a:t>
            </a:r>
            <a:r>
              <a:rPr sz="1450" spc="5" dirty="0">
                <a:latin typeface="Arial"/>
                <a:cs typeface="Arial"/>
              </a:rPr>
              <a:t>interior</a:t>
            </a:r>
            <a:r>
              <a:rPr sz="1450" spc="-20" dirty="0">
                <a:latin typeface="Arial"/>
                <a:cs typeface="Arial"/>
              </a:rPr>
              <a:t> </a:t>
            </a:r>
            <a:r>
              <a:rPr sz="1450" spc="5" dirty="0">
                <a:latin typeface="Arial"/>
                <a:cs typeface="Arial"/>
              </a:rPr>
              <a:t>nodes.</a:t>
            </a:r>
            <a:endParaRPr sz="1450" dirty="0">
              <a:latin typeface="Arial"/>
              <a:cs typeface="Arial"/>
            </a:endParaRPr>
          </a:p>
          <a:p>
            <a:pPr marL="292100">
              <a:lnSpc>
                <a:spcPct val="100000"/>
              </a:lnSpc>
              <a:spcBef>
                <a:spcPts val="290"/>
              </a:spcBef>
            </a:pPr>
            <a:r>
              <a:rPr sz="1450" spc="5" dirty="0">
                <a:latin typeface="Arial"/>
                <a:cs typeface="Arial"/>
              </a:rPr>
              <a:t>Figure 6: </a:t>
            </a:r>
            <a:r>
              <a:rPr sz="1450" spc="10" dirty="0">
                <a:latin typeface="Arial"/>
                <a:cs typeface="Arial"/>
              </a:rPr>
              <a:t>3 </a:t>
            </a:r>
            <a:r>
              <a:rPr sz="1450" spc="5" dirty="0">
                <a:latin typeface="Arial"/>
                <a:cs typeface="Arial"/>
              </a:rPr>
              <a:t>leaves, </a:t>
            </a:r>
            <a:r>
              <a:rPr sz="1450" spc="10" dirty="0">
                <a:latin typeface="Arial"/>
                <a:cs typeface="Arial"/>
              </a:rPr>
              <a:t>2 </a:t>
            </a:r>
            <a:r>
              <a:rPr sz="1450" spc="5" dirty="0">
                <a:latin typeface="Arial"/>
                <a:cs typeface="Arial"/>
              </a:rPr>
              <a:t>interior</a:t>
            </a:r>
            <a:r>
              <a:rPr sz="1450" spc="-20" dirty="0">
                <a:latin typeface="Arial"/>
                <a:cs typeface="Arial"/>
              </a:rPr>
              <a:t> </a:t>
            </a:r>
            <a:r>
              <a:rPr sz="1450" spc="5" dirty="0">
                <a:latin typeface="Arial"/>
                <a:cs typeface="Arial"/>
              </a:rPr>
              <a:t>nodes.</a:t>
            </a:r>
            <a:endParaRPr sz="1450" dirty="0">
              <a:latin typeface="Arial"/>
              <a:cs typeface="Arial"/>
            </a:endParaRPr>
          </a:p>
          <a:p>
            <a:pPr marL="292100" marR="201295">
              <a:lnSpc>
                <a:spcPct val="116700"/>
              </a:lnSpc>
            </a:pPr>
            <a:r>
              <a:rPr sz="1450" spc="10" dirty="0">
                <a:latin typeface="Arial"/>
                <a:cs typeface="Arial"/>
              </a:rPr>
              <a:t>You </a:t>
            </a:r>
            <a:r>
              <a:rPr sz="1450" spc="5" dirty="0">
                <a:latin typeface="Arial"/>
                <a:cs typeface="Arial"/>
              </a:rPr>
              <a:t>might guess from these data that the </a:t>
            </a:r>
            <a:r>
              <a:rPr sz="1450" spc="10" dirty="0">
                <a:latin typeface="Arial"/>
                <a:cs typeface="Arial"/>
              </a:rPr>
              <a:t>number </a:t>
            </a:r>
            <a:r>
              <a:rPr sz="1450" spc="5" dirty="0">
                <a:latin typeface="Arial"/>
                <a:cs typeface="Arial"/>
              </a:rPr>
              <a:t>of leaves  always equals the </a:t>
            </a:r>
            <a:r>
              <a:rPr sz="1450" spc="10" dirty="0">
                <a:latin typeface="Arial"/>
                <a:cs typeface="Arial"/>
              </a:rPr>
              <a:t>number </a:t>
            </a:r>
            <a:r>
              <a:rPr sz="1450" spc="5" dirty="0">
                <a:latin typeface="Arial"/>
                <a:cs typeface="Arial"/>
              </a:rPr>
              <a:t>of interior nodes </a:t>
            </a:r>
            <a:r>
              <a:rPr sz="1450" spc="10" dirty="0">
                <a:latin typeface="Arial"/>
                <a:cs typeface="Arial"/>
              </a:rPr>
              <a:t>+ </a:t>
            </a:r>
            <a:r>
              <a:rPr sz="1450" spc="5" dirty="0">
                <a:latin typeface="Arial"/>
                <a:cs typeface="Arial"/>
              </a:rPr>
              <a:t>1. That is true </a:t>
            </a:r>
            <a:r>
              <a:rPr sz="1450" dirty="0">
                <a:latin typeface="Arial"/>
                <a:cs typeface="Arial"/>
              </a:rPr>
              <a:t>if </a:t>
            </a:r>
            <a:r>
              <a:rPr sz="1450" spc="5" dirty="0">
                <a:latin typeface="Arial"/>
                <a:cs typeface="Arial"/>
              </a:rPr>
              <a:t>all  interior nodes have two children, but </a:t>
            </a:r>
            <a:r>
              <a:rPr sz="1450" dirty="0">
                <a:latin typeface="Arial"/>
                <a:cs typeface="Arial"/>
              </a:rPr>
              <a:t>it </a:t>
            </a:r>
            <a:r>
              <a:rPr sz="1450" spc="5" dirty="0">
                <a:latin typeface="Arial"/>
                <a:cs typeface="Arial"/>
              </a:rPr>
              <a:t>is false otherwise—  consider this tree </a:t>
            </a:r>
            <a:r>
              <a:rPr sz="1450" spc="10" dirty="0">
                <a:latin typeface="Arial"/>
                <a:cs typeface="Arial"/>
              </a:rPr>
              <a:t>whose </a:t>
            </a:r>
            <a:r>
              <a:rPr sz="1450" spc="5" dirty="0">
                <a:latin typeface="Arial"/>
                <a:cs typeface="Arial"/>
              </a:rPr>
              <a:t>root only has </a:t>
            </a:r>
            <a:r>
              <a:rPr sz="1450" spc="10" dirty="0">
                <a:latin typeface="Arial"/>
                <a:cs typeface="Arial"/>
              </a:rPr>
              <a:t>one</a:t>
            </a:r>
            <a:r>
              <a:rPr sz="1450" spc="-5" dirty="0">
                <a:latin typeface="Arial"/>
                <a:cs typeface="Arial"/>
              </a:rPr>
              <a:t> </a:t>
            </a:r>
            <a:r>
              <a:rPr sz="1450" spc="5" dirty="0">
                <a:latin typeface="Arial"/>
                <a:cs typeface="Arial"/>
              </a:rPr>
              <a:t>child.</a:t>
            </a:r>
            <a:endParaRPr sz="1450" dirty="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27715" y="3324675"/>
            <a:ext cx="332912" cy="62421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44715" y="596910"/>
            <a:ext cx="5360035" cy="66675"/>
          </a:xfrm>
          <a:custGeom>
            <a:avLst/>
            <a:gdLst/>
            <a:ahLst/>
            <a:cxnLst/>
            <a:rect l="l" t="t" r="r" b="b"/>
            <a:pathLst>
              <a:path w="5360035" h="66675">
                <a:moveTo>
                  <a:pt x="0" y="0"/>
                </a:moveTo>
                <a:lnTo>
                  <a:pt x="5359567" y="0"/>
                </a:lnTo>
                <a:lnTo>
                  <a:pt x="5359567" y="66578"/>
                </a:lnTo>
                <a:lnTo>
                  <a:pt x="0" y="66578"/>
                </a:lnTo>
                <a:lnTo>
                  <a:pt x="0" y="0"/>
                </a:lnTo>
                <a:close/>
              </a:path>
            </a:pathLst>
          </a:custGeom>
          <a:solidFill>
            <a:srgbClr val="C7215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79486" y="1343762"/>
            <a:ext cx="5343525" cy="3681095"/>
          </a:xfrm>
          <a:custGeom>
            <a:avLst/>
            <a:gdLst/>
            <a:ahLst/>
            <a:cxnLst/>
            <a:rect l="l" t="t" r="r" b="b"/>
            <a:pathLst>
              <a:path w="5343525" h="3681095">
                <a:moveTo>
                  <a:pt x="0" y="0"/>
                </a:moveTo>
                <a:lnTo>
                  <a:pt x="5342923" y="0"/>
                </a:lnTo>
                <a:lnTo>
                  <a:pt x="5342923" y="3680818"/>
                </a:lnTo>
              </a:path>
            </a:pathLst>
          </a:custGeom>
          <a:ln w="8322">
            <a:solidFill>
              <a:srgbClr val="CCCC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79486" y="1343762"/>
            <a:ext cx="0" cy="3681095"/>
          </a:xfrm>
          <a:custGeom>
            <a:avLst/>
            <a:gdLst/>
            <a:ahLst/>
            <a:cxnLst/>
            <a:rect l="l" t="t" r="r" b="b"/>
            <a:pathLst>
              <a:path h="3681095">
                <a:moveTo>
                  <a:pt x="0" y="3680818"/>
                </a:moveTo>
                <a:lnTo>
                  <a:pt x="0" y="0"/>
                </a:lnTo>
              </a:path>
            </a:pathLst>
          </a:custGeom>
          <a:ln w="8322">
            <a:solidFill>
              <a:srgbClr val="CCCC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70" dirty="0"/>
              <a:t>Self </a:t>
            </a:r>
            <a:r>
              <a:rPr spc="110" dirty="0"/>
              <a:t>Check</a:t>
            </a:r>
            <a:r>
              <a:rPr spc="-45" dirty="0"/>
              <a:t> </a:t>
            </a:r>
            <a:r>
              <a:rPr spc="35" dirty="0"/>
              <a:t>17.12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32015" y="692627"/>
            <a:ext cx="6038469" cy="6220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4700"/>
              </a:lnSpc>
            </a:pPr>
            <a:r>
              <a:rPr sz="1200" spc="10" dirty="0">
                <a:latin typeface="Arial"/>
                <a:cs typeface="Arial"/>
              </a:rPr>
              <a:t>Show how the recursive </a:t>
            </a:r>
            <a:r>
              <a:rPr sz="1200" spc="10" dirty="0">
                <a:latin typeface="Courier" charset="0"/>
                <a:cs typeface="Courier" charset="0"/>
              </a:rPr>
              <a:t>height</a:t>
            </a:r>
            <a:r>
              <a:rPr sz="1200" spc="-420" dirty="0">
                <a:latin typeface="Courier" charset="0"/>
                <a:cs typeface="Courier" charset="0"/>
              </a:rPr>
              <a:t> </a:t>
            </a:r>
            <a:r>
              <a:rPr sz="1200" spc="10" dirty="0">
                <a:latin typeface="Arial"/>
                <a:cs typeface="Arial"/>
              </a:rPr>
              <a:t>helper method can be implemented as an instance  method </a:t>
            </a:r>
            <a:r>
              <a:rPr sz="1200" spc="5" dirty="0">
                <a:latin typeface="Arial"/>
                <a:cs typeface="Arial"/>
              </a:rPr>
              <a:t>of </a:t>
            </a:r>
            <a:r>
              <a:rPr sz="1200" spc="10" dirty="0">
                <a:latin typeface="Arial"/>
                <a:cs typeface="Arial"/>
              </a:rPr>
              <a:t>the </a:t>
            </a:r>
            <a:r>
              <a:rPr sz="1200" spc="10" dirty="0">
                <a:latin typeface="Courier" charset="0"/>
                <a:cs typeface="Courier" charset="0"/>
              </a:rPr>
              <a:t>Node</a:t>
            </a:r>
            <a:r>
              <a:rPr sz="1200" spc="-360" dirty="0">
                <a:latin typeface="Courier" charset="0"/>
                <a:cs typeface="Courier" charset="0"/>
              </a:rPr>
              <a:t> </a:t>
            </a:r>
            <a:r>
              <a:rPr sz="1200" spc="5" dirty="0">
                <a:latin typeface="Arial"/>
                <a:cs typeface="Arial"/>
              </a:rPr>
              <a:t>class. </a:t>
            </a:r>
            <a:r>
              <a:rPr sz="1200" spc="10" dirty="0">
                <a:latin typeface="Arial"/>
                <a:cs typeface="Arial"/>
              </a:rPr>
              <a:t>What </a:t>
            </a:r>
            <a:r>
              <a:rPr sz="1200" spc="5" dirty="0">
                <a:latin typeface="Arial"/>
                <a:cs typeface="Arial"/>
              </a:rPr>
              <a:t>is </a:t>
            </a:r>
            <a:r>
              <a:rPr sz="1200" spc="10" dirty="0">
                <a:latin typeface="Arial"/>
                <a:cs typeface="Arial"/>
              </a:rPr>
              <a:t>the disadvantage </a:t>
            </a:r>
            <a:r>
              <a:rPr sz="1200" spc="5" dirty="0">
                <a:latin typeface="Arial"/>
                <a:cs typeface="Arial"/>
              </a:rPr>
              <a:t>of that </a:t>
            </a:r>
            <a:r>
              <a:rPr sz="1200" spc="10" dirty="0" smtClean="0">
                <a:latin typeface="Arial"/>
                <a:cs typeface="Arial"/>
              </a:rPr>
              <a:t>approach?</a:t>
            </a:r>
            <a:r>
              <a:rPr lang="en-US" sz="1200" dirty="0">
                <a:latin typeface="Arial"/>
                <a:cs typeface="Arial"/>
              </a:rPr>
              <a:t/>
            </a:r>
            <a:br>
              <a:rPr lang="en-US" sz="1200" dirty="0">
                <a:latin typeface="Arial"/>
                <a:cs typeface="Arial"/>
              </a:rPr>
            </a:br>
            <a:r>
              <a:rPr sz="1450" b="1" spc="10" dirty="0" smtClean="0">
                <a:latin typeface="Arial"/>
                <a:cs typeface="Arial"/>
              </a:rPr>
              <a:t>Answer</a:t>
            </a:r>
            <a:r>
              <a:rPr sz="1450" b="1" spc="10" dirty="0">
                <a:latin typeface="Arial"/>
                <a:cs typeface="Arial"/>
              </a:rPr>
              <a:t>:</a:t>
            </a:r>
            <a:endParaRPr sz="1450" dirty="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23481" y="1419020"/>
            <a:ext cx="2571115" cy="36684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600" spc="5" dirty="0">
                <a:latin typeface="Courier" charset="0"/>
                <a:cs typeface="Courier" charset="0"/>
              </a:rPr>
              <a:t>public class</a:t>
            </a:r>
            <a:r>
              <a:rPr sz="600" dirty="0">
                <a:latin typeface="Courier" charset="0"/>
                <a:cs typeface="Courier" charset="0"/>
              </a:rPr>
              <a:t> </a:t>
            </a:r>
            <a:r>
              <a:rPr sz="600" spc="5" dirty="0">
                <a:latin typeface="Courier" charset="0"/>
                <a:cs typeface="Courier" charset="0"/>
              </a:rPr>
              <a:t>BinaryTree</a:t>
            </a:r>
            <a:endParaRPr sz="600" dirty="0">
              <a:latin typeface="Courier" charset="0"/>
              <a:cs typeface="Courier" charset="0"/>
            </a:endParaRPr>
          </a:p>
          <a:p>
            <a:pPr marL="12700">
              <a:lnSpc>
                <a:spcPct val="100000"/>
              </a:lnSpc>
              <a:spcBef>
                <a:spcPts val="325"/>
              </a:spcBef>
            </a:pPr>
            <a:r>
              <a:rPr sz="600" spc="5" dirty="0">
                <a:latin typeface="Courier" charset="0"/>
                <a:cs typeface="Courier" charset="0"/>
              </a:rPr>
              <a:t>{</a:t>
            </a:r>
            <a:endParaRPr sz="600" dirty="0">
              <a:latin typeface="Courier" charset="0"/>
              <a:cs typeface="Courier" charset="0"/>
            </a:endParaRPr>
          </a:p>
          <a:p>
            <a:pPr marL="153670">
              <a:lnSpc>
                <a:spcPct val="100000"/>
              </a:lnSpc>
              <a:spcBef>
                <a:spcPts val="325"/>
              </a:spcBef>
            </a:pPr>
            <a:r>
              <a:rPr sz="600" spc="5" dirty="0">
                <a:latin typeface="Courier" charset="0"/>
                <a:cs typeface="Courier" charset="0"/>
              </a:rPr>
              <a:t>. .</a:t>
            </a:r>
            <a:r>
              <a:rPr sz="600" spc="-85" dirty="0">
                <a:latin typeface="Courier" charset="0"/>
                <a:cs typeface="Courier" charset="0"/>
              </a:rPr>
              <a:t> </a:t>
            </a:r>
            <a:r>
              <a:rPr sz="600" spc="5" dirty="0">
                <a:latin typeface="Courier" charset="0"/>
                <a:cs typeface="Courier" charset="0"/>
              </a:rPr>
              <a:t>.</a:t>
            </a:r>
            <a:endParaRPr sz="600" dirty="0">
              <a:latin typeface="Courier" charset="0"/>
              <a:cs typeface="Courier" charset="0"/>
            </a:endParaRPr>
          </a:p>
          <a:p>
            <a:pPr marL="153670">
              <a:lnSpc>
                <a:spcPct val="100000"/>
              </a:lnSpc>
              <a:spcBef>
                <a:spcPts val="325"/>
              </a:spcBef>
            </a:pPr>
            <a:r>
              <a:rPr sz="600" spc="5" dirty="0">
                <a:latin typeface="Courier" charset="0"/>
                <a:cs typeface="Courier" charset="0"/>
              </a:rPr>
              <a:t>public int</a:t>
            </a:r>
            <a:r>
              <a:rPr sz="600" spc="-20" dirty="0">
                <a:latin typeface="Courier" charset="0"/>
                <a:cs typeface="Courier" charset="0"/>
              </a:rPr>
              <a:t> </a:t>
            </a:r>
            <a:r>
              <a:rPr sz="600" spc="5" dirty="0">
                <a:latin typeface="Courier" charset="0"/>
                <a:cs typeface="Courier" charset="0"/>
              </a:rPr>
              <a:t>height()</a:t>
            </a:r>
            <a:endParaRPr sz="600" dirty="0">
              <a:latin typeface="Courier" charset="0"/>
              <a:cs typeface="Courier" charset="0"/>
            </a:endParaRPr>
          </a:p>
          <a:p>
            <a:pPr marL="153670">
              <a:lnSpc>
                <a:spcPct val="100000"/>
              </a:lnSpc>
              <a:spcBef>
                <a:spcPts val="325"/>
              </a:spcBef>
            </a:pPr>
            <a:r>
              <a:rPr sz="600" spc="5" dirty="0">
                <a:latin typeface="Courier" charset="0"/>
                <a:cs typeface="Courier" charset="0"/>
              </a:rPr>
              <a:t>{</a:t>
            </a:r>
            <a:endParaRPr sz="600" dirty="0">
              <a:latin typeface="Courier" charset="0"/>
              <a:cs typeface="Courier" charset="0"/>
            </a:endParaRPr>
          </a:p>
          <a:p>
            <a:pPr marL="295275" marR="805815">
              <a:lnSpc>
                <a:spcPct val="145600"/>
              </a:lnSpc>
            </a:pPr>
            <a:r>
              <a:rPr sz="600" spc="5" dirty="0">
                <a:latin typeface="Courier" charset="0"/>
                <a:cs typeface="Courier" charset="0"/>
              </a:rPr>
              <a:t>if (root == null) { return 0; }  else { return root.height();</a:t>
            </a:r>
            <a:r>
              <a:rPr sz="600" spc="25" dirty="0">
                <a:latin typeface="Courier" charset="0"/>
                <a:cs typeface="Courier" charset="0"/>
              </a:rPr>
              <a:t> </a:t>
            </a:r>
            <a:r>
              <a:rPr sz="600" spc="5" dirty="0">
                <a:latin typeface="Courier" charset="0"/>
                <a:cs typeface="Courier" charset="0"/>
              </a:rPr>
              <a:t>}</a:t>
            </a:r>
            <a:endParaRPr sz="600" dirty="0">
              <a:latin typeface="Courier" charset="0"/>
              <a:cs typeface="Courier" charset="0"/>
            </a:endParaRPr>
          </a:p>
          <a:p>
            <a:pPr marL="153670">
              <a:lnSpc>
                <a:spcPct val="100000"/>
              </a:lnSpc>
              <a:spcBef>
                <a:spcPts val="325"/>
              </a:spcBef>
            </a:pPr>
            <a:r>
              <a:rPr sz="600" spc="5" dirty="0">
                <a:latin typeface="Courier" charset="0"/>
                <a:cs typeface="Courier" charset="0"/>
              </a:rPr>
              <a:t>}</a:t>
            </a:r>
            <a:endParaRPr sz="600" dirty="0">
              <a:latin typeface="Courier" charset="0"/>
              <a:cs typeface="Courier" charset="0"/>
            </a:endParaRPr>
          </a:p>
          <a:p>
            <a:pPr>
              <a:lnSpc>
                <a:spcPct val="100000"/>
              </a:lnSpc>
            </a:pPr>
            <a:endParaRPr sz="6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4"/>
              </a:spcBef>
            </a:pPr>
            <a:endParaRPr sz="550" dirty="0">
              <a:latin typeface="Times New Roman"/>
              <a:cs typeface="Times New Roman"/>
            </a:endParaRPr>
          </a:p>
          <a:p>
            <a:pPr marL="153670">
              <a:lnSpc>
                <a:spcPct val="100000"/>
              </a:lnSpc>
            </a:pPr>
            <a:r>
              <a:rPr sz="600" spc="5" dirty="0">
                <a:latin typeface="Courier" charset="0"/>
                <a:cs typeface="Courier" charset="0"/>
              </a:rPr>
              <a:t>class</a:t>
            </a:r>
            <a:r>
              <a:rPr sz="600" spc="-55" dirty="0">
                <a:latin typeface="Courier" charset="0"/>
                <a:cs typeface="Courier" charset="0"/>
              </a:rPr>
              <a:t> </a:t>
            </a:r>
            <a:r>
              <a:rPr sz="600" spc="5" dirty="0">
                <a:latin typeface="Courier" charset="0"/>
                <a:cs typeface="Courier" charset="0"/>
              </a:rPr>
              <a:t>Node</a:t>
            </a:r>
            <a:endParaRPr sz="600" dirty="0">
              <a:latin typeface="Courier" charset="0"/>
              <a:cs typeface="Courier" charset="0"/>
            </a:endParaRPr>
          </a:p>
          <a:p>
            <a:pPr marL="153670">
              <a:lnSpc>
                <a:spcPct val="100000"/>
              </a:lnSpc>
              <a:spcBef>
                <a:spcPts val="325"/>
              </a:spcBef>
            </a:pPr>
            <a:r>
              <a:rPr sz="600" spc="5" dirty="0">
                <a:latin typeface="Courier" charset="0"/>
                <a:cs typeface="Courier" charset="0"/>
              </a:rPr>
              <a:t>{</a:t>
            </a:r>
            <a:endParaRPr sz="600" dirty="0">
              <a:latin typeface="Courier" charset="0"/>
              <a:cs typeface="Courier" charset="0"/>
            </a:endParaRPr>
          </a:p>
          <a:p>
            <a:pPr marR="1736089" algn="ctr">
              <a:lnSpc>
                <a:spcPct val="100000"/>
              </a:lnSpc>
              <a:spcBef>
                <a:spcPts val="325"/>
              </a:spcBef>
            </a:pPr>
            <a:r>
              <a:rPr sz="600" spc="5" dirty="0">
                <a:latin typeface="Courier" charset="0"/>
                <a:cs typeface="Courier" charset="0"/>
              </a:rPr>
              <a:t>. .</a:t>
            </a:r>
            <a:r>
              <a:rPr sz="600" spc="-85" dirty="0">
                <a:latin typeface="Courier" charset="0"/>
                <a:cs typeface="Courier" charset="0"/>
              </a:rPr>
              <a:t> </a:t>
            </a:r>
            <a:r>
              <a:rPr sz="600" spc="5" dirty="0">
                <a:latin typeface="Courier" charset="0"/>
                <a:cs typeface="Courier" charset="0"/>
              </a:rPr>
              <a:t>.</a:t>
            </a:r>
            <a:endParaRPr sz="600" dirty="0">
              <a:latin typeface="Courier" charset="0"/>
              <a:cs typeface="Courier" charset="0"/>
            </a:endParaRPr>
          </a:p>
          <a:p>
            <a:pPr marL="295275">
              <a:lnSpc>
                <a:spcPct val="100000"/>
              </a:lnSpc>
              <a:spcBef>
                <a:spcPts val="325"/>
              </a:spcBef>
            </a:pPr>
            <a:r>
              <a:rPr sz="600" spc="5" dirty="0">
                <a:latin typeface="Courier" charset="0"/>
                <a:cs typeface="Courier" charset="0"/>
              </a:rPr>
              <a:t>public int</a:t>
            </a:r>
            <a:r>
              <a:rPr sz="600" spc="-20" dirty="0">
                <a:latin typeface="Courier" charset="0"/>
                <a:cs typeface="Courier" charset="0"/>
              </a:rPr>
              <a:t> </a:t>
            </a:r>
            <a:r>
              <a:rPr sz="600" spc="5" dirty="0">
                <a:latin typeface="Courier" charset="0"/>
                <a:cs typeface="Courier" charset="0"/>
              </a:rPr>
              <a:t>height()</a:t>
            </a:r>
            <a:endParaRPr sz="600" dirty="0">
              <a:latin typeface="Courier" charset="0"/>
              <a:cs typeface="Courier" charset="0"/>
            </a:endParaRPr>
          </a:p>
          <a:p>
            <a:pPr marL="295275">
              <a:lnSpc>
                <a:spcPct val="100000"/>
              </a:lnSpc>
              <a:spcBef>
                <a:spcPts val="325"/>
              </a:spcBef>
            </a:pPr>
            <a:r>
              <a:rPr sz="600" spc="5" dirty="0">
                <a:latin typeface="Courier" charset="0"/>
                <a:cs typeface="Courier" charset="0"/>
              </a:rPr>
              <a:t>{</a:t>
            </a:r>
            <a:endParaRPr sz="600" dirty="0">
              <a:latin typeface="Courier" charset="0"/>
              <a:cs typeface="Courier" charset="0"/>
            </a:endParaRPr>
          </a:p>
          <a:p>
            <a:pPr marL="436880" marR="1231265">
              <a:lnSpc>
                <a:spcPct val="145600"/>
              </a:lnSpc>
            </a:pPr>
            <a:r>
              <a:rPr sz="600" spc="5" dirty="0">
                <a:latin typeface="Courier" charset="0"/>
                <a:cs typeface="Courier" charset="0"/>
              </a:rPr>
              <a:t>int leftHeight =</a:t>
            </a:r>
            <a:r>
              <a:rPr sz="600" spc="-25" dirty="0">
                <a:latin typeface="Courier" charset="0"/>
                <a:cs typeface="Courier" charset="0"/>
              </a:rPr>
              <a:t> </a:t>
            </a:r>
            <a:r>
              <a:rPr sz="600" spc="5" dirty="0">
                <a:latin typeface="Courier" charset="0"/>
                <a:cs typeface="Courier" charset="0"/>
              </a:rPr>
              <a:t>0;  if (left !=</a:t>
            </a:r>
            <a:r>
              <a:rPr sz="600" spc="-35" dirty="0">
                <a:latin typeface="Courier" charset="0"/>
                <a:cs typeface="Courier" charset="0"/>
              </a:rPr>
              <a:t> </a:t>
            </a:r>
            <a:r>
              <a:rPr sz="600" spc="5" dirty="0">
                <a:latin typeface="Courier" charset="0"/>
                <a:cs typeface="Courier" charset="0"/>
              </a:rPr>
              <a:t>null)</a:t>
            </a:r>
            <a:endParaRPr sz="600" dirty="0">
              <a:latin typeface="Courier" charset="0"/>
              <a:cs typeface="Courier" charset="0"/>
            </a:endParaRPr>
          </a:p>
          <a:p>
            <a:pPr marL="436880">
              <a:lnSpc>
                <a:spcPct val="100000"/>
              </a:lnSpc>
              <a:spcBef>
                <a:spcPts val="325"/>
              </a:spcBef>
            </a:pPr>
            <a:r>
              <a:rPr sz="600" spc="5" dirty="0">
                <a:latin typeface="Courier" charset="0"/>
                <a:cs typeface="Courier" charset="0"/>
              </a:rPr>
              <a:t>{</a:t>
            </a:r>
            <a:endParaRPr sz="600" dirty="0">
              <a:latin typeface="Courier" charset="0"/>
              <a:cs typeface="Courier" charset="0"/>
            </a:endParaRPr>
          </a:p>
          <a:p>
            <a:pPr marL="577850">
              <a:lnSpc>
                <a:spcPct val="100000"/>
              </a:lnSpc>
              <a:spcBef>
                <a:spcPts val="325"/>
              </a:spcBef>
            </a:pPr>
            <a:r>
              <a:rPr sz="600" spc="5" dirty="0">
                <a:latin typeface="Courier" charset="0"/>
                <a:cs typeface="Courier" charset="0"/>
              </a:rPr>
              <a:t>leftHeight =</a:t>
            </a:r>
            <a:r>
              <a:rPr sz="600" spc="20" dirty="0">
                <a:latin typeface="Courier" charset="0"/>
                <a:cs typeface="Courier" charset="0"/>
              </a:rPr>
              <a:t> </a:t>
            </a:r>
            <a:r>
              <a:rPr sz="600" spc="5" dirty="0">
                <a:latin typeface="Courier" charset="0"/>
                <a:cs typeface="Courier" charset="0"/>
              </a:rPr>
              <a:t>left.height();</a:t>
            </a:r>
            <a:endParaRPr sz="600" dirty="0">
              <a:latin typeface="Courier" charset="0"/>
              <a:cs typeface="Courier" charset="0"/>
            </a:endParaRPr>
          </a:p>
          <a:p>
            <a:pPr marL="436880">
              <a:lnSpc>
                <a:spcPct val="100000"/>
              </a:lnSpc>
              <a:spcBef>
                <a:spcPts val="325"/>
              </a:spcBef>
            </a:pPr>
            <a:r>
              <a:rPr sz="600" spc="5" dirty="0">
                <a:latin typeface="Courier" charset="0"/>
                <a:cs typeface="Courier" charset="0"/>
              </a:rPr>
              <a:t>}</a:t>
            </a:r>
            <a:endParaRPr sz="600" dirty="0">
              <a:latin typeface="Courier" charset="0"/>
              <a:cs typeface="Courier" charset="0"/>
            </a:endParaRPr>
          </a:p>
          <a:p>
            <a:pPr marL="436880" marR="1183005">
              <a:lnSpc>
                <a:spcPct val="145600"/>
              </a:lnSpc>
            </a:pPr>
            <a:r>
              <a:rPr sz="600" spc="5" dirty="0">
                <a:latin typeface="Courier" charset="0"/>
                <a:cs typeface="Courier" charset="0"/>
              </a:rPr>
              <a:t>int rightHeight =</a:t>
            </a:r>
            <a:r>
              <a:rPr sz="600" spc="-20" dirty="0">
                <a:latin typeface="Courier" charset="0"/>
                <a:cs typeface="Courier" charset="0"/>
              </a:rPr>
              <a:t> </a:t>
            </a:r>
            <a:r>
              <a:rPr sz="600" spc="5" dirty="0">
                <a:latin typeface="Courier" charset="0"/>
                <a:cs typeface="Courier" charset="0"/>
              </a:rPr>
              <a:t>0;  if (right !=</a:t>
            </a:r>
            <a:r>
              <a:rPr sz="600" spc="-30" dirty="0">
                <a:latin typeface="Courier" charset="0"/>
                <a:cs typeface="Courier" charset="0"/>
              </a:rPr>
              <a:t> </a:t>
            </a:r>
            <a:r>
              <a:rPr sz="600" spc="5" dirty="0">
                <a:latin typeface="Courier" charset="0"/>
                <a:cs typeface="Courier" charset="0"/>
              </a:rPr>
              <a:t>null)</a:t>
            </a:r>
            <a:endParaRPr sz="600" dirty="0">
              <a:latin typeface="Courier" charset="0"/>
              <a:cs typeface="Courier" charset="0"/>
            </a:endParaRPr>
          </a:p>
          <a:p>
            <a:pPr marL="436880">
              <a:lnSpc>
                <a:spcPct val="100000"/>
              </a:lnSpc>
              <a:spcBef>
                <a:spcPts val="325"/>
              </a:spcBef>
            </a:pPr>
            <a:r>
              <a:rPr sz="600" spc="5" dirty="0">
                <a:latin typeface="Courier" charset="0"/>
                <a:cs typeface="Courier" charset="0"/>
              </a:rPr>
              <a:t>{</a:t>
            </a:r>
            <a:endParaRPr sz="600" dirty="0">
              <a:latin typeface="Courier" charset="0"/>
              <a:cs typeface="Courier" charset="0"/>
            </a:endParaRPr>
          </a:p>
          <a:p>
            <a:pPr marL="577850">
              <a:lnSpc>
                <a:spcPct val="100000"/>
              </a:lnSpc>
              <a:spcBef>
                <a:spcPts val="325"/>
              </a:spcBef>
            </a:pPr>
            <a:r>
              <a:rPr sz="600" spc="5" dirty="0">
                <a:latin typeface="Courier" charset="0"/>
                <a:cs typeface="Courier" charset="0"/>
              </a:rPr>
              <a:t>rightHeight =</a:t>
            </a:r>
            <a:r>
              <a:rPr sz="600" spc="30" dirty="0">
                <a:latin typeface="Courier" charset="0"/>
                <a:cs typeface="Courier" charset="0"/>
              </a:rPr>
              <a:t> </a:t>
            </a:r>
            <a:r>
              <a:rPr sz="600" spc="5" dirty="0">
                <a:latin typeface="Courier" charset="0"/>
                <a:cs typeface="Courier" charset="0"/>
              </a:rPr>
              <a:t>right.height();</a:t>
            </a:r>
            <a:endParaRPr sz="600" dirty="0">
              <a:latin typeface="Courier" charset="0"/>
              <a:cs typeface="Courier" charset="0"/>
            </a:endParaRPr>
          </a:p>
          <a:p>
            <a:pPr marL="436880">
              <a:lnSpc>
                <a:spcPct val="100000"/>
              </a:lnSpc>
              <a:spcBef>
                <a:spcPts val="325"/>
              </a:spcBef>
            </a:pPr>
            <a:r>
              <a:rPr sz="600" spc="5" dirty="0">
                <a:latin typeface="Courier" charset="0"/>
                <a:cs typeface="Courier" charset="0"/>
              </a:rPr>
              <a:t>}</a:t>
            </a:r>
            <a:endParaRPr sz="600" dirty="0">
              <a:latin typeface="Courier" charset="0"/>
              <a:cs typeface="Courier" charset="0"/>
            </a:endParaRPr>
          </a:p>
          <a:p>
            <a:pPr marL="436880">
              <a:lnSpc>
                <a:spcPct val="100000"/>
              </a:lnSpc>
              <a:spcBef>
                <a:spcPts val="325"/>
              </a:spcBef>
            </a:pPr>
            <a:r>
              <a:rPr sz="600" spc="5" dirty="0">
                <a:latin typeface="Courier" charset="0"/>
                <a:cs typeface="Courier" charset="0"/>
              </a:rPr>
              <a:t>return 1 + Math.max(leftHeight,</a:t>
            </a:r>
            <a:r>
              <a:rPr sz="600" spc="90" dirty="0">
                <a:latin typeface="Courier" charset="0"/>
                <a:cs typeface="Courier" charset="0"/>
              </a:rPr>
              <a:t> </a:t>
            </a:r>
            <a:r>
              <a:rPr sz="600" spc="5" dirty="0">
                <a:latin typeface="Courier" charset="0"/>
                <a:cs typeface="Courier" charset="0"/>
              </a:rPr>
              <a:t>rightHeight);</a:t>
            </a:r>
            <a:endParaRPr sz="600" dirty="0">
              <a:latin typeface="Courier" charset="0"/>
              <a:cs typeface="Courier" charset="0"/>
            </a:endParaRPr>
          </a:p>
          <a:p>
            <a:pPr marL="295275">
              <a:lnSpc>
                <a:spcPct val="100000"/>
              </a:lnSpc>
              <a:spcBef>
                <a:spcPts val="325"/>
              </a:spcBef>
            </a:pPr>
            <a:r>
              <a:rPr sz="600" spc="5" dirty="0">
                <a:latin typeface="Courier" charset="0"/>
                <a:cs typeface="Courier" charset="0"/>
              </a:rPr>
              <a:t>}</a:t>
            </a:r>
            <a:endParaRPr sz="600" dirty="0">
              <a:latin typeface="Courier" charset="0"/>
              <a:cs typeface="Courier" charset="0"/>
            </a:endParaRPr>
          </a:p>
          <a:p>
            <a:pPr marL="153670">
              <a:lnSpc>
                <a:spcPct val="100000"/>
              </a:lnSpc>
              <a:spcBef>
                <a:spcPts val="325"/>
              </a:spcBef>
            </a:pPr>
            <a:r>
              <a:rPr sz="600" spc="5" dirty="0" smtClean="0">
                <a:latin typeface="Courier" charset="0"/>
                <a:cs typeface="Courier" charset="0"/>
              </a:rPr>
              <a:t>}</a:t>
            </a:r>
            <a:endParaRPr lang="en-US" sz="600" dirty="0">
              <a:latin typeface="Courier" charset="0"/>
              <a:cs typeface="Courier" charset="0"/>
            </a:endParaRPr>
          </a:p>
          <a:p>
            <a:pPr marL="153670">
              <a:lnSpc>
                <a:spcPct val="100000"/>
              </a:lnSpc>
              <a:spcBef>
                <a:spcPts val="325"/>
              </a:spcBef>
            </a:pPr>
            <a:r>
              <a:rPr lang="en-US" sz="600" spc="5" dirty="0" smtClean="0">
                <a:latin typeface="Courier" charset="0"/>
                <a:cs typeface="Courier" charset="0"/>
              </a:rPr>
              <a:t>}</a:t>
            </a:r>
          </a:p>
        </p:txBody>
      </p:sp>
      <p:sp>
        <p:nvSpPr>
          <p:cNvPr id="10" name="object 4"/>
          <p:cNvSpPr txBox="1">
            <a:spLocks/>
          </p:cNvSpPr>
          <p:nvPr/>
        </p:nvSpPr>
        <p:spPr>
          <a:xfrm>
            <a:off x="632015" y="4953000"/>
            <a:ext cx="6454585" cy="613311"/>
          </a:xfrm>
          <a:prstGeom prst="rect">
            <a:avLst/>
          </a:prstGeom>
        </p:spPr>
        <p:txBody>
          <a:bodyPr vert="horz" wrap="square" lIns="0" tIns="241620" rIns="0" bIns="0" rtlCol="0">
            <a:spAutoFit/>
          </a:bodyPr>
          <a:lstStyle>
            <a:lvl1pPr>
              <a:defRPr sz="1950" b="1" i="0">
                <a:solidFill>
                  <a:schemeClr val="tx1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marL="292100"/>
            <a:r>
              <a:rPr lang="en-US" sz="1200" b="0" kern="0" spc="5" dirty="0" smtClean="0">
                <a:latin typeface="Arial"/>
                <a:cs typeface="Arial"/>
              </a:rPr>
              <a:t>This solution requires three </a:t>
            </a:r>
            <a:r>
              <a:rPr lang="en-US" sz="1200" b="0" kern="0" spc="10" dirty="0" smtClean="0">
                <a:latin typeface="Courier" charset="0"/>
                <a:cs typeface="Courier" charset="0"/>
              </a:rPr>
              <a:t>null</a:t>
            </a:r>
            <a:r>
              <a:rPr lang="en-US" sz="1200" b="0" kern="0" spc="-415" dirty="0" smtClean="0">
                <a:latin typeface="Courier" charset="0"/>
                <a:cs typeface="Courier" charset="0"/>
              </a:rPr>
              <a:t> </a:t>
            </a:r>
            <a:r>
              <a:rPr lang="en-US" sz="1200" b="0" kern="0" spc="5" dirty="0" smtClean="0">
                <a:latin typeface="Arial"/>
                <a:cs typeface="Arial"/>
              </a:rPr>
              <a:t>checks; the solution in Section </a:t>
            </a:r>
            <a:r>
              <a:rPr lang="en-US" sz="1200" b="0" spc="5" dirty="0">
                <a:latin typeface="Arial"/>
                <a:cs typeface="Arial"/>
              </a:rPr>
              <a:t>17.2.3 only requires</a:t>
            </a:r>
            <a:r>
              <a:rPr lang="en-US" sz="1200" b="0" spc="-25" dirty="0">
                <a:latin typeface="Arial"/>
                <a:cs typeface="Arial"/>
              </a:rPr>
              <a:t> </a:t>
            </a:r>
            <a:r>
              <a:rPr lang="en-US" sz="1200" b="0" spc="5" dirty="0">
                <a:latin typeface="Arial"/>
                <a:cs typeface="Arial"/>
              </a:rPr>
              <a:t>one.</a:t>
            </a:r>
            <a:endParaRPr lang="en-US" sz="1200" b="0" dirty="0">
              <a:latin typeface="Arial"/>
              <a:cs typeface="Arial"/>
            </a:endParaRPr>
          </a:p>
          <a:p>
            <a:pPr marL="292100"/>
            <a:endParaRPr lang="en-US" sz="1200" kern="0" dirty="0">
              <a:latin typeface="Arial"/>
              <a:cs typeface="Arial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7" grpId="0"/>
      <p:bldP spid="10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44715" y="596940"/>
            <a:ext cx="5360035" cy="66675"/>
          </a:xfrm>
          <a:custGeom>
            <a:avLst/>
            <a:gdLst/>
            <a:ahLst/>
            <a:cxnLst/>
            <a:rect l="l" t="t" r="r" b="b"/>
            <a:pathLst>
              <a:path w="5360035" h="66675">
                <a:moveTo>
                  <a:pt x="0" y="0"/>
                </a:moveTo>
                <a:lnTo>
                  <a:pt x="5359567" y="0"/>
                </a:lnTo>
                <a:lnTo>
                  <a:pt x="5359567" y="66578"/>
                </a:lnTo>
                <a:lnTo>
                  <a:pt x="0" y="66578"/>
                </a:lnTo>
                <a:lnTo>
                  <a:pt x="0" y="0"/>
                </a:lnTo>
                <a:close/>
              </a:path>
            </a:pathLst>
          </a:custGeom>
          <a:solidFill>
            <a:srgbClr val="FFDF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85" dirty="0"/>
              <a:t>Binary </a:t>
            </a:r>
            <a:r>
              <a:rPr spc="80" dirty="0"/>
              <a:t>Search</a:t>
            </a:r>
            <a:r>
              <a:rPr spc="-85" dirty="0"/>
              <a:t> </a:t>
            </a:r>
            <a:r>
              <a:rPr spc="105" dirty="0"/>
              <a:t>Trees</a:t>
            </a:r>
          </a:p>
        </p:txBody>
      </p:sp>
      <p:sp>
        <p:nvSpPr>
          <p:cNvPr id="4" name="object 4"/>
          <p:cNvSpPr/>
          <p:nvPr/>
        </p:nvSpPr>
        <p:spPr>
          <a:xfrm>
            <a:off x="761227" y="896544"/>
            <a:ext cx="58419" cy="58419"/>
          </a:xfrm>
          <a:custGeom>
            <a:avLst/>
            <a:gdLst/>
            <a:ahLst/>
            <a:cxnLst/>
            <a:rect l="l" t="t" r="r" b="b"/>
            <a:pathLst>
              <a:path w="58419" h="58419">
                <a:moveTo>
                  <a:pt x="0" y="0"/>
                </a:moveTo>
                <a:lnTo>
                  <a:pt x="58256" y="0"/>
                </a:lnTo>
                <a:lnTo>
                  <a:pt x="58256" y="58256"/>
                </a:lnTo>
                <a:lnTo>
                  <a:pt x="0" y="58256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11593" y="795609"/>
            <a:ext cx="4925695" cy="9372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spc="5" dirty="0">
                <a:latin typeface="Arial"/>
                <a:cs typeface="Arial"/>
              </a:rPr>
              <a:t>All nodes in </a:t>
            </a:r>
            <a:r>
              <a:rPr sz="1450" spc="10" dirty="0">
                <a:latin typeface="Arial"/>
                <a:cs typeface="Arial"/>
              </a:rPr>
              <a:t>a </a:t>
            </a:r>
            <a:r>
              <a:rPr sz="1450" spc="5" dirty="0">
                <a:latin typeface="Arial"/>
                <a:cs typeface="Arial"/>
              </a:rPr>
              <a:t>binary search tree fulfill this property:</a:t>
            </a:r>
            <a:endParaRPr sz="1450">
              <a:latin typeface="Arial"/>
              <a:cs typeface="Arial"/>
            </a:endParaRPr>
          </a:p>
          <a:p>
            <a:pPr marL="347980" marR="5080">
              <a:lnSpc>
                <a:spcPct val="114199"/>
              </a:lnSpc>
              <a:spcBef>
                <a:spcPts val="715"/>
              </a:spcBef>
            </a:pPr>
            <a:r>
              <a:rPr sz="1100" spc="10" dirty="0">
                <a:latin typeface="Arial"/>
                <a:cs typeface="Arial"/>
              </a:rPr>
              <a:t>The descendants </a:t>
            </a:r>
            <a:r>
              <a:rPr sz="1100" spc="5" dirty="0">
                <a:latin typeface="Arial"/>
                <a:cs typeface="Arial"/>
              </a:rPr>
              <a:t>to </a:t>
            </a:r>
            <a:r>
              <a:rPr sz="1100" spc="10" dirty="0">
                <a:latin typeface="Arial"/>
                <a:cs typeface="Arial"/>
              </a:rPr>
              <a:t>the </a:t>
            </a:r>
            <a:r>
              <a:rPr sz="1100" spc="5" dirty="0">
                <a:latin typeface="Arial"/>
                <a:cs typeface="Arial"/>
              </a:rPr>
              <a:t>left </a:t>
            </a:r>
            <a:r>
              <a:rPr sz="1100" spc="10" dirty="0">
                <a:latin typeface="Arial"/>
                <a:cs typeface="Arial"/>
              </a:rPr>
              <a:t>have smaller data values than the node</a:t>
            </a:r>
            <a:r>
              <a:rPr sz="1100" spc="-55" dirty="0">
                <a:latin typeface="Arial"/>
                <a:cs typeface="Arial"/>
              </a:rPr>
              <a:t> </a:t>
            </a:r>
            <a:r>
              <a:rPr sz="1100" spc="10" dirty="0">
                <a:latin typeface="Arial"/>
                <a:cs typeface="Arial"/>
              </a:rPr>
              <a:t>data  value.</a:t>
            </a:r>
            <a:endParaRPr sz="1100">
              <a:latin typeface="Arial"/>
              <a:cs typeface="Arial"/>
            </a:endParaRPr>
          </a:p>
          <a:p>
            <a:pPr marL="347980">
              <a:lnSpc>
                <a:spcPct val="100000"/>
              </a:lnSpc>
              <a:spcBef>
                <a:spcPts val="450"/>
              </a:spcBef>
            </a:pPr>
            <a:r>
              <a:rPr sz="1100" spc="10" dirty="0">
                <a:latin typeface="Arial"/>
                <a:cs typeface="Arial"/>
              </a:rPr>
              <a:t>The descendants </a:t>
            </a:r>
            <a:r>
              <a:rPr sz="1100" spc="5" dirty="0">
                <a:latin typeface="Arial"/>
                <a:cs typeface="Arial"/>
              </a:rPr>
              <a:t>to </a:t>
            </a:r>
            <a:r>
              <a:rPr sz="1100" spc="10" dirty="0">
                <a:latin typeface="Arial"/>
                <a:cs typeface="Arial"/>
              </a:rPr>
              <a:t>the </a:t>
            </a:r>
            <a:r>
              <a:rPr sz="1100" spc="5" dirty="0">
                <a:latin typeface="Arial"/>
                <a:cs typeface="Arial"/>
              </a:rPr>
              <a:t>right </a:t>
            </a:r>
            <a:r>
              <a:rPr sz="1100" spc="10" dirty="0">
                <a:latin typeface="Arial"/>
                <a:cs typeface="Arial"/>
              </a:rPr>
              <a:t>have </a:t>
            </a:r>
            <a:r>
              <a:rPr sz="1100" spc="5" dirty="0">
                <a:latin typeface="Arial"/>
                <a:cs typeface="Arial"/>
              </a:rPr>
              <a:t>larger </a:t>
            </a:r>
            <a:r>
              <a:rPr sz="1100" spc="10" dirty="0">
                <a:latin typeface="Arial"/>
                <a:cs typeface="Arial"/>
              </a:rPr>
              <a:t>data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spc="10" dirty="0">
                <a:latin typeface="Arial"/>
                <a:cs typeface="Arial"/>
              </a:rPr>
              <a:t>values.</a:t>
            </a:r>
            <a:endParaRPr sz="11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260628" y="1751686"/>
            <a:ext cx="1123580" cy="11735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44715" y="609613"/>
            <a:ext cx="5360035" cy="66675"/>
          </a:xfrm>
          <a:custGeom>
            <a:avLst/>
            <a:gdLst/>
            <a:ahLst/>
            <a:cxnLst/>
            <a:rect l="l" t="t" r="r" b="b"/>
            <a:pathLst>
              <a:path w="5360035" h="66675">
                <a:moveTo>
                  <a:pt x="0" y="0"/>
                </a:moveTo>
                <a:lnTo>
                  <a:pt x="5359567" y="0"/>
                </a:lnTo>
                <a:lnTo>
                  <a:pt x="5359567" y="66578"/>
                </a:lnTo>
                <a:lnTo>
                  <a:pt x="0" y="66578"/>
                </a:lnTo>
                <a:lnTo>
                  <a:pt x="0" y="0"/>
                </a:lnTo>
                <a:close/>
              </a:path>
            </a:pathLst>
          </a:custGeom>
          <a:solidFill>
            <a:srgbClr val="FFDF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105" dirty="0"/>
              <a:t>Basic </a:t>
            </a:r>
            <a:r>
              <a:rPr spc="65" dirty="0"/>
              <a:t>Tree</a:t>
            </a:r>
            <a:r>
              <a:rPr spc="-70" dirty="0"/>
              <a:t> </a:t>
            </a:r>
            <a:r>
              <a:rPr spc="120" dirty="0"/>
              <a:t>Concepts</a:t>
            </a:r>
          </a:p>
        </p:txBody>
      </p:sp>
      <p:sp>
        <p:nvSpPr>
          <p:cNvPr id="4" name="object 4"/>
          <p:cNvSpPr/>
          <p:nvPr/>
        </p:nvSpPr>
        <p:spPr>
          <a:xfrm>
            <a:off x="761227" y="909216"/>
            <a:ext cx="58419" cy="58419"/>
          </a:xfrm>
          <a:custGeom>
            <a:avLst/>
            <a:gdLst/>
            <a:ahLst/>
            <a:cxnLst/>
            <a:rect l="l" t="t" r="r" b="b"/>
            <a:pathLst>
              <a:path w="58419" h="58419">
                <a:moveTo>
                  <a:pt x="0" y="0"/>
                </a:moveTo>
                <a:lnTo>
                  <a:pt x="58256" y="0"/>
                </a:lnTo>
                <a:lnTo>
                  <a:pt x="58256" y="58256"/>
                </a:lnTo>
                <a:lnTo>
                  <a:pt x="0" y="58256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11593" y="808289"/>
            <a:ext cx="1911350" cy="2400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spc="5" dirty="0">
                <a:latin typeface="Arial"/>
                <a:cs typeface="Arial"/>
              </a:rPr>
              <a:t>British royal family</a:t>
            </a:r>
            <a:r>
              <a:rPr sz="1450" spc="-40" dirty="0">
                <a:latin typeface="Arial"/>
                <a:cs typeface="Arial"/>
              </a:rPr>
              <a:t> </a:t>
            </a:r>
            <a:r>
              <a:rPr sz="1450" spc="5" dirty="0">
                <a:latin typeface="Arial"/>
                <a:cs typeface="Arial"/>
              </a:rPr>
              <a:t>tree</a:t>
            </a:r>
            <a:endParaRPr sz="145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927715" y="1060881"/>
            <a:ext cx="5825972" cy="332912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097931" y="4603262"/>
            <a:ext cx="1962785" cy="2400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b="1" spc="5" dirty="0">
                <a:latin typeface="Arial"/>
                <a:cs typeface="Arial"/>
              </a:rPr>
              <a:t>Figure </a:t>
            </a:r>
            <a:r>
              <a:rPr sz="1450" b="1" spc="10" dirty="0">
                <a:latin typeface="Arial"/>
                <a:cs typeface="Arial"/>
              </a:rPr>
              <a:t>1 </a:t>
            </a:r>
            <a:r>
              <a:rPr sz="1450" spc="10" dirty="0">
                <a:latin typeface="Arial"/>
                <a:cs typeface="Arial"/>
              </a:rPr>
              <a:t>A </a:t>
            </a:r>
            <a:r>
              <a:rPr sz="1450" spc="5" dirty="0">
                <a:latin typeface="Arial"/>
                <a:cs typeface="Arial"/>
              </a:rPr>
              <a:t>Family</a:t>
            </a:r>
            <a:r>
              <a:rPr sz="1450" spc="-45" dirty="0">
                <a:latin typeface="Arial"/>
                <a:cs typeface="Arial"/>
              </a:rPr>
              <a:t> </a:t>
            </a:r>
            <a:r>
              <a:rPr sz="1450" spc="5" dirty="0">
                <a:latin typeface="Arial"/>
                <a:cs typeface="Arial"/>
              </a:rPr>
              <a:t>Tree</a:t>
            </a:r>
            <a:endParaRPr sz="1450">
              <a:latin typeface="Arial"/>
              <a:cs typeface="Arial"/>
            </a:endParaRPr>
          </a:p>
        </p:txBody>
      </p:sp>
    </p:spTree>
  </p:cSld>
  <p:clrMapOvr>
    <a:masterClrMapping/>
  </p:clrMapOvr>
  <p:transition spd="slow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44715" y="595686"/>
            <a:ext cx="5360035" cy="66675"/>
          </a:xfrm>
          <a:custGeom>
            <a:avLst/>
            <a:gdLst/>
            <a:ahLst/>
            <a:cxnLst/>
            <a:rect l="l" t="t" r="r" b="b"/>
            <a:pathLst>
              <a:path w="5360035" h="66675">
                <a:moveTo>
                  <a:pt x="0" y="0"/>
                </a:moveTo>
                <a:lnTo>
                  <a:pt x="5359567" y="0"/>
                </a:lnTo>
                <a:lnTo>
                  <a:pt x="5359567" y="66578"/>
                </a:lnTo>
                <a:lnTo>
                  <a:pt x="0" y="66578"/>
                </a:lnTo>
                <a:lnTo>
                  <a:pt x="0" y="0"/>
                </a:lnTo>
                <a:close/>
              </a:path>
            </a:pathLst>
          </a:custGeom>
          <a:solidFill>
            <a:srgbClr val="FFDF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85" dirty="0"/>
              <a:t>Binary </a:t>
            </a:r>
            <a:r>
              <a:rPr spc="80" dirty="0"/>
              <a:t>Search</a:t>
            </a:r>
            <a:r>
              <a:rPr spc="-85" dirty="0"/>
              <a:t> </a:t>
            </a:r>
            <a:r>
              <a:rPr spc="105" dirty="0"/>
              <a:t>Trees</a:t>
            </a:r>
          </a:p>
        </p:txBody>
      </p:sp>
      <p:sp>
        <p:nvSpPr>
          <p:cNvPr id="4" name="object 4"/>
          <p:cNvSpPr/>
          <p:nvPr/>
        </p:nvSpPr>
        <p:spPr>
          <a:xfrm>
            <a:off x="802873" y="827836"/>
            <a:ext cx="5493054" cy="22887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787279" y="3089772"/>
            <a:ext cx="2157095" cy="201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b="1" spc="10" dirty="0">
                <a:latin typeface="Arial"/>
                <a:cs typeface="Arial"/>
              </a:rPr>
              <a:t>Figure 9 </a:t>
            </a:r>
            <a:r>
              <a:rPr sz="1200" spc="15" dirty="0">
                <a:latin typeface="Arial"/>
                <a:cs typeface="Arial"/>
              </a:rPr>
              <a:t>A </a:t>
            </a:r>
            <a:r>
              <a:rPr sz="1200" spc="10" dirty="0">
                <a:latin typeface="Arial"/>
                <a:cs typeface="Arial"/>
              </a:rPr>
              <a:t>Binary Search</a:t>
            </a:r>
            <a:r>
              <a:rPr sz="1200" spc="-85" dirty="0">
                <a:latin typeface="Arial"/>
                <a:cs typeface="Arial"/>
              </a:rPr>
              <a:t> </a:t>
            </a:r>
            <a:r>
              <a:rPr sz="1200" spc="10" dirty="0">
                <a:latin typeface="Arial"/>
                <a:cs typeface="Arial"/>
              </a:rPr>
              <a:t>Tree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44715" y="595701"/>
            <a:ext cx="5360035" cy="66675"/>
          </a:xfrm>
          <a:custGeom>
            <a:avLst/>
            <a:gdLst/>
            <a:ahLst/>
            <a:cxnLst/>
            <a:rect l="l" t="t" r="r" b="b"/>
            <a:pathLst>
              <a:path w="5360035" h="66675">
                <a:moveTo>
                  <a:pt x="0" y="0"/>
                </a:moveTo>
                <a:lnTo>
                  <a:pt x="5359567" y="0"/>
                </a:lnTo>
                <a:lnTo>
                  <a:pt x="5359567" y="66578"/>
                </a:lnTo>
                <a:lnTo>
                  <a:pt x="0" y="66578"/>
                </a:lnTo>
                <a:lnTo>
                  <a:pt x="0" y="0"/>
                </a:lnTo>
                <a:close/>
              </a:path>
            </a:pathLst>
          </a:custGeom>
          <a:solidFill>
            <a:srgbClr val="FFDF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85" dirty="0"/>
              <a:t>Binary </a:t>
            </a:r>
            <a:r>
              <a:rPr spc="80" dirty="0"/>
              <a:t>Search</a:t>
            </a:r>
            <a:r>
              <a:rPr spc="-85" dirty="0"/>
              <a:t> </a:t>
            </a:r>
            <a:r>
              <a:rPr spc="105" dirty="0"/>
              <a:t>Trees</a:t>
            </a:r>
          </a:p>
        </p:txBody>
      </p:sp>
      <p:sp>
        <p:nvSpPr>
          <p:cNvPr id="4" name="object 4"/>
          <p:cNvSpPr/>
          <p:nvPr/>
        </p:nvSpPr>
        <p:spPr>
          <a:xfrm>
            <a:off x="802873" y="827862"/>
            <a:ext cx="5825972" cy="20307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787279" y="2831796"/>
            <a:ext cx="4021454" cy="201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b="1" spc="10" dirty="0">
                <a:latin typeface="Arial"/>
                <a:cs typeface="Arial"/>
              </a:rPr>
              <a:t>Figure 10 </a:t>
            </a:r>
            <a:r>
              <a:rPr sz="1200" spc="15" dirty="0">
                <a:latin typeface="Arial"/>
                <a:cs typeface="Arial"/>
              </a:rPr>
              <a:t>A </a:t>
            </a:r>
            <a:r>
              <a:rPr sz="1200" spc="10" dirty="0">
                <a:latin typeface="Arial"/>
                <a:cs typeface="Arial"/>
              </a:rPr>
              <a:t>Binary Tree That </a:t>
            </a:r>
            <a:r>
              <a:rPr sz="1200" spc="5" dirty="0">
                <a:latin typeface="Arial"/>
                <a:cs typeface="Arial"/>
              </a:rPr>
              <a:t>Is </a:t>
            </a:r>
            <a:r>
              <a:rPr sz="1200" spc="10" dirty="0">
                <a:latin typeface="Arial"/>
                <a:cs typeface="Arial"/>
              </a:rPr>
              <a:t>Not a Binary Search</a:t>
            </a:r>
            <a:r>
              <a:rPr sz="1200" spc="-75" dirty="0">
                <a:latin typeface="Arial"/>
                <a:cs typeface="Arial"/>
              </a:rPr>
              <a:t> </a:t>
            </a:r>
            <a:r>
              <a:rPr sz="1200" spc="10" dirty="0">
                <a:latin typeface="Arial"/>
                <a:cs typeface="Arial"/>
              </a:rPr>
              <a:t>Tree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44715" y="595717"/>
            <a:ext cx="5360035" cy="66675"/>
          </a:xfrm>
          <a:custGeom>
            <a:avLst/>
            <a:gdLst/>
            <a:ahLst/>
            <a:cxnLst/>
            <a:rect l="l" t="t" r="r" b="b"/>
            <a:pathLst>
              <a:path w="5360035" h="66675">
                <a:moveTo>
                  <a:pt x="0" y="0"/>
                </a:moveTo>
                <a:lnTo>
                  <a:pt x="5359567" y="0"/>
                </a:lnTo>
                <a:lnTo>
                  <a:pt x="5359567" y="66578"/>
                </a:lnTo>
                <a:lnTo>
                  <a:pt x="0" y="66578"/>
                </a:lnTo>
                <a:lnTo>
                  <a:pt x="0" y="0"/>
                </a:lnTo>
                <a:close/>
              </a:path>
            </a:pathLst>
          </a:custGeom>
          <a:solidFill>
            <a:srgbClr val="FFDF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85" dirty="0"/>
              <a:t>Binary </a:t>
            </a:r>
            <a:r>
              <a:rPr spc="80" dirty="0"/>
              <a:t>Search</a:t>
            </a:r>
            <a:r>
              <a:rPr spc="-85" dirty="0"/>
              <a:t> </a:t>
            </a:r>
            <a:r>
              <a:rPr spc="105" dirty="0"/>
              <a:t>Trees</a:t>
            </a:r>
          </a:p>
        </p:txBody>
      </p:sp>
      <p:sp>
        <p:nvSpPr>
          <p:cNvPr id="4" name="object 4"/>
          <p:cNvSpPr/>
          <p:nvPr/>
        </p:nvSpPr>
        <p:spPr>
          <a:xfrm>
            <a:off x="761227" y="903642"/>
            <a:ext cx="58419" cy="58419"/>
          </a:xfrm>
          <a:custGeom>
            <a:avLst/>
            <a:gdLst/>
            <a:ahLst/>
            <a:cxnLst/>
            <a:rect l="l" t="t" r="r" b="b"/>
            <a:pathLst>
              <a:path w="58419" h="58419">
                <a:moveTo>
                  <a:pt x="0" y="0"/>
                </a:moveTo>
                <a:lnTo>
                  <a:pt x="58256" y="0"/>
                </a:lnTo>
                <a:lnTo>
                  <a:pt x="58256" y="58256"/>
                </a:lnTo>
                <a:lnTo>
                  <a:pt x="0" y="58256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61227" y="1211568"/>
            <a:ext cx="58419" cy="58419"/>
          </a:xfrm>
          <a:custGeom>
            <a:avLst/>
            <a:gdLst/>
            <a:ahLst/>
            <a:cxnLst/>
            <a:rect l="l" t="t" r="r" b="b"/>
            <a:pathLst>
              <a:path w="58419" h="58419">
                <a:moveTo>
                  <a:pt x="0" y="0"/>
                </a:moveTo>
                <a:lnTo>
                  <a:pt x="58256" y="0"/>
                </a:lnTo>
                <a:lnTo>
                  <a:pt x="58256" y="58256"/>
                </a:lnTo>
                <a:lnTo>
                  <a:pt x="0" y="58256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911593" y="715862"/>
            <a:ext cx="4008754" cy="6254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39300"/>
              </a:lnSpc>
            </a:pPr>
            <a:r>
              <a:rPr sz="1450" spc="10" dirty="0">
                <a:latin typeface="Arial"/>
                <a:cs typeface="Arial"/>
              </a:rPr>
              <a:t>The </a:t>
            </a:r>
            <a:r>
              <a:rPr sz="1450" spc="5" dirty="0">
                <a:latin typeface="Arial"/>
                <a:cs typeface="Arial"/>
              </a:rPr>
              <a:t>data variable must have type </a:t>
            </a:r>
            <a:r>
              <a:rPr sz="1450" spc="5" dirty="0">
                <a:latin typeface="Courier" charset="0"/>
                <a:cs typeface="Courier" charset="0"/>
              </a:rPr>
              <a:t>Comparable</a:t>
            </a:r>
            <a:r>
              <a:rPr sz="1450" spc="5" dirty="0">
                <a:latin typeface="Arial"/>
                <a:cs typeface="Arial"/>
              </a:rPr>
              <a:t>.  </a:t>
            </a:r>
            <a:r>
              <a:rPr sz="1450" spc="10" dirty="0">
                <a:latin typeface="Courier" charset="0"/>
                <a:cs typeface="Courier" charset="0"/>
              </a:rPr>
              <a:t>BinarySearchTree</a:t>
            </a:r>
            <a:endParaRPr sz="1450" dirty="0">
              <a:latin typeface="Courier" charset="0"/>
              <a:cs typeface="Courier" charset="0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31835" y="1423787"/>
            <a:ext cx="5343525" cy="2247265"/>
          </a:xfrm>
          <a:prstGeom prst="rect">
            <a:avLst/>
          </a:prstGeom>
          <a:ln w="8322">
            <a:solidFill>
              <a:srgbClr val="CCCCCC"/>
            </a:solidFill>
          </a:ln>
        </p:spPr>
        <p:txBody>
          <a:bodyPr vert="horz" wrap="square" lIns="0" tIns="58419" rIns="0" bIns="0" rtlCol="0">
            <a:spAutoFit/>
          </a:bodyPr>
          <a:lstStyle/>
          <a:p>
            <a:pPr marL="52069">
              <a:lnSpc>
                <a:spcPct val="100000"/>
              </a:lnSpc>
              <a:spcBef>
                <a:spcPts val="459"/>
              </a:spcBef>
            </a:pPr>
            <a:r>
              <a:rPr sz="850" spc="15" dirty="0">
                <a:latin typeface="Courier" charset="0"/>
                <a:cs typeface="Courier" charset="0"/>
              </a:rPr>
              <a:t>public class</a:t>
            </a:r>
            <a:r>
              <a:rPr sz="850" spc="5" dirty="0">
                <a:latin typeface="Courier" charset="0"/>
                <a:cs typeface="Courier" charset="0"/>
              </a:rPr>
              <a:t> </a:t>
            </a:r>
            <a:r>
              <a:rPr sz="850" spc="15" dirty="0">
                <a:latin typeface="Courier" charset="0"/>
                <a:cs typeface="Courier" charset="0"/>
              </a:rPr>
              <a:t>BinarySearchTree</a:t>
            </a:r>
            <a:endParaRPr sz="850" dirty="0">
              <a:latin typeface="Courier" charset="0"/>
              <a:cs typeface="Courier" charset="0"/>
            </a:endParaRPr>
          </a:p>
          <a:p>
            <a:pPr marL="52069">
              <a:lnSpc>
                <a:spcPct val="100000"/>
              </a:lnSpc>
              <a:spcBef>
                <a:spcPts val="25"/>
              </a:spcBef>
            </a:pPr>
            <a:r>
              <a:rPr sz="850" spc="15" dirty="0">
                <a:latin typeface="Courier" charset="0"/>
                <a:cs typeface="Courier" charset="0"/>
              </a:rPr>
              <a:t>{</a:t>
            </a:r>
            <a:endParaRPr sz="850" dirty="0">
              <a:latin typeface="Courier" charset="0"/>
              <a:cs typeface="Courier" charset="0"/>
            </a:endParaRPr>
          </a:p>
          <a:p>
            <a:pPr marL="254635">
              <a:lnSpc>
                <a:spcPct val="100000"/>
              </a:lnSpc>
              <a:spcBef>
                <a:spcPts val="25"/>
              </a:spcBef>
            </a:pPr>
            <a:r>
              <a:rPr sz="850" spc="15" dirty="0">
                <a:latin typeface="Courier" charset="0"/>
                <a:cs typeface="Courier" charset="0"/>
              </a:rPr>
              <a:t>private Node</a:t>
            </a:r>
            <a:r>
              <a:rPr sz="850" spc="-30" dirty="0">
                <a:latin typeface="Courier" charset="0"/>
                <a:cs typeface="Courier" charset="0"/>
              </a:rPr>
              <a:t> </a:t>
            </a:r>
            <a:r>
              <a:rPr sz="850" spc="15" dirty="0">
                <a:latin typeface="Courier" charset="0"/>
                <a:cs typeface="Courier" charset="0"/>
              </a:rPr>
              <a:t>root;</a:t>
            </a:r>
            <a:endParaRPr sz="850" dirty="0">
              <a:latin typeface="Courier" charset="0"/>
              <a:cs typeface="Courier" charset="0"/>
            </a:endParaRPr>
          </a:p>
          <a:p>
            <a:pPr>
              <a:lnSpc>
                <a:spcPct val="100000"/>
              </a:lnSpc>
              <a:spcBef>
                <a:spcPts val="13"/>
              </a:spcBef>
            </a:pPr>
            <a:endParaRPr sz="900" dirty="0">
              <a:latin typeface="Times New Roman"/>
              <a:cs typeface="Times New Roman"/>
            </a:endParaRPr>
          </a:p>
          <a:p>
            <a:pPr marL="254635" marR="2308860">
              <a:lnSpc>
                <a:spcPct val="102800"/>
              </a:lnSpc>
            </a:pPr>
            <a:r>
              <a:rPr sz="850" spc="15" dirty="0">
                <a:latin typeface="Courier" charset="0"/>
                <a:cs typeface="Courier" charset="0"/>
              </a:rPr>
              <a:t>public BinarySearchTree() { . . . }  public void add(Comparable obj) { . . .</a:t>
            </a:r>
            <a:r>
              <a:rPr sz="850" spc="30" dirty="0">
                <a:latin typeface="Courier" charset="0"/>
                <a:cs typeface="Courier" charset="0"/>
              </a:rPr>
              <a:t> </a:t>
            </a:r>
            <a:r>
              <a:rPr sz="850" spc="15" dirty="0">
                <a:latin typeface="Courier" charset="0"/>
                <a:cs typeface="Courier" charset="0"/>
              </a:rPr>
              <a:t>}</a:t>
            </a:r>
            <a:endParaRPr sz="850" dirty="0">
              <a:latin typeface="Courier" charset="0"/>
              <a:cs typeface="Courier" charset="0"/>
            </a:endParaRPr>
          </a:p>
          <a:p>
            <a:pPr marL="254635">
              <a:lnSpc>
                <a:spcPct val="100000"/>
              </a:lnSpc>
              <a:spcBef>
                <a:spcPts val="25"/>
              </a:spcBef>
            </a:pPr>
            <a:r>
              <a:rPr sz="850" spc="15" dirty="0">
                <a:latin typeface="Courier" charset="0"/>
                <a:cs typeface="Courier" charset="0"/>
              </a:rPr>
              <a:t>. .</a:t>
            </a:r>
            <a:r>
              <a:rPr sz="850" spc="-75" dirty="0">
                <a:latin typeface="Courier" charset="0"/>
                <a:cs typeface="Courier" charset="0"/>
              </a:rPr>
              <a:t> </a:t>
            </a:r>
            <a:r>
              <a:rPr sz="850" spc="15" dirty="0">
                <a:latin typeface="Courier" charset="0"/>
                <a:cs typeface="Courier" charset="0"/>
              </a:rPr>
              <a:t>.</a:t>
            </a:r>
            <a:endParaRPr sz="850" dirty="0">
              <a:latin typeface="Courier" charset="0"/>
              <a:cs typeface="Courier" charset="0"/>
            </a:endParaRPr>
          </a:p>
          <a:p>
            <a:pPr marL="254635">
              <a:lnSpc>
                <a:spcPct val="100000"/>
              </a:lnSpc>
              <a:spcBef>
                <a:spcPts val="25"/>
              </a:spcBef>
            </a:pPr>
            <a:r>
              <a:rPr sz="850" spc="15" dirty="0">
                <a:latin typeface="Courier" charset="0"/>
                <a:cs typeface="Courier" charset="0"/>
              </a:rPr>
              <a:t>class</a:t>
            </a:r>
            <a:r>
              <a:rPr sz="850" spc="-55" dirty="0">
                <a:latin typeface="Courier" charset="0"/>
                <a:cs typeface="Courier" charset="0"/>
              </a:rPr>
              <a:t> </a:t>
            </a:r>
            <a:r>
              <a:rPr sz="850" spc="15" dirty="0">
                <a:latin typeface="Courier" charset="0"/>
                <a:cs typeface="Courier" charset="0"/>
              </a:rPr>
              <a:t>Node</a:t>
            </a:r>
            <a:endParaRPr sz="850" dirty="0">
              <a:latin typeface="Courier" charset="0"/>
              <a:cs typeface="Courier" charset="0"/>
            </a:endParaRPr>
          </a:p>
          <a:p>
            <a:pPr marL="254635">
              <a:lnSpc>
                <a:spcPct val="100000"/>
              </a:lnSpc>
              <a:spcBef>
                <a:spcPts val="25"/>
              </a:spcBef>
            </a:pPr>
            <a:r>
              <a:rPr sz="850" spc="15" dirty="0">
                <a:latin typeface="Courier" charset="0"/>
                <a:cs typeface="Courier" charset="0"/>
              </a:rPr>
              <a:t>{</a:t>
            </a:r>
            <a:endParaRPr sz="850" dirty="0">
              <a:latin typeface="Courier" charset="0"/>
              <a:cs typeface="Courier" charset="0"/>
            </a:endParaRPr>
          </a:p>
          <a:p>
            <a:pPr marL="456565" marR="3319779" indent="-635">
              <a:lnSpc>
                <a:spcPct val="102800"/>
              </a:lnSpc>
            </a:pPr>
            <a:r>
              <a:rPr sz="850" spc="15" dirty="0">
                <a:latin typeface="Courier" charset="0"/>
                <a:cs typeface="Courier" charset="0"/>
              </a:rPr>
              <a:t>public Comparable data;  public Node left;  public Node</a:t>
            </a:r>
            <a:r>
              <a:rPr sz="850" spc="-30" dirty="0">
                <a:latin typeface="Courier" charset="0"/>
                <a:cs typeface="Courier" charset="0"/>
              </a:rPr>
              <a:t> </a:t>
            </a:r>
            <a:r>
              <a:rPr sz="850" spc="15" dirty="0">
                <a:latin typeface="Courier" charset="0"/>
                <a:cs typeface="Courier" charset="0"/>
              </a:rPr>
              <a:t>right;</a:t>
            </a:r>
            <a:endParaRPr sz="850" dirty="0">
              <a:latin typeface="Courier" charset="0"/>
              <a:cs typeface="Courier" charset="0"/>
            </a:endParaRPr>
          </a:p>
          <a:p>
            <a:pPr marL="456565">
              <a:lnSpc>
                <a:spcPct val="100000"/>
              </a:lnSpc>
              <a:spcBef>
                <a:spcPts val="25"/>
              </a:spcBef>
            </a:pPr>
            <a:r>
              <a:rPr sz="850" spc="15" dirty="0">
                <a:latin typeface="Courier" charset="0"/>
                <a:cs typeface="Courier" charset="0"/>
              </a:rPr>
              <a:t>public void addNode(Node newNode) { . . .</a:t>
            </a:r>
            <a:r>
              <a:rPr sz="850" spc="35" dirty="0">
                <a:latin typeface="Courier" charset="0"/>
                <a:cs typeface="Courier" charset="0"/>
              </a:rPr>
              <a:t> </a:t>
            </a:r>
            <a:r>
              <a:rPr sz="850" spc="15" dirty="0">
                <a:latin typeface="Courier" charset="0"/>
                <a:cs typeface="Courier" charset="0"/>
              </a:rPr>
              <a:t>}</a:t>
            </a:r>
            <a:endParaRPr sz="850" dirty="0">
              <a:latin typeface="Courier" charset="0"/>
              <a:cs typeface="Courier" charset="0"/>
            </a:endParaRPr>
          </a:p>
          <a:p>
            <a:pPr marL="456565">
              <a:lnSpc>
                <a:spcPct val="100000"/>
              </a:lnSpc>
              <a:spcBef>
                <a:spcPts val="25"/>
              </a:spcBef>
            </a:pPr>
            <a:r>
              <a:rPr sz="850" spc="15" dirty="0">
                <a:latin typeface="Courier" charset="0"/>
                <a:cs typeface="Courier" charset="0"/>
              </a:rPr>
              <a:t>. .</a:t>
            </a:r>
            <a:r>
              <a:rPr sz="850" spc="-75" dirty="0">
                <a:latin typeface="Courier" charset="0"/>
                <a:cs typeface="Courier" charset="0"/>
              </a:rPr>
              <a:t> </a:t>
            </a:r>
            <a:r>
              <a:rPr sz="850" spc="15" dirty="0">
                <a:latin typeface="Courier" charset="0"/>
                <a:cs typeface="Courier" charset="0"/>
              </a:rPr>
              <a:t>.</a:t>
            </a:r>
            <a:endParaRPr sz="850" dirty="0">
              <a:latin typeface="Courier" charset="0"/>
              <a:cs typeface="Courier" charset="0"/>
            </a:endParaRPr>
          </a:p>
          <a:p>
            <a:pPr marL="254635">
              <a:lnSpc>
                <a:spcPct val="100000"/>
              </a:lnSpc>
              <a:spcBef>
                <a:spcPts val="25"/>
              </a:spcBef>
            </a:pPr>
            <a:r>
              <a:rPr sz="850" spc="15" dirty="0">
                <a:latin typeface="Courier" charset="0"/>
                <a:cs typeface="Courier" charset="0"/>
              </a:rPr>
              <a:t>}</a:t>
            </a:r>
            <a:endParaRPr sz="850" dirty="0">
              <a:latin typeface="Courier" charset="0"/>
              <a:cs typeface="Courier" charset="0"/>
            </a:endParaRPr>
          </a:p>
          <a:p>
            <a:pPr marL="52069">
              <a:lnSpc>
                <a:spcPct val="100000"/>
              </a:lnSpc>
              <a:spcBef>
                <a:spcPts val="25"/>
              </a:spcBef>
            </a:pPr>
            <a:r>
              <a:rPr sz="850" spc="15" dirty="0">
                <a:latin typeface="Courier" charset="0"/>
                <a:cs typeface="Courier" charset="0"/>
              </a:rPr>
              <a:t>}</a:t>
            </a:r>
            <a:endParaRPr sz="850" dirty="0">
              <a:latin typeface="Courier" charset="0"/>
              <a:cs typeface="Courier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44715" y="595732"/>
            <a:ext cx="5360035" cy="66675"/>
          </a:xfrm>
          <a:custGeom>
            <a:avLst/>
            <a:gdLst/>
            <a:ahLst/>
            <a:cxnLst/>
            <a:rect l="l" t="t" r="r" b="b"/>
            <a:pathLst>
              <a:path w="5360035" h="66675">
                <a:moveTo>
                  <a:pt x="0" y="0"/>
                </a:moveTo>
                <a:lnTo>
                  <a:pt x="5359567" y="0"/>
                </a:lnTo>
                <a:lnTo>
                  <a:pt x="5359567" y="66578"/>
                </a:lnTo>
                <a:lnTo>
                  <a:pt x="0" y="66578"/>
                </a:lnTo>
                <a:lnTo>
                  <a:pt x="0" y="0"/>
                </a:lnTo>
                <a:close/>
              </a:path>
            </a:pathLst>
          </a:custGeom>
          <a:solidFill>
            <a:srgbClr val="FFDF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85" dirty="0"/>
              <a:t>Binary </a:t>
            </a:r>
            <a:r>
              <a:rPr spc="80" dirty="0"/>
              <a:t>Search </a:t>
            </a:r>
            <a:r>
              <a:rPr spc="105" dirty="0"/>
              <a:t>Trees </a:t>
            </a:r>
            <a:r>
              <a:rPr spc="-130" dirty="0"/>
              <a:t>-</a:t>
            </a:r>
            <a:r>
              <a:rPr spc="-155" dirty="0"/>
              <a:t> </a:t>
            </a:r>
            <a:r>
              <a:rPr spc="100" dirty="0"/>
              <a:t>Insertion</a:t>
            </a:r>
          </a:p>
        </p:txBody>
      </p:sp>
      <p:sp>
        <p:nvSpPr>
          <p:cNvPr id="4" name="object 4"/>
          <p:cNvSpPr/>
          <p:nvPr/>
        </p:nvSpPr>
        <p:spPr>
          <a:xfrm>
            <a:off x="761227" y="895335"/>
            <a:ext cx="58419" cy="58419"/>
          </a:xfrm>
          <a:custGeom>
            <a:avLst/>
            <a:gdLst/>
            <a:ahLst/>
            <a:cxnLst/>
            <a:rect l="l" t="t" r="r" b="b"/>
            <a:pathLst>
              <a:path w="58419" h="58419">
                <a:moveTo>
                  <a:pt x="0" y="0"/>
                </a:moveTo>
                <a:lnTo>
                  <a:pt x="58256" y="0"/>
                </a:lnTo>
                <a:lnTo>
                  <a:pt x="58256" y="58256"/>
                </a:lnTo>
                <a:lnTo>
                  <a:pt x="0" y="58256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93723" y="1677632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5" h="33655">
                <a:moveTo>
                  <a:pt x="33289" y="16644"/>
                </a:moveTo>
                <a:lnTo>
                  <a:pt x="33289" y="27463"/>
                </a:lnTo>
                <a:lnTo>
                  <a:pt x="27738" y="33289"/>
                </a:lnTo>
                <a:lnTo>
                  <a:pt x="16644" y="33289"/>
                </a:lnTo>
                <a:lnTo>
                  <a:pt x="5550" y="33289"/>
                </a:lnTo>
                <a:lnTo>
                  <a:pt x="0" y="27463"/>
                </a:lnTo>
                <a:lnTo>
                  <a:pt x="0" y="16644"/>
                </a:lnTo>
                <a:lnTo>
                  <a:pt x="0" y="5825"/>
                </a:lnTo>
                <a:lnTo>
                  <a:pt x="5550" y="0"/>
                </a:lnTo>
                <a:lnTo>
                  <a:pt x="16644" y="0"/>
                </a:lnTo>
                <a:lnTo>
                  <a:pt x="27738" y="0"/>
                </a:lnTo>
                <a:lnTo>
                  <a:pt x="33289" y="5825"/>
                </a:lnTo>
                <a:lnTo>
                  <a:pt x="33289" y="16644"/>
                </a:lnTo>
                <a:close/>
              </a:path>
            </a:pathLst>
          </a:custGeom>
          <a:ln w="832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393723" y="2152004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5" h="33655">
                <a:moveTo>
                  <a:pt x="33289" y="16644"/>
                </a:moveTo>
                <a:lnTo>
                  <a:pt x="33289" y="27463"/>
                </a:lnTo>
                <a:lnTo>
                  <a:pt x="27738" y="33289"/>
                </a:lnTo>
                <a:lnTo>
                  <a:pt x="16644" y="33289"/>
                </a:lnTo>
                <a:lnTo>
                  <a:pt x="5550" y="33289"/>
                </a:lnTo>
                <a:lnTo>
                  <a:pt x="0" y="27463"/>
                </a:lnTo>
                <a:lnTo>
                  <a:pt x="0" y="16644"/>
                </a:lnTo>
                <a:lnTo>
                  <a:pt x="0" y="5825"/>
                </a:lnTo>
                <a:lnTo>
                  <a:pt x="5550" y="0"/>
                </a:lnTo>
                <a:lnTo>
                  <a:pt x="16644" y="0"/>
                </a:lnTo>
                <a:lnTo>
                  <a:pt x="27738" y="0"/>
                </a:lnTo>
                <a:lnTo>
                  <a:pt x="33289" y="5825"/>
                </a:lnTo>
                <a:lnTo>
                  <a:pt x="33289" y="16644"/>
                </a:lnTo>
                <a:close/>
              </a:path>
            </a:pathLst>
          </a:custGeom>
          <a:ln w="832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393723" y="2626376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5" h="33655">
                <a:moveTo>
                  <a:pt x="33289" y="16644"/>
                </a:moveTo>
                <a:lnTo>
                  <a:pt x="33289" y="27463"/>
                </a:lnTo>
                <a:lnTo>
                  <a:pt x="27738" y="33289"/>
                </a:lnTo>
                <a:lnTo>
                  <a:pt x="16644" y="33289"/>
                </a:lnTo>
                <a:lnTo>
                  <a:pt x="5550" y="33289"/>
                </a:lnTo>
                <a:lnTo>
                  <a:pt x="0" y="27463"/>
                </a:lnTo>
                <a:lnTo>
                  <a:pt x="0" y="16644"/>
                </a:lnTo>
                <a:lnTo>
                  <a:pt x="0" y="5825"/>
                </a:lnTo>
                <a:lnTo>
                  <a:pt x="5550" y="0"/>
                </a:lnTo>
                <a:lnTo>
                  <a:pt x="16644" y="0"/>
                </a:lnTo>
                <a:lnTo>
                  <a:pt x="27738" y="0"/>
                </a:lnTo>
                <a:lnTo>
                  <a:pt x="33289" y="5825"/>
                </a:lnTo>
                <a:lnTo>
                  <a:pt x="33289" y="16644"/>
                </a:lnTo>
                <a:close/>
              </a:path>
            </a:pathLst>
          </a:custGeom>
          <a:ln w="832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911593" y="794400"/>
            <a:ext cx="4846955" cy="21774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spc="5" dirty="0">
                <a:latin typeface="Arial"/>
                <a:cs typeface="Arial"/>
              </a:rPr>
              <a:t>Algorithm to insert</a:t>
            </a:r>
            <a:r>
              <a:rPr sz="1450" spc="-35" dirty="0">
                <a:latin typeface="Arial"/>
                <a:cs typeface="Arial"/>
              </a:rPr>
              <a:t> </a:t>
            </a:r>
            <a:r>
              <a:rPr sz="1450" spc="5" dirty="0">
                <a:latin typeface="Arial"/>
                <a:cs typeface="Arial"/>
              </a:rPr>
              <a:t>data:</a:t>
            </a:r>
            <a:endParaRPr sz="1450">
              <a:latin typeface="Arial"/>
              <a:cs typeface="Arial"/>
            </a:endParaRPr>
          </a:p>
          <a:p>
            <a:pPr marL="347980">
              <a:lnSpc>
                <a:spcPct val="100000"/>
              </a:lnSpc>
              <a:spcBef>
                <a:spcPts val="900"/>
              </a:spcBef>
            </a:pPr>
            <a:r>
              <a:rPr sz="1100" spc="5" dirty="0">
                <a:latin typeface="Arial"/>
                <a:cs typeface="Arial"/>
              </a:rPr>
              <a:t>If </a:t>
            </a:r>
            <a:r>
              <a:rPr sz="1100" spc="10" dirty="0">
                <a:latin typeface="Arial"/>
                <a:cs typeface="Arial"/>
              </a:rPr>
              <a:t>you encounter a non-null node reference, look </a:t>
            </a:r>
            <a:r>
              <a:rPr sz="1100" spc="5" dirty="0">
                <a:latin typeface="Arial"/>
                <a:cs typeface="Arial"/>
              </a:rPr>
              <a:t>at its </a:t>
            </a:r>
            <a:r>
              <a:rPr sz="1100" spc="10" dirty="0">
                <a:latin typeface="Arial"/>
                <a:cs typeface="Arial"/>
              </a:rPr>
              <a:t>data</a:t>
            </a:r>
            <a:r>
              <a:rPr sz="1100" spc="-80" dirty="0">
                <a:latin typeface="Arial"/>
                <a:cs typeface="Arial"/>
              </a:rPr>
              <a:t> </a:t>
            </a:r>
            <a:r>
              <a:rPr sz="1100" spc="10" dirty="0">
                <a:latin typeface="Arial"/>
                <a:cs typeface="Arial"/>
              </a:rPr>
              <a:t>value.</a:t>
            </a:r>
            <a:endParaRPr sz="1100">
              <a:latin typeface="Arial"/>
              <a:cs typeface="Arial"/>
            </a:endParaRPr>
          </a:p>
          <a:p>
            <a:pPr marL="347980">
              <a:lnSpc>
                <a:spcPct val="100000"/>
              </a:lnSpc>
              <a:spcBef>
                <a:spcPts val="450"/>
              </a:spcBef>
            </a:pPr>
            <a:r>
              <a:rPr sz="1100" spc="5" dirty="0">
                <a:latin typeface="Arial"/>
                <a:cs typeface="Arial"/>
              </a:rPr>
              <a:t>If </a:t>
            </a:r>
            <a:r>
              <a:rPr sz="1100" spc="10" dirty="0">
                <a:latin typeface="Arial"/>
                <a:cs typeface="Arial"/>
              </a:rPr>
              <a:t>the data value </a:t>
            </a:r>
            <a:r>
              <a:rPr sz="1100" spc="5" dirty="0">
                <a:latin typeface="Arial"/>
                <a:cs typeface="Arial"/>
              </a:rPr>
              <a:t>of that </a:t>
            </a:r>
            <a:r>
              <a:rPr sz="1100" spc="10" dirty="0">
                <a:latin typeface="Arial"/>
                <a:cs typeface="Arial"/>
              </a:rPr>
              <a:t>node </a:t>
            </a:r>
            <a:r>
              <a:rPr sz="1100" spc="5" dirty="0">
                <a:latin typeface="Arial"/>
                <a:cs typeface="Arial"/>
              </a:rPr>
              <a:t>is larger </a:t>
            </a:r>
            <a:r>
              <a:rPr sz="1100" spc="10" dirty="0">
                <a:latin typeface="Arial"/>
                <a:cs typeface="Arial"/>
              </a:rPr>
              <a:t>than the value you want </a:t>
            </a:r>
            <a:r>
              <a:rPr sz="1100" spc="5" dirty="0">
                <a:latin typeface="Arial"/>
                <a:cs typeface="Arial"/>
              </a:rPr>
              <a:t>to</a:t>
            </a:r>
            <a:r>
              <a:rPr sz="1100" spc="-5" dirty="0">
                <a:latin typeface="Arial"/>
                <a:cs typeface="Arial"/>
              </a:rPr>
              <a:t> </a:t>
            </a:r>
            <a:r>
              <a:rPr sz="1100" spc="5" dirty="0">
                <a:latin typeface="Arial"/>
                <a:cs typeface="Arial"/>
              </a:rPr>
              <a:t>insert,</a:t>
            </a:r>
            <a:endParaRPr sz="1100">
              <a:latin typeface="Arial"/>
              <a:cs typeface="Arial"/>
            </a:endParaRPr>
          </a:p>
          <a:p>
            <a:pPr marL="604520">
              <a:lnSpc>
                <a:spcPct val="100000"/>
              </a:lnSpc>
              <a:spcBef>
                <a:spcPts val="615"/>
              </a:spcBef>
            </a:pPr>
            <a:r>
              <a:rPr sz="1000" spc="15" dirty="0">
                <a:latin typeface="Arial"/>
                <a:cs typeface="Arial"/>
              </a:rPr>
              <a:t>Continue </a:t>
            </a:r>
            <a:r>
              <a:rPr sz="1000" spc="10" dirty="0">
                <a:latin typeface="Arial"/>
                <a:cs typeface="Arial"/>
              </a:rPr>
              <a:t>the </a:t>
            </a:r>
            <a:r>
              <a:rPr sz="1000" spc="15" dirty="0">
                <a:latin typeface="Arial"/>
                <a:cs typeface="Arial"/>
              </a:rPr>
              <a:t>process </a:t>
            </a:r>
            <a:r>
              <a:rPr sz="1000" spc="10" dirty="0">
                <a:latin typeface="Arial"/>
                <a:cs typeface="Arial"/>
              </a:rPr>
              <a:t>with the left</a:t>
            </a:r>
            <a:r>
              <a:rPr sz="1000" spc="-75" dirty="0">
                <a:latin typeface="Arial"/>
                <a:cs typeface="Arial"/>
              </a:rPr>
              <a:t> </a:t>
            </a:r>
            <a:r>
              <a:rPr sz="1000" spc="10" dirty="0">
                <a:latin typeface="Arial"/>
                <a:cs typeface="Arial"/>
              </a:rPr>
              <a:t>child.</a:t>
            </a:r>
            <a:endParaRPr sz="1000">
              <a:latin typeface="Arial"/>
              <a:cs typeface="Arial"/>
            </a:endParaRPr>
          </a:p>
          <a:p>
            <a:pPr marL="347980">
              <a:lnSpc>
                <a:spcPct val="100000"/>
              </a:lnSpc>
              <a:spcBef>
                <a:spcPts val="600"/>
              </a:spcBef>
            </a:pPr>
            <a:r>
              <a:rPr sz="1100" spc="5" dirty="0">
                <a:latin typeface="Arial"/>
                <a:cs typeface="Arial"/>
              </a:rPr>
              <a:t>If </a:t>
            </a:r>
            <a:r>
              <a:rPr sz="1100" spc="10" dirty="0">
                <a:latin typeface="Arial"/>
                <a:cs typeface="Arial"/>
              </a:rPr>
              <a:t>the node’s data value </a:t>
            </a:r>
            <a:r>
              <a:rPr sz="1100" spc="5" dirty="0">
                <a:latin typeface="Arial"/>
                <a:cs typeface="Arial"/>
              </a:rPr>
              <a:t>is </a:t>
            </a:r>
            <a:r>
              <a:rPr sz="1100" spc="10" dirty="0">
                <a:latin typeface="Arial"/>
                <a:cs typeface="Arial"/>
              </a:rPr>
              <a:t>smaller than the one you want </a:t>
            </a:r>
            <a:r>
              <a:rPr sz="1100" spc="5" dirty="0">
                <a:latin typeface="Arial"/>
                <a:cs typeface="Arial"/>
              </a:rPr>
              <a:t>to</a:t>
            </a:r>
            <a:r>
              <a:rPr sz="1100" spc="-60" dirty="0">
                <a:latin typeface="Arial"/>
                <a:cs typeface="Arial"/>
              </a:rPr>
              <a:t> </a:t>
            </a:r>
            <a:r>
              <a:rPr sz="1100" spc="5" dirty="0">
                <a:latin typeface="Arial"/>
                <a:cs typeface="Arial"/>
              </a:rPr>
              <a:t>insert,</a:t>
            </a:r>
            <a:endParaRPr sz="1100">
              <a:latin typeface="Arial"/>
              <a:cs typeface="Arial"/>
            </a:endParaRPr>
          </a:p>
          <a:p>
            <a:pPr marL="604520">
              <a:lnSpc>
                <a:spcPct val="100000"/>
              </a:lnSpc>
              <a:spcBef>
                <a:spcPts val="615"/>
              </a:spcBef>
            </a:pPr>
            <a:r>
              <a:rPr sz="1000" spc="15" dirty="0">
                <a:latin typeface="Arial"/>
                <a:cs typeface="Arial"/>
              </a:rPr>
              <a:t>Continue </a:t>
            </a:r>
            <a:r>
              <a:rPr sz="1000" spc="10" dirty="0">
                <a:latin typeface="Arial"/>
                <a:cs typeface="Arial"/>
              </a:rPr>
              <a:t>the </a:t>
            </a:r>
            <a:r>
              <a:rPr sz="1000" spc="15" dirty="0">
                <a:latin typeface="Arial"/>
                <a:cs typeface="Arial"/>
              </a:rPr>
              <a:t>process </a:t>
            </a:r>
            <a:r>
              <a:rPr sz="1000" spc="10" dirty="0">
                <a:latin typeface="Arial"/>
                <a:cs typeface="Arial"/>
              </a:rPr>
              <a:t>with the right</a:t>
            </a:r>
            <a:r>
              <a:rPr sz="1000" spc="-65" dirty="0">
                <a:latin typeface="Arial"/>
                <a:cs typeface="Arial"/>
              </a:rPr>
              <a:t> </a:t>
            </a:r>
            <a:r>
              <a:rPr sz="1000" spc="10" dirty="0">
                <a:latin typeface="Arial"/>
                <a:cs typeface="Arial"/>
              </a:rPr>
              <a:t>child.</a:t>
            </a:r>
            <a:endParaRPr sz="1000">
              <a:latin typeface="Arial"/>
              <a:cs typeface="Arial"/>
            </a:endParaRPr>
          </a:p>
          <a:p>
            <a:pPr marL="347980">
              <a:lnSpc>
                <a:spcPct val="100000"/>
              </a:lnSpc>
              <a:spcBef>
                <a:spcPts val="665"/>
              </a:spcBef>
            </a:pPr>
            <a:r>
              <a:rPr sz="1100" spc="5" dirty="0">
                <a:latin typeface="Arial"/>
                <a:cs typeface="Arial"/>
              </a:rPr>
              <a:t>If </a:t>
            </a:r>
            <a:r>
              <a:rPr sz="1100" spc="10" dirty="0">
                <a:latin typeface="Arial"/>
                <a:cs typeface="Arial"/>
              </a:rPr>
              <a:t>the node’s data value </a:t>
            </a:r>
            <a:r>
              <a:rPr sz="1100" spc="5" dirty="0">
                <a:latin typeface="Arial"/>
                <a:cs typeface="Arial"/>
              </a:rPr>
              <a:t>is </a:t>
            </a:r>
            <a:r>
              <a:rPr sz="1100" spc="10" dirty="0">
                <a:latin typeface="Arial"/>
                <a:cs typeface="Arial"/>
              </a:rPr>
              <a:t>the same as the one you want </a:t>
            </a:r>
            <a:r>
              <a:rPr sz="1100" spc="5" dirty="0">
                <a:latin typeface="Arial"/>
                <a:cs typeface="Arial"/>
              </a:rPr>
              <a:t>to</a:t>
            </a:r>
            <a:r>
              <a:rPr sz="1100" spc="-50" dirty="0">
                <a:latin typeface="Arial"/>
                <a:cs typeface="Arial"/>
              </a:rPr>
              <a:t> </a:t>
            </a:r>
            <a:r>
              <a:rPr sz="1100" spc="5" dirty="0">
                <a:latin typeface="Arial"/>
                <a:cs typeface="Arial"/>
              </a:rPr>
              <a:t>insert,</a:t>
            </a:r>
            <a:endParaRPr sz="1100">
              <a:latin typeface="Arial"/>
              <a:cs typeface="Arial"/>
            </a:endParaRPr>
          </a:p>
          <a:p>
            <a:pPr marL="604520">
              <a:lnSpc>
                <a:spcPct val="100000"/>
              </a:lnSpc>
              <a:spcBef>
                <a:spcPts val="550"/>
              </a:spcBef>
            </a:pPr>
            <a:r>
              <a:rPr sz="1000" spc="15" dirty="0">
                <a:latin typeface="Arial"/>
                <a:cs typeface="Arial"/>
              </a:rPr>
              <a:t>You </a:t>
            </a:r>
            <a:r>
              <a:rPr sz="1000" spc="10" dirty="0">
                <a:latin typeface="Arial"/>
                <a:cs typeface="Arial"/>
              </a:rPr>
              <a:t>are </a:t>
            </a:r>
            <a:r>
              <a:rPr sz="1000" spc="15" dirty="0">
                <a:latin typeface="Arial"/>
                <a:cs typeface="Arial"/>
              </a:rPr>
              <a:t>done. </a:t>
            </a:r>
            <a:r>
              <a:rPr sz="1000" spc="20" dirty="0">
                <a:latin typeface="Arial"/>
                <a:cs typeface="Arial"/>
              </a:rPr>
              <a:t>A </a:t>
            </a:r>
            <a:r>
              <a:rPr sz="1000" spc="10" dirty="0">
                <a:latin typeface="Arial"/>
                <a:cs typeface="Arial"/>
              </a:rPr>
              <a:t>set </a:t>
            </a:r>
            <a:r>
              <a:rPr sz="1000" spc="15" dirty="0">
                <a:latin typeface="Arial"/>
                <a:cs typeface="Arial"/>
              </a:rPr>
              <a:t>does </a:t>
            </a:r>
            <a:r>
              <a:rPr sz="1000" spc="10" dirty="0">
                <a:latin typeface="Arial"/>
                <a:cs typeface="Arial"/>
              </a:rPr>
              <a:t>not store duplicate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spc="10" dirty="0">
                <a:latin typeface="Arial"/>
                <a:cs typeface="Arial"/>
              </a:rPr>
              <a:t>values.</a:t>
            </a:r>
            <a:endParaRPr sz="1000">
              <a:latin typeface="Arial"/>
              <a:cs typeface="Arial"/>
            </a:endParaRPr>
          </a:p>
          <a:p>
            <a:pPr marL="347980">
              <a:lnSpc>
                <a:spcPct val="100000"/>
              </a:lnSpc>
              <a:spcBef>
                <a:spcPts val="665"/>
              </a:spcBef>
            </a:pPr>
            <a:r>
              <a:rPr sz="1100" spc="5" dirty="0">
                <a:latin typeface="Arial"/>
                <a:cs typeface="Arial"/>
              </a:rPr>
              <a:t>If </a:t>
            </a:r>
            <a:r>
              <a:rPr sz="1100" spc="10" dirty="0">
                <a:latin typeface="Arial"/>
                <a:cs typeface="Arial"/>
              </a:rPr>
              <a:t>you encounter a </a:t>
            </a:r>
            <a:r>
              <a:rPr sz="1100" spc="5" dirty="0">
                <a:latin typeface="Arial"/>
                <a:cs typeface="Arial"/>
              </a:rPr>
              <a:t>null </a:t>
            </a:r>
            <a:r>
              <a:rPr sz="1100" spc="10" dirty="0">
                <a:latin typeface="Arial"/>
                <a:cs typeface="Arial"/>
              </a:rPr>
              <a:t>node reference, replace </a:t>
            </a:r>
            <a:r>
              <a:rPr sz="1100" spc="5" dirty="0">
                <a:latin typeface="Arial"/>
                <a:cs typeface="Arial"/>
              </a:rPr>
              <a:t>it </a:t>
            </a:r>
            <a:r>
              <a:rPr sz="1100" spc="10" dirty="0">
                <a:latin typeface="Arial"/>
                <a:cs typeface="Arial"/>
              </a:rPr>
              <a:t>with the new</a:t>
            </a:r>
            <a:r>
              <a:rPr sz="1100" spc="-65" dirty="0">
                <a:latin typeface="Arial"/>
                <a:cs typeface="Arial"/>
              </a:rPr>
              <a:t> </a:t>
            </a:r>
            <a:r>
              <a:rPr sz="1100" spc="10" dirty="0">
                <a:latin typeface="Arial"/>
                <a:cs typeface="Arial"/>
              </a:rPr>
              <a:t>node.</a:t>
            </a:r>
            <a:endParaRPr sz="1100">
              <a:latin typeface="Arial"/>
              <a:cs typeface="Arial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44715" y="594478"/>
            <a:ext cx="5360035" cy="66675"/>
          </a:xfrm>
          <a:custGeom>
            <a:avLst/>
            <a:gdLst/>
            <a:ahLst/>
            <a:cxnLst/>
            <a:rect l="l" t="t" r="r" b="b"/>
            <a:pathLst>
              <a:path w="5360035" h="66675">
                <a:moveTo>
                  <a:pt x="0" y="0"/>
                </a:moveTo>
                <a:lnTo>
                  <a:pt x="5359567" y="0"/>
                </a:lnTo>
                <a:lnTo>
                  <a:pt x="5359567" y="66578"/>
                </a:lnTo>
                <a:lnTo>
                  <a:pt x="0" y="66578"/>
                </a:lnTo>
                <a:lnTo>
                  <a:pt x="0" y="0"/>
                </a:lnTo>
                <a:close/>
              </a:path>
            </a:pathLst>
          </a:custGeom>
          <a:solidFill>
            <a:srgbClr val="FFDF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85" dirty="0"/>
              <a:t>Binary </a:t>
            </a:r>
            <a:r>
              <a:rPr spc="80" dirty="0"/>
              <a:t>Search </a:t>
            </a:r>
            <a:r>
              <a:rPr spc="105" dirty="0"/>
              <a:t>Trees </a:t>
            </a:r>
            <a:r>
              <a:rPr spc="-130" dirty="0"/>
              <a:t>-</a:t>
            </a:r>
            <a:r>
              <a:rPr spc="-155" dirty="0"/>
              <a:t> </a:t>
            </a:r>
            <a:r>
              <a:rPr spc="100" dirty="0"/>
              <a:t>Insertion</a:t>
            </a:r>
          </a:p>
        </p:txBody>
      </p:sp>
      <p:sp>
        <p:nvSpPr>
          <p:cNvPr id="4" name="object 4"/>
          <p:cNvSpPr/>
          <p:nvPr/>
        </p:nvSpPr>
        <p:spPr>
          <a:xfrm>
            <a:off x="2450795" y="994295"/>
            <a:ext cx="133164" cy="1331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242718" y="1152431"/>
            <a:ext cx="133164" cy="1331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384209" y="1310558"/>
            <a:ext cx="133164" cy="13316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040025" y="790052"/>
            <a:ext cx="5234940" cy="815992"/>
          </a:xfrm>
          <a:prstGeom prst="rect">
            <a:avLst/>
          </a:prstGeom>
          <a:ln w="8322">
            <a:solidFill>
              <a:srgbClr val="CCCCCC"/>
            </a:solidFill>
          </a:ln>
        </p:spPr>
        <p:txBody>
          <a:bodyPr vert="horz" wrap="square" lIns="0" tIns="32384" rIns="0" bIns="0" rtlCol="0">
            <a:spAutoFit/>
          </a:bodyPr>
          <a:lstStyle/>
          <a:p>
            <a:pPr marL="55880" marR="1994535">
              <a:lnSpc>
                <a:spcPct val="120100"/>
              </a:lnSpc>
              <a:spcBef>
                <a:spcPts val="254"/>
              </a:spcBef>
            </a:pPr>
            <a:r>
              <a:rPr sz="850" spc="15" dirty="0">
                <a:latin typeface="Courier" charset="0"/>
                <a:cs typeface="Courier" charset="0"/>
              </a:rPr>
              <a:t>BinarySearchTree tree = new BinarySearchTree();  tree.add("Juliet");</a:t>
            </a:r>
            <a:endParaRPr sz="850" dirty="0">
              <a:latin typeface="Courier" charset="0"/>
              <a:cs typeface="Courier" charset="0"/>
            </a:endParaRPr>
          </a:p>
          <a:p>
            <a:pPr marL="55880">
              <a:lnSpc>
                <a:spcPct val="100000"/>
              </a:lnSpc>
              <a:spcBef>
                <a:spcPts val="225"/>
              </a:spcBef>
            </a:pPr>
            <a:r>
              <a:rPr sz="850" spc="15" dirty="0">
                <a:latin typeface="Courier" charset="0"/>
                <a:cs typeface="Courier" charset="0"/>
              </a:rPr>
              <a:t>tree.add("Tom");</a:t>
            </a:r>
            <a:endParaRPr sz="850" dirty="0">
              <a:latin typeface="Courier" charset="0"/>
              <a:cs typeface="Courier" charset="0"/>
            </a:endParaRPr>
          </a:p>
          <a:p>
            <a:pPr marL="55880">
              <a:lnSpc>
                <a:spcPct val="100000"/>
              </a:lnSpc>
              <a:spcBef>
                <a:spcPts val="225"/>
              </a:spcBef>
            </a:pPr>
            <a:r>
              <a:rPr sz="850" spc="15" dirty="0">
                <a:latin typeface="Courier" charset="0"/>
                <a:cs typeface="Courier" charset="0"/>
              </a:rPr>
              <a:t>tree.add("Diana");</a:t>
            </a:r>
            <a:endParaRPr sz="850" dirty="0">
              <a:latin typeface="Courier" charset="0"/>
              <a:cs typeface="Courier" charset="0"/>
            </a:endParaRPr>
          </a:p>
          <a:p>
            <a:pPr marL="55880">
              <a:lnSpc>
                <a:spcPct val="100000"/>
              </a:lnSpc>
              <a:spcBef>
                <a:spcPts val="244"/>
              </a:spcBef>
            </a:pPr>
            <a:r>
              <a:rPr sz="850" spc="15" dirty="0">
                <a:latin typeface="Courier" charset="0"/>
                <a:cs typeface="Courier" charset="0"/>
              </a:rPr>
              <a:t>tree.add("Harry");</a:t>
            </a:r>
            <a:endParaRPr sz="850" dirty="0">
              <a:latin typeface="Courier" charset="0"/>
              <a:cs typeface="Courier" charset="0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384209" y="1468686"/>
            <a:ext cx="133164" cy="13316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110818" y="1876526"/>
            <a:ext cx="3104413" cy="208070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097931" y="3905689"/>
            <a:ext cx="4252595" cy="2400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b="1" spc="5" dirty="0">
                <a:latin typeface="Arial"/>
                <a:cs typeface="Arial"/>
              </a:rPr>
              <a:t>Figure </a:t>
            </a:r>
            <a:r>
              <a:rPr sz="1450" b="1" spc="10" dirty="0">
                <a:latin typeface="Arial"/>
                <a:cs typeface="Arial"/>
              </a:rPr>
              <a:t>11 </a:t>
            </a:r>
            <a:r>
              <a:rPr sz="1450" spc="5" dirty="0">
                <a:latin typeface="Arial"/>
                <a:cs typeface="Arial"/>
              </a:rPr>
              <a:t>Binary Search Tree After Four</a:t>
            </a:r>
            <a:r>
              <a:rPr sz="1450" spc="40" dirty="0">
                <a:latin typeface="Arial"/>
                <a:cs typeface="Arial"/>
              </a:rPr>
              <a:t> </a:t>
            </a:r>
            <a:r>
              <a:rPr sz="1450" spc="5" dirty="0">
                <a:latin typeface="Arial"/>
                <a:cs typeface="Arial"/>
              </a:rPr>
              <a:t>Insertions</a:t>
            </a:r>
            <a:endParaRPr sz="1450">
              <a:latin typeface="Arial"/>
              <a:cs typeface="Arial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44715" y="594493"/>
            <a:ext cx="5360035" cy="66675"/>
          </a:xfrm>
          <a:custGeom>
            <a:avLst/>
            <a:gdLst/>
            <a:ahLst/>
            <a:cxnLst/>
            <a:rect l="l" t="t" r="r" b="b"/>
            <a:pathLst>
              <a:path w="5360035" h="66675">
                <a:moveTo>
                  <a:pt x="0" y="0"/>
                </a:moveTo>
                <a:lnTo>
                  <a:pt x="5359567" y="0"/>
                </a:lnTo>
                <a:lnTo>
                  <a:pt x="5359567" y="66578"/>
                </a:lnTo>
                <a:lnTo>
                  <a:pt x="0" y="66578"/>
                </a:lnTo>
                <a:lnTo>
                  <a:pt x="0" y="0"/>
                </a:lnTo>
                <a:close/>
              </a:path>
            </a:pathLst>
          </a:custGeom>
          <a:solidFill>
            <a:srgbClr val="FFDF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85" dirty="0"/>
              <a:t>Binary </a:t>
            </a:r>
            <a:r>
              <a:rPr spc="80" dirty="0"/>
              <a:t>Search </a:t>
            </a:r>
            <a:r>
              <a:rPr spc="105" dirty="0"/>
              <a:t>Trees </a:t>
            </a:r>
            <a:r>
              <a:rPr spc="-130" dirty="0"/>
              <a:t>-</a:t>
            </a:r>
            <a:r>
              <a:rPr spc="-155" dirty="0"/>
              <a:t> </a:t>
            </a:r>
            <a:r>
              <a:rPr spc="100" dirty="0"/>
              <a:t>Insertion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040025" y="794228"/>
            <a:ext cx="5234940" cy="210955"/>
          </a:xfrm>
          <a:prstGeom prst="rect">
            <a:avLst/>
          </a:prstGeom>
          <a:ln w="8322">
            <a:solidFill>
              <a:srgbClr val="CCCCCC"/>
            </a:solidFill>
          </a:ln>
        </p:spPr>
        <p:txBody>
          <a:bodyPr vert="horz" wrap="square" lIns="0" tIns="79375" rIns="0" bIns="0" rtlCol="0">
            <a:spAutoFit/>
          </a:bodyPr>
          <a:lstStyle/>
          <a:p>
            <a:pPr marL="55880">
              <a:lnSpc>
                <a:spcPct val="100000"/>
              </a:lnSpc>
              <a:spcBef>
                <a:spcPts val="625"/>
              </a:spcBef>
            </a:pPr>
            <a:r>
              <a:rPr sz="850" spc="15" dirty="0">
                <a:latin typeface="Courier" charset="0"/>
                <a:cs typeface="Courier" charset="0"/>
              </a:rPr>
              <a:t>tree.add("Romeo");</a:t>
            </a:r>
            <a:endParaRPr sz="850" dirty="0">
              <a:latin typeface="Courier" charset="0"/>
              <a:cs typeface="Courier" charset="0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384209" y="861145"/>
            <a:ext cx="133164" cy="1331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10818" y="1268958"/>
            <a:ext cx="4111472" cy="20807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097931" y="3298176"/>
            <a:ext cx="4221480" cy="2400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b="1" spc="5" dirty="0">
                <a:latin typeface="Arial"/>
                <a:cs typeface="Arial"/>
              </a:rPr>
              <a:t>Figure </a:t>
            </a:r>
            <a:r>
              <a:rPr sz="1450" b="1" spc="10" dirty="0">
                <a:latin typeface="Arial"/>
                <a:cs typeface="Arial"/>
              </a:rPr>
              <a:t>12 </a:t>
            </a:r>
            <a:r>
              <a:rPr sz="1450" spc="5" dirty="0">
                <a:latin typeface="Arial"/>
                <a:cs typeface="Arial"/>
              </a:rPr>
              <a:t>Binary Search Tree After Five</a:t>
            </a:r>
            <a:r>
              <a:rPr sz="1450" spc="35" dirty="0">
                <a:latin typeface="Arial"/>
                <a:cs typeface="Arial"/>
              </a:rPr>
              <a:t> </a:t>
            </a:r>
            <a:r>
              <a:rPr sz="1450" spc="5" dirty="0">
                <a:latin typeface="Arial"/>
                <a:cs typeface="Arial"/>
              </a:rPr>
              <a:t>Insertions</a:t>
            </a:r>
            <a:endParaRPr sz="1450">
              <a:latin typeface="Arial"/>
              <a:cs typeface="Arial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44715" y="594508"/>
            <a:ext cx="5360035" cy="66675"/>
          </a:xfrm>
          <a:custGeom>
            <a:avLst/>
            <a:gdLst/>
            <a:ahLst/>
            <a:cxnLst/>
            <a:rect l="l" t="t" r="r" b="b"/>
            <a:pathLst>
              <a:path w="5360035" h="66675">
                <a:moveTo>
                  <a:pt x="0" y="0"/>
                </a:moveTo>
                <a:lnTo>
                  <a:pt x="5359567" y="0"/>
                </a:lnTo>
                <a:lnTo>
                  <a:pt x="5359567" y="66578"/>
                </a:lnTo>
                <a:lnTo>
                  <a:pt x="0" y="66578"/>
                </a:lnTo>
                <a:lnTo>
                  <a:pt x="0" y="0"/>
                </a:lnTo>
                <a:close/>
              </a:path>
            </a:pathLst>
          </a:custGeom>
          <a:solidFill>
            <a:srgbClr val="FFDF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31835" y="2816565"/>
            <a:ext cx="5343525" cy="2439035"/>
          </a:xfrm>
          <a:custGeom>
            <a:avLst/>
            <a:gdLst/>
            <a:ahLst/>
            <a:cxnLst/>
            <a:rect l="l" t="t" r="r" b="b"/>
            <a:pathLst>
              <a:path w="5343525" h="2439035">
                <a:moveTo>
                  <a:pt x="0" y="0"/>
                </a:moveTo>
                <a:lnTo>
                  <a:pt x="5342923" y="0"/>
                </a:lnTo>
                <a:lnTo>
                  <a:pt x="5342923" y="2438983"/>
                </a:lnTo>
              </a:path>
            </a:pathLst>
          </a:custGeom>
          <a:ln w="8322">
            <a:solidFill>
              <a:srgbClr val="CCCC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31835" y="2816565"/>
            <a:ext cx="0" cy="2439035"/>
          </a:xfrm>
          <a:custGeom>
            <a:avLst/>
            <a:gdLst/>
            <a:ahLst/>
            <a:cxnLst/>
            <a:rect l="l" t="t" r="r" b="b"/>
            <a:pathLst>
              <a:path h="2439035">
                <a:moveTo>
                  <a:pt x="0" y="2438983"/>
                </a:moveTo>
                <a:lnTo>
                  <a:pt x="0" y="0"/>
                </a:lnTo>
              </a:path>
            </a:pathLst>
          </a:custGeom>
          <a:ln w="8322">
            <a:solidFill>
              <a:srgbClr val="CCCC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85" dirty="0"/>
              <a:t>Binary </a:t>
            </a:r>
            <a:r>
              <a:rPr spc="80" dirty="0"/>
              <a:t>Search </a:t>
            </a:r>
            <a:r>
              <a:rPr spc="105" dirty="0"/>
              <a:t>Trees </a:t>
            </a:r>
            <a:r>
              <a:rPr spc="-130" dirty="0"/>
              <a:t>-</a:t>
            </a:r>
            <a:r>
              <a:rPr spc="-155" dirty="0"/>
              <a:t> </a:t>
            </a:r>
            <a:r>
              <a:rPr spc="100" dirty="0"/>
              <a:t>Insertion</a:t>
            </a:r>
          </a:p>
        </p:txBody>
      </p:sp>
      <p:sp>
        <p:nvSpPr>
          <p:cNvPr id="6" name="object 6"/>
          <p:cNvSpPr/>
          <p:nvPr/>
        </p:nvSpPr>
        <p:spPr>
          <a:xfrm>
            <a:off x="761227" y="902434"/>
            <a:ext cx="58419" cy="58419"/>
          </a:xfrm>
          <a:custGeom>
            <a:avLst/>
            <a:gdLst/>
            <a:ahLst/>
            <a:cxnLst/>
            <a:rect l="l" t="t" r="r" b="b"/>
            <a:pathLst>
              <a:path w="58419" h="58419">
                <a:moveTo>
                  <a:pt x="0" y="0"/>
                </a:moveTo>
                <a:lnTo>
                  <a:pt x="58256" y="0"/>
                </a:lnTo>
                <a:lnTo>
                  <a:pt x="58256" y="58256"/>
                </a:lnTo>
                <a:lnTo>
                  <a:pt x="0" y="58256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911593" y="801498"/>
            <a:ext cx="3133725" cy="2231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spc="10" dirty="0">
                <a:latin typeface="Courier" charset="0"/>
                <a:cs typeface="Courier" charset="0"/>
              </a:rPr>
              <a:t>add</a:t>
            </a:r>
            <a:r>
              <a:rPr sz="1450" spc="-575" dirty="0">
                <a:latin typeface="Courier" charset="0"/>
                <a:cs typeface="Courier" charset="0"/>
              </a:rPr>
              <a:t> </a:t>
            </a:r>
            <a:r>
              <a:rPr sz="1450" spc="10" dirty="0">
                <a:latin typeface="Arial"/>
                <a:cs typeface="Arial"/>
              </a:rPr>
              <a:t>method </a:t>
            </a:r>
            <a:r>
              <a:rPr sz="1450" spc="5" dirty="0">
                <a:latin typeface="Arial"/>
                <a:cs typeface="Arial"/>
              </a:rPr>
              <a:t>in </a:t>
            </a:r>
            <a:r>
              <a:rPr sz="1450" spc="10" dirty="0">
                <a:latin typeface="Courier" charset="0"/>
                <a:cs typeface="Courier" charset="0"/>
              </a:rPr>
              <a:t>BinarySearchTree</a:t>
            </a:r>
            <a:r>
              <a:rPr sz="1450" spc="10" dirty="0">
                <a:latin typeface="Arial"/>
                <a:cs typeface="Arial"/>
              </a:rPr>
              <a:t>:</a:t>
            </a:r>
            <a:endParaRPr sz="1450" dirty="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31835" y="1110492"/>
            <a:ext cx="5343525" cy="1255215"/>
          </a:xfrm>
          <a:prstGeom prst="rect">
            <a:avLst/>
          </a:prstGeom>
          <a:ln w="8322">
            <a:solidFill>
              <a:srgbClr val="CCCCCC"/>
            </a:solidFill>
          </a:ln>
        </p:spPr>
        <p:txBody>
          <a:bodyPr vert="horz" wrap="square" lIns="0" tIns="53975" rIns="0" bIns="0" rtlCol="0">
            <a:spAutoFit/>
          </a:bodyPr>
          <a:lstStyle/>
          <a:p>
            <a:pPr marL="52069">
              <a:lnSpc>
                <a:spcPct val="100000"/>
              </a:lnSpc>
              <a:spcBef>
                <a:spcPts val="425"/>
              </a:spcBef>
            </a:pPr>
            <a:r>
              <a:rPr sz="850" spc="15" dirty="0">
                <a:latin typeface="Courier" charset="0"/>
                <a:cs typeface="Courier" charset="0"/>
              </a:rPr>
              <a:t>public void add(Comparable</a:t>
            </a:r>
            <a:r>
              <a:rPr sz="850" spc="10" dirty="0">
                <a:latin typeface="Courier" charset="0"/>
                <a:cs typeface="Courier" charset="0"/>
              </a:rPr>
              <a:t> </a:t>
            </a:r>
            <a:r>
              <a:rPr sz="850" spc="15" dirty="0">
                <a:latin typeface="Courier" charset="0"/>
                <a:cs typeface="Courier" charset="0"/>
              </a:rPr>
              <a:t>obj)</a:t>
            </a:r>
            <a:endParaRPr sz="850" dirty="0">
              <a:latin typeface="Courier" charset="0"/>
              <a:cs typeface="Courier" charset="0"/>
            </a:endParaRPr>
          </a:p>
          <a:p>
            <a:pPr marL="52069">
              <a:lnSpc>
                <a:spcPct val="100000"/>
              </a:lnSpc>
              <a:spcBef>
                <a:spcPts val="25"/>
              </a:spcBef>
            </a:pPr>
            <a:r>
              <a:rPr sz="850" spc="15" dirty="0">
                <a:latin typeface="Courier" charset="0"/>
                <a:cs typeface="Courier" charset="0"/>
              </a:rPr>
              <a:t>{</a:t>
            </a:r>
            <a:endParaRPr sz="850" dirty="0">
              <a:latin typeface="Courier" charset="0"/>
              <a:cs typeface="Courier" charset="0"/>
            </a:endParaRPr>
          </a:p>
          <a:p>
            <a:pPr marL="254635" marR="3319779">
              <a:lnSpc>
                <a:spcPct val="102800"/>
              </a:lnSpc>
            </a:pPr>
            <a:r>
              <a:rPr sz="850" spc="15" dirty="0">
                <a:latin typeface="Courier" charset="0"/>
                <a:cs typeface="Courier" charset="0"/>
              </a:rPr>
              <a:t>Node newNode = new Node();  newNode.data = obj;  newNode.left = null;  newNode.right =</a:t>
            </a:r>
            <a:r>
              <a:rPr sz="850" spc="-20" dirty="0">
                <a:latin typeface="Courier" charset="0"/>
                <a:cs typeface="Courier" charset="0"/>
              </a:rPr>
              <a:t> </a:t>
            </a:r>
            <a:r>
              <a:rPr sz="850" spc="15" dirty="0">
                <a:latin typeface="Courier" charset="0"/>
                <a:cs typeface="Courier" charset="0"/>
              </a:rPr>
              <a:t>null;</a:t>
            </a:r>
            <a:endParaRPr sz="850" dirty="0">
              <a:latin typeface="Courier" charset="0"/>
              <a:cs typeface="Courier" charset="0"/>
            </a:endParaRPr>
          </a:p>
          <a:p>
            <a:pPr marL="254635" marR="2578100">
              <a:lnSpc>
                <a:spcPct val="102800"/>
              </a:lnSpc>
            </a:pPr>
            <a:r>
              <a:rPr sz="850" spc="15" dirty="0">
                <a:latin typeface="Courier" charset="0"/>
                <a:cs typeface="Courier" charset="0"/>
              </a:rPr>
              <a:t>if (root == null) { root = newNode; }  else { root.addNode(newNode);</a:t>
            </a:r>
            <a:r>
              <a:rPr sz="850" spc="10" dirty="0">
                <a:latin typeface="Courier" charset="0"/>
                <a:cs typeface="Courier" charset="0"/>
              </a:rPr>
              <a:t> </a:t>
            </a:r>
            <a:r>
              <a:rPr sz="850" spc="15" dirty="0">
                <a:latin typeface="Courier" charset="0"/>
                <a:cs typeface="Courier" charset="0"/>
              </a:rPr>
              <a:t>}</a:t>
            </a:r>
            <a:endParaRPr sz="850" dirty="0">
              <a:latin typeface="Courier" charset="0"/>
              <a:cs typeface="Courier" charset="0"/>
            </a:endParaRPr>
          </a:p>
          <a:p>
            <a:pPr marL="52069">
              <a:lnSpc>
                <a:spcPct val="100000"/>
              </a:lnSpc>
              <a:spcBef>
                <a:spcPts val="25"/>
              </a:spcBef>
            </a:pPr>
            <a:r>
              <a:rPr sz="850" spc="15" dirty="0">
                <a:latin typeface="Courier" charset="0"/>
                <a:cs typeface="Courier" charset="0"/>
              </a:rPr>
              <a:t>}</a:t>
            </a:r>
            <a:endParaRPr sz="850" dirty="0">
              <a:latin typeface="Courier" charset="0"/>
              <a:cs typeface="Courier" charset="0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61227" y="2600185"/>
            <a:ext cx="58419" cy="58419"/>
          </a:xfrm>
          <a:custGeom>
            <a:avLst/>
            <a:gdLst/>
            <a:ahLst/>
            <a:cxnLst/>
            <a:rect l="l" t="t" r="r" b="b"/>
            <a:pathLst>
              <a:path w="58419" h="58419">
                <a:moveTo>
                  <a:pt x="0" y="0"/>
                </a:moveTo>
                <a:lnTo>
                  <a:pt x="58256" y="0"/>
                </a:lnTo>
                <a:lnTo>
                  <a:pt x="58256" y="58256"/>
                </a:lnTo>
                <a:lnTo>
                  <a:pt x="0" y="58256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911593" y="2499249"/>
            <a:ext cx="3032760" cy="2231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spc="10" dirty="0">
                <a:latin typeface="Courier" charset="0"/>
                <a:cs typeface="Courier" charset="0"/>
              </a:rPr>
              <a:t>addNode</a:t>
            </a:r>
            <a:r>
              <a:rPr sz="1450" spc="-484" dirty="0">
                <a:latin typeface="Courier" charset="0"/>
                <a:cs typeface="Courier" charset="0"/>
              </a:rPr>
              <a:t> </a:t>
            </a:r>
            <a:r>
              <a:rPr sz="1450" spc="10" dirty="0">
                <a:latin typeface="Arial"/>
                <a:cs typeface="Arial"/>
              </a:rPr>
              <a:t>method</a:t>
            </a:r>
            <a:r>
              <a:rPr sz="1450" spc="-10" dirty="0">
                <a:latin typeface="Arial"/>
                <a:cs typeface="Arial"/>
              </a:rPr>
              <a:t> </a:t>
            </a:r>
            <a:r>
              <a:rPr sz="1450" spc="5" dirty="0">
                <a:latin typeface="Arial"/>
                <a:cs typeface="Arial"/>
              </a:rPr>
              <a:t>of</a:t>
            </a:r>
            <a:r>
              <a:rPr sz="1450" spc="-10" dirty="0">
                <a:latin typeface="Arial"/>
                <a:cs typeface="Arial"/>
              </a:rPr>
              <a:t> </a:t>
            </a:r>
            <a:r>
              <a:rPr sz="1450" spc="5" dirty="0">
                <a:latin typeface="Arial"/>
                <a:cs typeface="Arial"/>
              </a:rPr>
              <a:t>the</a:t>
            </a:r>
            <a:r>
              <a:rPr sz="1450" spc="-15" dirty="0">
                <a:latin typeface="Arial"/>
                <a:cs typeface="Arial"/>
              </a:rPr>
              <a:t> </a:t>
            </a:r>
            <a:r>
              <a:rPr sz="1450" spc="10" dirty="0">
                <a:latin typeface="Courier" charset="0"/>
                <a:cs typeface="Courier" charset="0"/>
              </a:rPr>
              <a:t>Node</a:t>
            </a:r>
            <a:r>
              <a:rPr sz="1450" spc="-484" dirty="0">
                <a:latin typeface="Courier" charset="0"/>
                <a:cs typeface="Courier" charset="0"/>
              </a:rPr>
              <a:t> </a:t>
            </a:r>
            <a:r>
              <a:rPr sz="1450" spc="5" dirty="0">
                <a:latin typeface="Arial"/>
                <a:cs typeface="Arial"/>
              </a:rPr>
              <a:t>class:</a:t>
            </a:r>
            <a:endParaRPr sz="1450" dirty="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75830" y="2875052"/>
            <a:ext cx="3260725" cy="26395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850" spc="15" dirty="0">
                <a:latin typeface="Courier" charset="0"/>
                <a:cs typeface="Courier" charset="0"/>
              </a:rPr>
              <a:t>class</a:t>
            </a:r>
            <a:r>
              <a:rPr sz="850" spc="-55" dirty="0">
                <a:latin typeface="Courier" charset="0"/>
                <a:cs typeface="Courier" charset="0"/>
              </a:rPr>
              <a:t> </a:t>
            </a:r>
            <a:r>
              <a:rPr sz="850" spc="15" dirty="0">
                <a:latin typeface="Courier" charset="0"/>
                <a:cs typeface="Courier" charset="0"/>
              </a:rPr>
              <a:t>Node</a:t>
            </a:r>
            <a:endParaRPr sz="850" dirty="0">
              <a:latin typeface="Courier" charset="0"/>
              <a:cs typeface="Courier" charset="0"/>
            </a:endParaRPr>
          </a:p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850" spc="15" dirty="0">
                <a:latin typeface="Courier" charset="0"/>
                <a:cs typeface="Courier" charset="0"/>
              </a:rPr>
              <a:t>{</a:t>
            </a:r>
            <a:endParaRPr sz="850" dirty="0">
              <a:latin typeface="Courier" charset="0"/>
              <a:cs typeface="Courier" charset="0"/>
            </a:endParaRPr>
          </a:p>
          <a:p>
            <a:pPr marL="214629">
              <a:lnSpc>
                <a:spcPct val="100000"/>
              </a:lnSpc>
              <a:spcBef>
                <a:spcPts val="25"/>
              </a:spcBef>
            </a:pPr>
            <a:r>
              <a:rPr sz="850" spc="15" dirty="0">
                <a:latin typeface="Courier" charset="0"/>
                <a:cs typeface="Courier" charset="0"/>
              </a:rPr>
              <a:t>. .</a:t>
            </a:r>
            <a:r>
              <a:rPr sz="850" spc="-75" dirty="0">
                <a:latin typeface="Courier" charset="0"/>
                <a:cs typeface="Courier" charset="0"/>
              </a:rPr>
              <a:t> </a:t>
            </a:r>
            <a:r>
              <a:rPr sz="850" spc="15" dirty="0">
                <a:latin typeface="Courier" charset="0"/>
                <a:cs typeface="Courier" charset="0"/>
              </a:rPr>
              <a:t>.</a:t>
            </a:r>
            <a:endParaRPr sz="850" dirty="0">
              <a:latin typeface="Courier" charset="0"/>
              <a:cs typeface="Courier" charset="0"/>
            </a:endParaRPr>
          </a:p>
          <a:p>
            <a:pPr marL="214629">
              <a:lnSpc>
                <a:spcPct val="100000"/>
              </a:lnSpc>
              <a:spcBef>
                <a:spcPts val="25"/>
              </a:spcBef>
            </a:pPr>
            <a:r>
              <a:rPr sz="850" spc="15" dirty="0">
                <a:latin typeface="Courier" charset="0"/>
                <a:cs typeface="Courier" charset="0"/>
              </a:rPr>
              <a:t>public void addNode(Node</a:t>
            </a:r>
            <a:r>
              <a:rPr sz="850" spc="20" dirty="0">
                <a:latin typeface="Courier" charset="0"/>
                <a:cs typeface="Courier" charset="0"/>
              </a:rPr>
              <a:t> </a:t>
            </a:r>
            <a:r>
              <a:rPr sz="850" spc="15" dirty="0">
                <a:latin typeface="Courier" charset="0"/>
                <a:cs typeface="Courier" charset="0"/>
              </a:rPr>
              <a:t>newNode)</a:t>
            </a:r>
            <a:endParaRPr sz="850" dirty="0">
              <a:latin typeface="Courier" charset="0"/>
              <a:cs typeface="Courier" charset="0"/>
            </a:endParaRPr>
          </a:p>
          <a:p>
            <a:pPr marL="214629">
              <a:lnSpc>
                <a:spcPct val="100000"/>
              </a:lnSpc>
              <a:spcBef>
                <a:spcPts val="25"/>
              </a:spcBef>
            </a:pPr>
            <a:r>
              <a:rPr sz="850" spc="15" dirty="0">
                <a:latin typeface="Courier" charset="0"/>
                <a:cs typeface="Courier" charset="0"/>
              </a:rPr>
              <a:t>{</a:t>
            </a:r>
            <a:endParaRPr sz="850" dirty="0">
              <a:latin typeface="Courier" charset="0"/>
              <a:cs typeface="Courier" charset="0"/>
            </a:endParaRPr>
          </a:p>
          <a:p>
            <a:pPr marL="416559" marR="139700">
              <a:lnSpc>
                <a:spcPct val="102800"/>
              </a:lnSpc>
            </a:pPr>
            <a:r>
              <a:rPr sz="850" spc="15" dirty="0">
                <a:latin typeface="Courier" charset="0"/>
                <a:cs typeface="Courier" charset="0"/>
              </a:rPr>
              <a:t>int comp = newNode.data.compareTo(data);  if (comp &lt;</a:t>
            </a:r>
            <a:r>
              <a:rPr sz="850" spc="-50" dirty="0">
                <a:latin typeface="Courier" charset="0"/>
                <a:cs typeface="Courier" charset="0"/>
              </a:rPr>
              <a:t> </a:t>
            </a:r>
            <a:r>
              <a:rPr sz="850" spc="15" dirty="0">
                <a:latin typeface="Courier" charset="0"/>
                <a:cs typeface="Courier" charset="0"/>
              </a:rPr>
              <a:t>0)</a:t>
            </a:r>
            <a:endParaRPr sz="850" dirty="0">
              <a:latin typeface="Courier" charset="0"/>
              <a:cs typeface="Courier" charset="0"/>
            </a:endParaRPr>
          </a:p>
          <a:p>
            <a:pPr marL="416559">
              <a:lnSpc>
                <a:spcPct val="100000"/>
              </a:lnSpc>
              <a:spcBef>
                <a:spcPts val="25"/>
              </a:spcBef>
            </a:pPr>
            <a:r>
              <a:rPr sz="850" spc="15" dirty="0">
                <a:latin typeface="Courier" charset="0"/>
                <a:cs typeface="Courier" charset="0"/>
              </a:rPr>
              <a:t>{</a:t>
            </a:r>
            <a:endParaRPr sz="850" dirty="0">
              <a:latin typeface="Courier" charset="0"/>
              <a:cs typeface="Courier" charset="0"/>
            </a:endParaRPr>
          </a:p>
          <a:p>
            <a:pPr marL="619125" marR="139700">
              <a:lnSpc>
                <a:spcPct val="102800"/>
              </a:lnSpc>
            </a:pPr>
            <a:r>
              <a:rPr sz="850" spc="15" dirty="0">
                <a:latin typeface="Courier" charset="0"/>
                <a:cs typeface="Courier" charset="0"/>
              </a:rPr>
              <a:t>if (left == null) { left = newNode; }  else { left.addNode(newNode);</a:t>
            </a:r>
            <a:r>
              <a:rPr sz="850" spc="10" dirty="0">
                <a:latin typeface="Courier" charset="0"/>
                <a:cs typeface="Courier" charset="0"/>
              </a:rPr>
              <a:t> </a:t>
            </a:r>
            <a:r>
              <a:rPr sz="850" spc="15" dirty="0">
                <a:latin typeface="Courier" charset="0"/>
                <a:cs typeface="Courier" charset="0"/>
              </a:rPr>
              <a:t>}</a:t>
            </a:r>
            <a:endParaRPr sz="850" dirty="0">
              <a:latin typeface="Courier" charset="0"/>
              <a:cs typeface="Courier" charset="0"/>
            </a:endParaRPr>
          </a:p>
          <a:p>
            <a:pPr marL="416559">
              <a:lnSpc>
                <a:spcPct val="100000"/>
              </a:lnSpc>
              <a:spcBef>
                <a:spcPts val="25"/>
              </a:spcBef>
            </a:pPr>
            <a:r>
              <a:rPr sz="850" spc="15" dirty="0">
                <a:latin typeface="Courier" charset="0"/>
                <a:cs typeface="Courier" charset="0"/>
              </a:rPr>
              <a:t>}</a:t>
            </a:r>
            <a:endParaRPr sz="850" dirty="0">
              <a:latin typeface="Courier" charset="0"/>
              <a:cs typeface="Courier" charset="0"/>
            </a:endParaRPr>
          </a:p>
          <a:p>
            <a:pPr marL="416559">
              <a:lnSpc>
                <a:spcPct val="100000"/>
              </a:lnSpc>
              <a:spcBef>
                <a:spcPts val="25"/>
              </a:spcBef>
            </a:pPr>
            <a:r>
              <a:rPr sz="850" spc="15" dirty="0">
                <a:latin typeface="Courier" charset="0"/>
                <a:cs typeface="Courier" charset="0"/>
              </a:rPr>
              <a:t>else if (comp &gt;</a:t>
            </a:r>
            <a:r>
              <a:rPr sz="850" spc="-40" dirty="0">
                <a:latin typeface="Courier" charset="0"/>
                <a:cs typeface="Courier" charset="0"/>
              </a:rPr>
              <a:t> </a:t>
            </a:r>
            <a:r>
              <a:rPr sz="850" spc="15" dirty="0">
                <a:latin typeface="Courier" charset="0"/>
                <a:cs typeface="Courier" charset="0"/>
              </a:rPr>
              <a:t>0)</a:t>
            </a:r>
            <a:endParaRPr sz="850" dirty="0">
              <a:latin typeface="Courier" charset="0"/>
              <a:cs typeface="Courier" charset="0"/>
            </a:endParaRPr>
          </a:p>
          <a:p>
            <a:pPr marL="416559">
              <a:lnSpc>
                <a:spcPct val="100000"/>
              </a:lnSpc>
              <a:spcBef>
                <a:spcPts val="25"/>
              </a:spcBef>
            </a:pPr>
            <a:r>
              <a:rPr sz="850" spc="15" dirty="0">
                <a:latin typeface="Courier" charset="0"/>
                <a:cs typeface="Courier" charset="0"/>
              </a:rPr>
              <a:t>{</a:t>
            </a:r>
            <a:endParaRPr sz="850" dirty="0">
              <a:latin typeface="Courier" charset="0"/>
              <a:cs typeface="Courier" charset="0"/>
            </a:endParaRPr>
          </a:p>
          <a:p>
            <a:pPr marL="619125" marR="5080">
              <a:lnSpc>
                <a:spcPct val="102800"/>
              </a:lnSpc>
            </a:pPr>
            <a:r>
              <a:rPr sz="850" spc="15" dirty="0">
                <a:latin typeface="Courier" charset="0"/>
                <a:cs typeface="Courier" charset="0"/>
              </a:rPr>
              <a:t>if (right == null) { right = newNode; }  else { right.addNode(newNode); }</a:t>
            </a:r>
            <a:endParaRPr sz="850" dirty="0">
              <a:latin typeface="Courier" charset="0"/>
              <a:cs typeface="Courier" charset="0"/>
            </a:endParaRPr>
          </a:p>
          <a:p>
            <a:pPr marL="416559">
              <a:lnSpc>
                <a:spcPct val="100000"/>
              </a:lnSpc>
              <a:spcBef>
                <a:spcPts val="25"/>
              </a:spcBef>
            </a:pPr>
            <a:r>
              <a:rPr sz="850" spc="15" dirty="0">
                <a:latin typeface="Courier" charset="0"/>
                <a:cs typeface="Courier" charset="0"/>
              </a:rPr>
              <a:t>}</a:t>
            </a:r>
            <a:endParaRPr sz="850" dirty="0">
              <a:latin typeface="Courier" charset="0"/>
              <a:cs typeface="Courier" charset="0"/>
            </a:endParaRPr>
          </a:p>
          <a:p>
            <a:pPr marL="214629">
              <a:lnSpc>
                <a:spcPct val="100000"/>
              </a:lnSpc>
              <a:spcBef>
                <a:spcPts val="25"/>
              </a:spcBef>
            </a:pPr>
            <a:r>
              <a:rPr sz="850" spc="15" dirty="0" smtClean="0">
                <a:latin typeface="Courier" charset="0"/>
                <a:cs typeface="Courier" charset="0"/>
              </a:rPr>
              <a:t>}</a:t>
            </a:r>
            <a:endParaRPr lang="en-US" sz="850" spc="15" dirty="0" smtClean="0">
              <a:latin typeface="Courier" charset="0"/>
              <a:cs typeface="Courier" charset="0"/>
            </a:endParaRPr>
          </a:p>
          <a:p>
            <a:pPr marL="214629">
              <a:lnSpc>
                <a:spcPct val="100000"/>
              </a:lnSpc>
            </a:pPr>
            <a:r>
              <a:rPr lang="en-US" sz="850" spc="15" dirty="0">
                <a:latin typeface="Courier" charset="0"/>
                <a:cs typeface="Courier" charset="0"/>
              </a:rPr>
              <a:t>. .</a:t>
            </a:r>
            <a:r>
              <a:rPr lang="en-US" sz="850" spc="-75" dirty="0">
                <a:latin typeface="Courier" charset="0"/>
                <a:cs typeface="Courier" charset="0"/>
              </a:rPr>
              <a:t> </a:t>
            </a:r>
            <a:r>
              <a:rPr lang="en-US" sz="850" spc="15" dirty="0">
                <a:latin typeface="Courier" charset="0"/>
                <a:cs typeface="Courier" charset="0"/>
              </a:rPr>
              <a:t>.</a:t>
            </a:r>
            <a:endParaRPr lang="en-US" sz="850" dirty="0">
              <a:latin typeface="Courier" charset="0"/>
              <a:cs typeface="Courier" charset="0"/>
            </a:endParaRPr>
          </a:p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lang="en-US" sz="850" spc="15" dirty="0">
                <a:latin typeface="Courier" charset="0"/>
                <a:cs typeface="Courier" charset="0"/>
              </a:rPr>
              <a:t>}</a:t>
            </a:r>
            <a:endParaRPr lang="en-US" sz="850" dirty="0">
              <a:latin typeface="Courier" charset="0"/>
              <a:cs typeface="Courier" charset="0"/>
            </a:endParaRPr>
          </a:p>
          <a:p>
            <a:pPr marL="214629">
              <a:lnSpc>
                <a:spcPct val="100000"/>
              </a:lnSpc>
              <a:spcBef>
                <a:spcPts val="25"/>
              </a:spcBef>
            </a:pPr>
            <a:endParaRPr sz="850" dirty="0">
              <a:latin typeface="Courier" charset="0"/>
              <a:cs typeface="Courier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44715" y="593269"/>
            <a:ext cx="5360035" cy="66675"/>
          </a:xfrm>
          <a:custGeom>
            <a:avLst/>
            <a:gdLst/>
            <a:ahLst/>
            <a:cxnLst/>
            <a:rect l="l" t="t" r="r" b="b"/>
            <a:pathLst>
              <a:path w="5360035" h="66675">
                <a:moveTo>
                  <a:pt x="0" y="0"/>
                </a:moveTo>
                <a:lnTo>
                  <a:pt x="5359567" y="0"/>
                </a:lnTo>
                <a:lnTo>
                  <a:pt x="5359567" y="66578"/>
                </a:lnTo>
                <a:lnTo>
                  <a:pt x="0" y="66578"/>
                </a:lnTo>
                <a:lnTo>
                  <a:pt x="0" y="0"/>
                </a:lnTo>
                <a:close/>
              </a:path>
            </a:pathLst>
          </a:custGeom>
          <a:solidFill>
            <a:srgbClr val="FFDF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85" dirty="0"/>
              <a:t>Binary </a:t>
            </a:r>
            <a:r>
              <a:rPr spc="80" dirty="0"/>
              <a:t>Search </a:t>
            </a:r>
            <a:r>
              <a:rPr spc="105" dirty="0"/>
              <a:t>Trees </a:t>
            </a:r>
            <a:r>
              <a:rPr spc="-130" dirty="0"/>
              <a:t>-</a:t>
            </a:r>
            <a:r>
              <a:rPr spc="-180" dirty="0"/>
              <a:t> </a:t>
            </a:r>
            <a:r>
              <a:rPr spc="120" dirty="0"/>
              <a:t>Removal</a:t>
            </a:r>
          </a:p>
        </p:txBody>
      </p:sp>
      <p:sp>
        <p:nvSpPr>
          <p:cNvPr id="4" name="object 4"/>
          <p:cNvSpPr/>
          <p:nvPr/>
        </p:nvSpPr>
        <p:spPr>
          <a:xfrm>
            <a:off x="761227" y="892872"/>
            <a:ext cx="58419" cy="58419"/>
          </a:xfrm>
          <a:custGeom>
            <a:avLst/>
            <a:gdLst/>
            <a:ahLst/>
            <a:cxnLst/>
            <a:rect l="l" t="t" r="r" b="b"/>
            <a:pathLst>
              <a:path w="58419" h="58419">
                <a:moveTo>
                  <a:pt x="0" y="0"/>
                </a:moveTo>
                <a:lnTo>
                  <a:pt x="58256" y="0"/>
                </a:lnTo>
                <a:lnTo>
                  <a:pt x="58256" y="58256"/>
                </a:lnTo>
                <a:lnTo>
                  <a:pt x="0" y="58256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61227" y="1192475"/>
            <a:ext cx="58419" cy="58419"/>
          </a:xfrm>
          <a:custGeom>
            <a:avLst/>
            <a:gdLst/>
            <a:ahLst/>
            <a:cxnLst/>
            <a:rect l="l" t="t" r="r" b="b"/>
            <a:pathLst>
              <a:path w="58419" h="58419">
                <a:moveTo>
                  <a:pt x="0" y="0"/>
                </a:moveTo>
                <a:lnTo>
                  <a:pt x="58256" y="0"/>
                </a:lnTo>
                <a:lnTo>
                  <a:pt x="58256" y="58256"/>
                </a:lnTo>
                <a:lnTo>
                  <a:pt x="0" y="58256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911593" y="791936"/>
            <a:ext cx="2823845" cy="829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spc="5" dirty="0">
                <a:latin typeface="Arial"/>
                <a:cs typeface="Arial"/>
              </a:rPr>
              <a:t>First, find the</a:t>
            </a:r>
            <a:r>
              <a:rPr sz="1450" spc="-50" dirty="0">
                <a:latin typeface="Arial"/>
                <a:cs typeface="Arial"/>
              </a:rPr>
              <a:t> </a:t>
            </a:r>
            <a:r>
              <a:rPr sz="1450" spc="5" dirty="0">
                <a:latin typeface="Arial"/>
                <a:cs typeface="Arial"/>
              </a:rPr>
              <a:t>node.</a:t>
            </a:r>
            <a:endParaRPr sz="145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620"/>
              </a:spcBef>
            </a:pPr>
            <a:r>
              <a:rPr sz="1450" spc="10" dirty="0">
                <a:latin typeface="Arial"/>
                <a:cs typeface="Arial"/>
              </a:rPr>
              <a:t>Case </a:t>
            </a:r>
            <a:r>
              <a:rPr sz="1450" spc="5" dirty="0">
                <a:latin typeface="Arial"/>
                <a:cs typeface="Arial"/>
              </a:rPr>
              <a:t>1: </a:t>
            </a:r>
            <a:r>
              <a:rPr sz="1450" spc="10" dirty="0">
                <a:latin typeface="Arial"/>
                <a:cs typeface="Arial"/>
              </a:rPr>
              <a:t>The node </a:t>
            </a:r>
            <a:r>
              <a:rPr sz="1450" spc="5" dirty="0">
                <a:latin typeface="Arial"/>
                <a:cs typeface="Arial"/>
              </a:rPr>
              <a:t>has </a:t>
            </a:r>
            <a:r>
              <a:rPr sz="1450" spc="10" dirty="0">
                <a:latin typeface="Arial"/>
                <a:cs typeface="Arial"/>
              </a:rPr>
              <a:t>no</a:t>
            </a:r>
            <a:r>
              <a:rPr sz="1450" spc="-70" dirty="0">
                <a:latin typeface="Arial"/>
                <a:cs typeface="Arial"/>
              </a:rPr>
              <a:t> </a:t>
            </a:r>
            <a:r>
              <a:rPr sz="1450" spc="5" dirty="0">
                <a:latin typeface="Arial"/>
                <a:cs typeface="Arial"/>
              </a:rPr>
              <a:t>children</a:t>
            </a:r>
            <a:endParaRPr sz="1450" dirty="0">
              <a:latin typeface="Arial"/>
              <a:cs typeface="Arial"/>
            </a:endParaRPr>
          </a:p>
          <a:p>
            <a:pPr marR="40005" algn="ctr">
              <a:lnSpc>
                <a:spcPct val="100000"/>
              </a:lnSpc>
              <a:spcBef>
                <a:spcPts val="970"/>
              </a:spcBef>
            </a:pPr>
            <a:r>
              <a:rPr sz="1100" spc="10" dirty="0">
                <a:latin typeface="Arial"/>
                <a:cs typeface="Arial"/>
              </a:rPr>
              <a:t>Set the </a:t>
            </a:r>
            <a:r>
              <a:rPr sz="1100" spc="5" dirty="0">
                <a:latin typeface="Arial"/>
                <a:cs typeface="Arial"/>
              </a:rPr>
              <a:t>link in </a:t>
            </a:r>
            <a:r>
              <a:rPr sz="1100" spc="10" dirty="0">
                <a:latin typeface="Arial"/>
                <a:cs typeface="Arial"/>
              </a:rPr>
              <a:t>the parent </a:t>
            </a:r>
            <a:r>
              <a:rPr sz="1100" spc="5" dirty="0">
                <a:latin typeface="Arial"/>
                <a:cs typeface="Arial"/>
              </a:rPr>
              <a:t>to</a:t>
            </a:r>
            <a:r>
              <a:rPr sz="1100" spc="-65" dirty="0">
                <a:latin typeface="Arial"/>
                <a:cs typeface="Arial"/>
              </a:rPr>
              <a:t> </a:t>
            </a:r>
            <a:r>
              <a:rPr sz="1100" spc="10" dirty="0">
                <a:latin typeface="Courier" charset="0"/>
                <a:cs typeface="Courier" charset="0"/>
              </a:rPr>
              <a:t>null</a:t>
            </a:r>
            <a:endParaRPr sz="1100" dirty="0">
              <a:latin typeface="Courier" charset="0"/>
              <a:cs typeface="Courier" charset="0"/>
            </a:endParaRPr>
          </a:p>
        </p:txBody>
      </p:sp>
      <p:sp>
        <p:nvSpPr>
          <p:cNvPr id="7" name="object 7"/>
          <p:cNvSpPr>
            <a:spLocks noChangeAspect="1"/>
          </p:cNvSpPr>
          <p:nvPr/>
        </p:nvSpPr>
        <p:spPr>
          <a:xfrm>
            <a:off x="1260631" y="1643494"/>
            <a:ext cx="2663957" cy="1371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761227" y="3124200"/>
            <a:ext cx="3048773" cy="12003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90220">
              <a:lnSpc>
                <a:spcPct val="100000"/>
              </a:lnSpc>
            </a:pPr>
            <a:r>
              <a:rPr sz="1100" b="1" spc="10" dirty="0">
                <a:latin typeface="Arial"/>
                <a:cs typeface="Arial"/>
              </a:rPr>
              <a:t>Figure 13 </a:t>
            </a:r>
            <a:r>
              <a:rPr sz="1100" spc="10" dirty="0">
                <a:latin typeface="Arial"/>
                <a:cs typeface="Arial"/>
              </a:rPr>
              <a:t>Removing a Node with No</a:t>
            </a:r>
            <a:r>
              <a:rPr sz="1100" spc="-65" dirty="0">
                <a:latin typeface="Arial"/>
                <a:cs typeface="Arial"/>
              </a:rPr>
              <a:t> </a:t>
            </a:r>
            <a:r>
              <a:rPr sz="1100" spc="10" dirty="0">
                <a:latin typeface="Arial"/>
                <a:cs typeface="Arial"/>
              </a:rPr>
              <a:t>Children</a:t>
            </a:r>
            <a:endParaRPr sz="11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200" dirty="0">
              <a:latin typeface="Times New Roman"/>
              <a:cs typeface="Times New Roman"/>
            </a:endParaRPr>
          </a:p>
          <a:p>
            <a:pPr marL="298450" indent="-285750">
              <a:lnSpc>
                <a:spcPct val="100000"/>
              </a:lnSpc>
              <a:buFont typeface="Wingdings" charset="2"/>
              <a:buChar char="§"/>
            </a:pPr>
            <a:r>
              <a:rPr sz="1450" spc="10" dirty="0">
                <a:latin typeface="Arial"/>
                <a:cs typeface="Arial"/>
              </a:rPr>
              <a:t>Case </a:t>
            </a:r>
            <a:r>
              <a:rPr sz="1450" spc="5" dirty="0">
                <a:latin typeface="Arial"/>
                <a:cs typeface="Arial"/>
              </a:rPr>
              <a:t>2: </a:t>
            </a:r>
            <a:r>
              <a:rPr sz="1450" spc="10" dirty="0">
                <a:latin typeface="Arial"/>
                <a:cs typeface="Arial"/>
              </a:rPr>
              <a:t>The node </a:t>
            </a:r>
            <a:r>
              <a:rPr sz="1450" spc="5" dirty="0">
                <a:latin typeface="Arial"/>
                <a:cs typeface="Arial"/>
              </a:rPr>
              <a:t>has </a:t>
            </a:r>
            <a:r>
              <a:rPr sz="1450" spc="10" dirty="0">
                <a:latin typeface="Arial"/>
                <a:cs typeface="Arial"/>
              </a:rPr>
              <a:t>1</a:t>
            </a:r>
            <a:r>
              <a:rPr sz="1450" spc="-80" dirty="0">
                <a:latin typeface="Arial"/>
                <a:cs typeface="Arial"/>
              </a:rPr>
              <a:t> </a:t>
            </a:r>
            <a:r>
              <a:rPr sz="1450" spc="5" dirty="0">
                <a:latin typeface="Arial"/>
                <a:cs typeface="Arial"/>
              </a:rPr>
              <a:t>child</a:t>
            </a:r>
            <a:endParaRPr sz="1450" dirty="0">
              <a:latin typeface="Arial"/>
              <a:cs typeface="Arial"/>
            </a:endParaRPr>
          </a:p>
          <a:p>
            <a:pPr marL="347980">
              <a:lnSpc>
                <a:spcPct val="100000"/>
              </a:lnSpc>
              <a:spcBef>
                <a:spcPts val="900"/>
              </a:spcBef>
            </a:pPr>
            <a:r>
              <a:rPr sz="1100" spc="10" dirty="0">
                <a:latin typeface="Arial"/>
                <a:cs typeface="Arial"/>
              </a:rPr>
              <a:t>Modify the parent </a:t>
            </a:r>
            <a:r>
              <a:rPr sz="1100" spc="5" dirty="0">
                <a:latin typeface="Arial"/>
                <a:cs typeface="Arial"/>
              </a:rPr>
              <a:t>link to </a:t>
            </a:r>
            <a:r>
              <a:rPr sz="1100" spc="10" dirty="0">
                <a:latin typeface="Arial"/>
                <a:cs typeface="Arial"/>
              </a:rPr>
              <a:t>the node </a:t>
            </a:r>
            <a:r>
              <a:rPr sz="1100" spc="5" dirty="0">
                <a:latin typeface="Arial"/>
                <a:cs typeface="Arial"/>
              </a:rPr>
              <a:t>to point to </a:t>
            </a:r>
            <a:r>
              <a:rPr sz="1100" spc="10" dirty="0">
                <a:latin typeface="Arial"/>
                <a:cs typeface="Arial"/>
              </a:rPr>
              <a:t>the </a:t>
            </a:r>
            <a:r>
              <a:rPr sz="1100" spc="5" dirty="0">
                <a:latin typeface="Arial"/>
                <a:cs typeface="Arial"/>
              </a:rPr>
              <a:t>child</a:t>
            </a:r>
            <a:r>
              <a:rPr sz="1100" spc="-10" dirty="0">
                <a:latin typeface="Arial"/>
                <a:cs typeface="Arial"/>
              </a:rPr>
              <a:t> </a:t>
            </a:r>
            <a:r>
              <a:rPr sz="1100" spc="10" dirty="0">
                <a:latin typeface="Arial"/>
                <a:cs typeface="Arial"/>
              </a:rPr>
              <a:t>node</a:t>
            </a:r>
            <a:endParaRPr sz="1100" dirty="0">
              <a:latin typeface="Arial"/>
              <a:cs typeface="Arial"/>
            </a:endParaRPr>
          </a:p>
        </p:txBody>
      </p:sp>
      <p:sp>
        <p:nvSpPr>
          <p:cNvPr id="10" name="object 2"/>
          <p:cNvSpPr>
            <a:spLocks noChangeAspect="1"/>
          </p:cNvSpPr>
          <p:nvPr/>
        </p:nvSpPr>
        <p:spPr>
          <a:xfrm>
            <a:off x="3778180" y="3104835"/>
            <a:ext cx="2533953" cy="1828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3"/>
          <p:cNvSpPr txBox="1"/>
          <p:nvPr/>
        </p:nvSpPr>
        <p:spPr>
          <a:xfrm>
            <a:off x="3664392" y="4924310"/>
            <a:ext cx="2806700" cy="185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100" b="1" spc="10" dirty="0">
                <a:latin typeface="Arial"/>
                <a:cs typeface="Arial"/>
              </a:rPr>
              <a:t>Figure 14 </a:t>
            </a:r>
            <a:r>
              <a:rPr sz="1100" spc="10" dirty="0">
                <a:latin typeface="Arial"/>
                <a:cs typeface="Arial"/>
              </a:rPr>
              <a:t>Removing a Node with One</a:t>
            </a:r>
            <a:r>
              <a:rPr sz="1100" spc="-60" dirty="0">
                <a:latin typeface="Arial"/>
                <a:cs typeface="Arial"/>
              </a:rPr>
              <a:t> </a:t>
            </a:r>
            <a:r>
              <a:rPr sz="1100" spc="10" dirty="0">
                <a:latin typeface="Arial"/>
                <a:cs typeface="Arial"/>
              </a:rPr>
              <a:t>Child</a:t>
            </a:r>
            <a:endParaRPr sz="1100">
              <a:latin typeface="Arial"/>
              <a:cs typeface="Arial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44715" y="593300"/>
            <a:ext cx="5360035" cy="66675"/>
          </a:xfrm>
          <a:custGeom>
            <a:avLst/>
            <a:gdLst/>
            <a:ahLst/>
            <a:cxnLst/>
            <a:rect l="l" t="t" r="r" b="b"/>
            <a:pathLst>
              <a:path w="5360035" h="66675">
                <a:moveTo>
                  <a:pt x="0" y="0"/>
                </a:moveTo>
                <a:lnTo>
                  <a:pt x="5359567" y="0"/>
                </a:lnTo>
                <a:lnTo>
                  <a:pt x="5359567" y="66578"/>
                </a:lnTo>
                <a:lnTo>
                  <a:pt x="0" y="66578"/>
                </a:lnTo>
                <a:lnTo>
                  <a:pt x="0" y="0"/>
                </a:lnTo>
                <a:close/>
              </a:path>
            </a:pathLst>
          </a:custGeom>
          <a:solidFill>
            <a:srgbClr val="FFDF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85" dirty="0"/>
              <a:t>Binary </a:t>
            </a:r>
            <a:r>
              <a:rPr spc="80" dirty="0"/>
              <a:t>Search </a:t>
            </a:r>
            <a:r>
              <a:rPr spc="105" dirty="0"/>
              <a:t>Trees </a:t>
            </a:r>
            <a:r>
              <a:rPr spc="-130" dirty="0"/>
              <a:t>-</a:t>
            </a:r>
            <a:r>
              <a:rPr spc="-180" dirty="0"/>
              <a:t> </a:t>
            </a:r>
            <a:r>
              <a:rPr spc="120" dirty="0"/>
              <a:t>Removal</a:t>
            </a:r>
          </a:p>
        </p:txBody>
      </p:sp>
      <p:sp>
        <p:nvSpPr>
          <p:cNvPr id="4" name="object 4"/>
          <p:cNvSpPr/>
          <p:nvPr/>
        </p:nvSpPr>
        <p:spPr>
          <a:xfrm>
            <a:off x="761227" y="892903"/>
            <a:ext cx="58419" cy="58419"/>
          </a:xfrm>
          <a:custGeom>
            <a:avLst/>
            <a:gdLst/>
            <a:ahLst/>
            <a:cxnLst/>
            <a:rect l="l" t="t" r="r" b="b"/>
            <a:pathLst>
              <a:path w="58419" h="58419">
                <a:moveTo>
                  <a:pt x="0" y="0"/>
                </a:moveTo>
                <a:lnTo>
                  <a:pt x="58256" y="0"/>
                </a:lnTo>
                <a:lnTo>
                  <a:pt x="58256" y="58256"/>
                </a:lnTo>
                <a:lnTo>
                  <a:pt x="0" y="58256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11593" y="791966"/>
            <a:ext cx="3673475" cy="5213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spc="10" dirty="0">
                <a:latin typeface="Arial"/>
                <a:cs typeface="Arial"/>
              </a:rPr>
              <a:t>Case </a:t>
            </a:r>
            <a:r>
              <a:rPr sz="1450" spc="5" dirty="0">
                <a:latin typeface="Arial"/>
                <a:cs typeface="Arial"/>
              </a:rPr>
              <a:t>3: </a:t>
            </a:r>
            <a:r>
              <a:rPr sz="1450" spc="10" dirty="0">
                <a:latin typeface="Arial"/>
                <a:cs typeface="Arial"/>
              </a:rPr>
              <a:t>The node </a:t>
            </a:r>
            <a:r>
              <a:rPr sz="1450" spc="5" dirty="0">
                <a:latin typeface="Arial"/>
                <a:cs typeface="Arial"/>
              </a:rPr>
              <a:t>has </a:t>
            </a:r>
            <a:r>
              <a:rPr sz="1450" spc="10" dirty="0">
                <a:latin typeface="Arial"/>
                <a:cs typeface="Arial"/>
              </a:rPr>
              <a:t>2</a:t>
            </a:r>
            <a:r>
              <a:rPr sz="1450" spc="-70" dirty="0">
                <a:latin typeface="Arial"/>
                <a:cs typeface="Arial"/>
              </a:rPr>
              <a:t> </a:t>
            </a:r>
            <a:r>
              <a:rPr sz="1450" spc="5" dirty="0">
                <a:latin typeface="Arial"/>
                <a:cs typeface="Arial"/>
              </a:rPr>
              <a:t>children</a:t>
            </a:r>
            <a:endParaRPr sz="1450">
              <a:latin typeface="Arial"/>
              <a:cs typeface="Arial"/>
            </a:endParaRPr>
          </a:p>
          <a:p>
            <a:pPr marL="347980">
              <a:lnSpc>
                <a:spcPct val="100000"/>
              </a:lnSpc>
              <a:spcBef>
                <a:spcPts val="900"/>
              </a:spcBef>
            </a:pPr>
            <a:r>
              <a:rPr sz="1100" spc="10" dirty="0">
                <a:latin typeface="Arial"/>
                <a:cs typeface="Arial"/>
              </a:rPr>
              <a:t>Replace </a:t>
            </a:r>
            <a:r>
              <a:rPr sz="1100" spc="5" dirty="0">
                <a:latin typeface="Arial"/>
                <a:cs typeface="Arial"/>
              </a:rPr>
              <a:t>it </a:t>
            </a:r>
            <a:r>
              <a:rPr sz="1100" spc="10" dirty="0">
                <a:latin typeface="Arial"/>
                <a:cs typeface="Arial"/>
              </a:rPr>
              <a:t>with the smallest node </a:t>
            </a:r>
            <a:r>
              <a:rPr sz="1100" spc="5" dirty="0">
                <a:latin typeface="Arial"/>
                <a:cs typeface="Arial"/>
              </a:rPr>
              <a:t>of </a:t>
            </a:r>
            <a:r>
              <a:rPr sz="1100" spc="10" dirty="0">
                <a:latin typeface="Arial"/>
                <a:cs typeface="Arial"/>
              </a:rPr>
              <a:t>the </a:t>
            </a:r>
            <a:r>
              <a:rPr sz="1100" spc="5" dirty="0">
                <a:latin typeface="Arial"/>
                <a:cs typeface="Arial"/>
              </a:rPr>
              <a:t>right</a:t>
            </a:r>
            <a:r>
              <a:rPr sz="1100" spc="-65" dirty="0">
                <a:latin typeface="Arial"/>
                <a:cs typeface="Arial"/>
              </a:rPr>
              <a:t> </a:t>
            </a:r>
            <a:r>
              <a:rPr sz="1100" spc="10" dirty="0">
                <a:latin typeface="Arial"/>
                <a:cs typeface="Arial"/>
              </a:rPr>
              <a:t>subtree</a:t>
            </a:r>
            <a:endParaRPr sz="1100">
              <a:latin typeface="Arial"/>
              <a:cs typeface="Arial"/>
            </a:endParaRPr>
          </a:p>
        </p:txBody>
      </p:sp>
      <p:sp>
        <p:nvSpPr>
          <p:cNvPr id="6" name="object 2"/>
          <p:cNvSpPr>
            <a:spLocks noChangeAspect="1"/>
          </p:cNvSpPr>
          <p:nvPr/>
        </p:nvSpPr>
        <p:spPr>
          <a:xfrm>
            <a:off x="990600" y="1445291"/>
            <a:ext cx="2393705" cy="33832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3"/>
          <p:cNvSpPr txBox="1"/>
          <p:nvPr/>
        </p:nvSpPr>
        <p:spPr>
          <a:xfrm>
            <a:off x="990600" y="4994361"/>
            <a:ext cx="3013075" cy="185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100" b="1" spc="10" dirty="0">
                <a:latin typeface="Arial"/>
                <a:cs typeface="Arial"/>
              </a:rPr>
              <a:t>Figure 15 </a:t>
            </a:r>
            <a:r>
              <a:rPr sz="1100" spc="10" dirty="0">
                <a:latin typeface="Arial"/>
                <a:cs typeface="Arial"/>
              </a:rPr>
              <a:t>Removing a Node with Two</a:t>
            </a:r>
            <a:r>
              <a:rPr sz="1100" spc="-60" dirty="0">
                <a:latin typeface="Arial"/>
                <a:cs typeface="Arial"/>
              </a:rPr>
              <a:t> </a:t>
            </a:r>
            <a:r>
              <a:rPr sz="1100" spc="10" dirty="0">
                <a:latin typeface="Arial"/>
                <a:cs typeface="Arial"/>
              </a:rPr>
              <a:t>Children</a:t>
            </a:r>
            <a:endParaRPr sz="1100">
              <a:latin typeface="Arial"/>
              <a:cs typeface="Arial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44715" y="883357"/>
            <a:ext cx="5360035" cy="66675"/>
          </a:xfrm>
          <a:custGeom>
            <a:avLst/>
            <a:gdLst/>
            <a:ahLst/>
            <a:cxnLst/>
            <a:rect l="l" t="t" r="r" b="b"/>
            <a:pathLst>
              <a:path w="5360035" h="66675">
                <a:moveTo>
                  <a:pt x="0" y="0"/>
                </a:moveTo>
                <a:lnTo>
                  <a:pt x="5359567" y="0"/>
                </a:lnTo>
                <a:lnTo>
                  <a:pt x="5359567" y="66578"/>
                </a:lnTo>
                <a:lnTo>
                  <a:pt x="0" y="66578"/>
                </a:lnTo>
                <a:lnTo>
                  <a:pt x="0" y="0"/>
                </a:lnTo>
                <a:close/>
              </a:path>
            </a:pathLst>
          </a:custGeom>
          <a:solidFill>
            <a:srgbClr val="FFDF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32015" y="259534"/>
            <a:ext cx="4845685" cy="5816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2290"/>
              </a:lnSpc>
            </a:pPr>
            <a:r>
              <a:rPr sz="1950" b="1" spc="85" dirty="0">
                <a:latin typeface="Trebuchet MS"/>
                <a:cs typeface="Trebuchet MS"/>
              </a:rPr>
              <a:t>Binary </a:t>
            </a:r>
            <a:r>
              <a:rPr sz="1950" b="1" spc="80" dirty="0">
                <a:latin typeface="Trebuchet MS"/>
                <a:cs typeface="Trebuchet MS"/>
              </a:rPr>
              <a:t>Search </a:t>
            </a:r>
            <a:r>
              <a:rPr sz="1950" b="1" spc="105" dirty="0">
                <a:latin typeface="Trebuchet MS"/>
                <a:cs typeface="Trebuchet MS"/>
              </a:rPr>
              <a:t>Trees </a:t>
            </a:r>
            <a:r>
              <a:rPr sz="1950" b="1" spc="-130" dirty="0">
                <a:latin typeface="Trebuchet MS"/>
                <a:cs typeface="Trebuchet MS"/>
              </a:rPr>
              <a:t>- </a:t>
            </a:r>
            <a:r>
              <a:rPr sz="1950" b="1" spc="70" dirty="0">
                <a:latin typeface="Trebuchet MS"/>
                <a:cs typeface="Trebuchet MS"/>
              </a:rPr>
              <a:t>Efficiency </a:t>
            </a:r>
            <a:r>
              <a:rPr sz="1950" b="1" spc="114" dirty="0">
                <a:latin typeface="Trebuchet MS"/>
                <a:cs typeface="Trebuchet MS"/>
              </a:rPr>
              <a:t>of</a:t>
            </a:r>
            <a:r>
              <a:rPr sz="1950" b="1" spc="-45" dirty="0">
                <a:latin typeface="Trebuchet MS"/>
                <a:cs typeface="Trebuchet MS"/>
              </a:rPr>
              <a:t> </a:t>
            </a:r>
            <a:r>
              <a:rPr sz="1950" b="1" spc="55" dirty="0">
                <a:latin typeface="Trebuchet MS"/>
                <a:cs typeface="Trebuchet MS"/>
              </a:rPr>
              <a:t>the  </a:t>
            </a:r>
            <a:r>
              <a:rPr sz="1950" b="1" spc="120" dirty="0">
                <a:latin typeface="Trebuchet MS"/>
                <a:cs typeface="Trebuchet MS"/>
              </a:rPr>
              <a:t>Operations</a:t>
            </a:r>
            <a:endParaRPr sz="1950">
              <a:latin typeface="Trebuchet MS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61227" y="1182960"/>
            <a:ext cx="58419" cy="58419"/>
          </a:xfrm>
          <a:custGeom>
            <a:avLst/>
            <a:gdLst/>
            <a:ahLst/>
            <a:cxnLst/>
            <a:rect l="l" t="t" r="r" b="b"/>
            <a:pathLst>
              <a:path w="58419" h="58419">
                <a:moveTo>
                  <a:pt x="0" y="0"/>
                </a:moveTo>
                <a:lnTo>
                  <a:pt x="58256" y="0"/>
                </a:lnTo>
                <a:lnTo>
                  <a:pt x="58256" y="58256"/>
                </a:lnTo>
                <a:lnTo>
                  <a:pt x="0" y="58256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11593" y="1045119"/>
            <a:ext cx="4916805" cy="5346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16700"/>
              </a:lnSpc>
            </a:pPr>
            <a:r>
              <a:rPr sz="1450" spc="5" dirty="0">
                <a:latin typeface="Arial"/>
                <a:cs typeface="Arial"/>
              </a:rPr>
              <a:t>If </a:t>
            </a:r>
            <a:r>
              <a:rPr sz="1450" spc="10" dirty="0">
                <a:latin typeface="Arial"/>
                <a:cs typeface="Arial"/>
              </a:rPr>
              <a:t>a </a:t>
            </a:r>
            <a:r>
              <a:rPr sz="1450" spc="5" dirty="0">
                <a:latin typeface="Arial"/>
                <a:cs typeface="Arial"/>
              </a:rPr>
              <a:t>binary search tree is balanced, then adding, locating, or  removing </a:t>
            </a:r>
            <a:r>
              <a:rPr sz="1450" spc="10" dirty="0">
                <a:latin typeface="Arial"/>
                <a:cs typeface="Arial"/>
              </a:rPr>
              <a:t>an </a:t>
            </a:r>
            <a:r>
              <a:rPr sz="1450" spc="5" dirty="0">
                <a:latin typeface="Arial"/>
                <a:cs typeface="Arial"/>
              </a:rPr>
              <a:t>element takes </a:t>
            </a:r>
            <a:r>
              <a:rPr sz="1450" i="1" spc="5" dirty="0">
                <a:latin typeface="Arial"/>
                <a:cs typeface="Arial"/>
              </a:rPr>
              <a:t>O</a:t>
            </a:r>
            <a:r>
              <a:rPr sz="1450" spc="5" dirty="0">
                <a:latin typeface="Arial"/>
                <a:cs typeface="Arial"/>
              </a:rPr>
              <a:t>(log(</a:t>
            </a:r>
            <a:r>
              <a:rPr sz="1450" i="1" spc="5" dirty="0">
                <a:latin typeface="Arial"/>
                <a:cs typeface="Arial"/>
              </a:rPr>
              <a:t>n</a:t>
            </a:r>
            <a:r>
              <a:rPr sz="1450" spc="5" dirty="0">
                <a:latin typeface="Arial"/>
                <a:cs typeface="Arial"/>
              </a:rPr>
              <a:t>))</a:t>
            </a:r>
            <a:r>
              <a:rPr sz="1450" dirty="0">
                <a:latin typeface="Arial"/>
                <a:cs typeface="Arial"/>
              </a:rPr>
              <a:t> </a:t>
            </a:r>
            <a:r>
              <a:rPr sz="1450" spc="5" dirty="0">
                <a:latin typeface="Arial"/>
                <a:cs typeface="Arial"/>
              </a:rPr>
              <a:t>time.</a:t>
            </a:r>
            <a:endParaRPr sz="145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927715" y="1610194"/>
            <a:ext cx="3953332" cy="14065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44715" y="609009"/>
            <a:ext cx="5360035" cy="66675"/>
          </a:xfrm>
          <a:custGeom>
            <a:avLst/>
            <a:gdLst/>
            <a:ahLst/>
            <a:cxnLst/>
            <a:rect l="l" t="t" r="r" b="b"/>
            <a:pathLst>
              <a:path w="5360035" h="66675">
                <a:moveTo>
                  <a:pt x="0" y="0"/>
                </a:moveTo>
                <a:lnTo>
                  <a:pt x="5359567" y="0"/>
                </a:lnTo>
                <a:lnTo>
                  <a:pt x="5359567" y="66578"/>
                </a:lnTo>
                <a:lnTo>
                  <a:pt x="0" y="66578"/>
                </a:lnTo>
                <a:lnTo>
                  <a:pt x="0" y="0"/>
                </a:lnTo>
                <a:close/>
              </a:path>
            </a:pathLst>
          </a:custGeom>
          <a:solidFill>
            <a:srgbClr val="FFDF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105" dirty="0"/>
              <a:t>Basic </a:t>
            </a:r>
            <a:r>
              <a:rPr spc="65" dirty="0"/>
              <a:t>Tree</a:t>
            </a:r>
            <a:r>
              <a:rPr spc="-70" dirty="0"/>
              <a:t> </a:t>
            </a:r>
            <a:r>
              <a:rPr spc="120" dirty="0"/>
              <a:t>Concepts</a:t>
            </a:r>
          </a:p>
        </p:txBody>
      </p:sp>
      <p:sp>
        <p:nvSpPr>
          <p:cNvPr id="4" name="object 4"/>
          <p:cNvSpPr/>
          <p:nvPr/>
        </p:nvSpPr>
        <p:spPr>
          <a:xfrm>
            <a:off x="761227" y="908612"/>
            <a:ext cx="58419" cy="58419"/>
          </a:xfrm>
          <a:custGeom>
            <a:avLst/>
            <a:gdLst/>
            <a:ahLst/>
            <a:cxnLst/>
            <a:rect l="l" t="t" r="r" b="b"/>
            <a:pathLst>
              <a:path w="58419" h="58419">
                <a:moveTo>
                  <a:pt x="0" y="0"/>
                </a:moveTo>
                <a:lnTo>
                  <a:pt x="58256" y="0"/>
                </a:lnTo>
                <a:lnTo>
                  <a:pt x="58256" y="58256"/>
                </a:lnTo>
                <a:lnTo>
                  <a:pt x="0" y="58256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11593" y="807684"/>
            <a:ext cx="2221865" cy="2400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spc="10" dirty="0">
                <a:latin typeface="Arial"/>
                <a:cs typeface="Arial"/>
              </a:rPr>
              <a:t>Some common </a:t>
            </a:r>
            <a:r>
              <a:rPr sz="1450" spc="5" dirty="0">
                <a:latin typeface="Arial"/>
                <a:cs typeface="Arial"/>
              </a:rPr>
              <a:t>tree</a:t>
            </a:r>
            <a:r>
              <a:rPr sz="1450" spc="-60" dirty="0">
                <a:latin typeface="Arial"/>
                <a:cs typeface="Arial"/>
              </a:rPr>
              <a:t> </a:t>
            </a:r>
            <a:r>
              <a:rPr sz="1450" spc="5" dirty="0">
                <a:latin typeface="Arial"/>
                <a:cs typeface="Arial"/>
              </a:rPr>
              <a:t>terms:</a:t>
            </a:r>
            <a:endParaRPr sz="145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927715" y="1060881"/>
            <a:ext cx="5368213" cy="41946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ransition spd="slow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44715" y="592092"/>
            <a:ext cx="5360035" cy="66675"/>
          </a:xfrm>
          <a:custGeom>
            <a:avLst/>
            <a:gdLst/>
            <a:ahLst/>
            <a:cxnLst/>
            <a:rect l="l" t="t" r="r" b="b"/>
            <a:pathLst>
              <a:path w="5360035" h="66675">
                <a:moveTo>
                  <a:pt x="0" y="0"/>
                </a:moveTo>
                <a:lnTo>
                  <a:pt x="5359567" y="0"/>
                </a:lnTo>
                <a:lnTo>
                  <a:pt x="5359567" y="66578"/>
                </a:lnTo>
                <a:lnTo>
                  <a:pt x="0" y="66578"/>
                </a:lnTo>
                <a:lnTo>
                  <a:pt x="0" y="0"/>
                </a:lnTo>
                <a:close/>
              </a:path>
            </a:pathLst>
          </a:custGeom>
          <a:solidFill>
            <a:srgbClr val="FFDF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70" dirty="0"/>
              <a:t>section_3/</a:t>
            </a:r>
            <a:r>
              <a:rPr spc="70" dirty="0">
                <a:solidFill>
                  <a:srgbClr val="000080"/>
                </a:solidFill>
                <a:hlinkClick r:id="rId2"/>
              </a:rPr>
              <a:t>BinarySearchTree.java</a:t>
            </a:r>
          </a:p>
        </p:txBody>
      </p:sp>
      <p:sp>
        <p:nvSpPr>
          <p:cNvPr id="4" name="object 2"/>
          <p:cNvSpPr txBox="1"/>
          <p:nvPr/>
        </p:nvSpPr>
        <p:spPr>
          <a:xfrm>
            <a:off x="1140109" y="1984219"/>
            <a:ext cx="1648460" cy="9213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65"/>
              </a:lnSpc>
            </a:pPr>
            <a:r>
              <a:rPr sz="850" dirty="0">
                <a:latin typeface="Courier New"/>
                <a:cs typeface="Courier New"/>
              </a:rPr>
              <a:t>/**</a:t>
            </a:r>
            <a:endParaRPr sz="850">
              <a:latin typeface="Courier New"/>
              <a:cs typeface="Courier New"/>
            </a:endParaRPr>
          </a:p>
          <a:p>
            <a:pPr marL="207010">
              <a:lnSpc>
                <a:spcPts val="1200"/>
              </a:lnSpc>
            </a:pPr>
            <a:r>
              <a:rPr sz="1050" spc="-5" dirty="0">
                <a:solidFill>
                  <a:srgbClr val="0073FF"/>
                </a:solidFill>
                <a:latin typeface="Times New Roman"/>
                <a:cs typeface="Times New Roman"/>
              </a:rPr>
              <a:t>Constructs an empty</a:t>
            </a:r>
            <a:r>
              <a:rPr sz="1050" spc="-10" dirty="0">
                <a:solidFill>
                  <a:srgbClr val="0073FF"/>
                </a:solidFill>
                <a:latin typeface="Times New Roman"/>
                <a:cs typeface="Times New Roman"/>
              </a:rPr>
              <a:t> </a:t>
            </a:r>
            <a:r>
              <a:rPr sz="1050" spc="-5" dirty="0">
                <a:solidFill>
                  <a:srgbClr val="0073FF"/>
                </a:solidFill>
                <a:latin typeface="Times New Roman"/>
                <a:cs typeface="Times New Roman"/>
              </a:rPr>
              <a:t>tree.</a:t>
            </a:r>
            <a:endParaRPr sz="1050">
              <a:latin typeface="Times New Roman"/>
              <a:cs typeface="Times New Roman"/>
            </a:endParaRPr>
          </a:p>
          <a:p>
            <a:pPr marL="12700">
              <a:lnSpc>
                <a:spcPts val="994"/>
              </a:lnSpc>
            </a:pPr>
            <a:r>
              <a:rPr sz="850" dirty="0">
                <a:latin typeface="Courier New"/>
                <a:cs typeface="Courier New"/>
              </a:rPr>
              <a:t>*/</a:t>
            </a:r>
            <a:endParaRPr sz="850">
              <a:latin typeface="Courier New"/>
              <a:cs typeface="Courier New"/>
            </a:endParaRPr>
          </a:p>
          <a:p>
            <a:pPr marL="12700">
              <a:lnSpc>
                <a:spcPts val="985"/>
              </a:lnSpc>
            </a:pPr>
            <a:r>
              <a:rPr sz="850" dirty="0">
                <a:solidFill>
                  <a:srgbClr val="CC0066"/>
                </a:solidFill>
                <a:latin typeface="Courier New"/>
                <a:cs typeface="Courier New"/>
              </a:rPr>
              <a:t>public</a:t>
            </a:r>
            <a:r>
              <a:rPr sz="850" spc="-75" dirty="0">
                <a:solidFill>
                  <a:srgbClr val="CC0066"/>
                </a:solidFill>
                <a:latin typeface="Courier New"/>
                <a:cs typeface="Courier New"/>
              </a:rPr>
              <a:t> </a:t>
            </a:r>
            <a:r>
              <a:rPr sz="850" dirty="0">
                <a:latin typeface="Courier New"/>
                <a:cs typeface="Courier New"/>
              </a:rPr>
              <a:t>BinarySearchTree()</a:t>
            </a:r>
            <a:endParaRPr sz="850">
              <a:latin typeface="Courier New"/>
              <a:cs typeface="Courier New"/>
            </a:endParaRPr>
          </a:p>
          <a:p>
            <a:pPr marL="12700">
              <a:lnSpc>
                <a:spcPts val="985"/>
              </a:lnSpc>
            </a:pPr>
            <a:r>
              <a:rPr sz="850" dirty="0">
                <a:latin typeface="Courier New"/>
                <a:cs typeface="Courier New"/>
              </a:rPr>
              <a:t>{</a:t>
            </a:r>
            <a:endParaRPr sz="850">
              <a:latin typeface="Courier New"/>
              <a:cs typeface="Courier New"/>
            </a:endParaRPr>
          </a:p>
          <a:p>
            <a:pPr marL="207010">
              <a:lnSpc>
                <a:spcPts val="985"/>
              </a:lnSpc>
            </a:pPr>
            <a:r>
              <a:rPr sz="850" dirty="0">
                <a:latin typeface="Courier New"/>
                <a:cs typeface="Courier New"/>
              </a:rPr>
              <a:t>root =</a:t>
            </a:r>
            <a:r>
              <a:rPr sz="850" spc="-90" dirty="0">
                <a:latin typeface="Courier New"/>
                <a:cs typeface="Courier New"/>
              </a:rPr>
              <a:t> </a:t>
            </a:r>
            <a:r>
              <a:rPr sz="850" dirty="0">
                <a:solidFill>
                  <a:srgbClr val="66FF18"/>
                </a:solidFill>
                <a:latin typeface="Courier New"/>
                <a:cs typeface="Courier New"/>
              </a:rPr>
              <a:t>null</a:t>
            </a:r>
            <a:r>
              <a:rPr sz="850" dirty="0">
                <a:latin typeface="Courier New"/>
                <a:cs typeface="Courier New"/>
              </a:rPr>
              <a:t>;</a:t>
            </a:r>
            <a:endParaRPr sz="850">
              <a:latin typeface="Courier New"/>
              <a:cs typeface="Courier New"/>
            </a:endParaRPr>
          </a:p>
          <a:p>
            <a:pPr marL="12700">
              <a:lnSpc>
                <a:spcPts val="1000"/>
              </a:lnSpc>
            </a:pPr>
            <a:r>
              <a:rPr sz="850" dirty="0">
                <a:latin typeface="Courier New"/>
                <a:cs typeface="Courier New"/>
              </a:rPr>
              <a:t>}</a:t>
            </a:r>
            <a:endParaRPr sz="850">
              <a:latin typeface="Courier New"/>
              <a:cs typeface="Courier New"/>
            </a:endParaRPr>
          </a:p>
        </p:txBody>
      </p:sp>
      <p:sp>
        <p:nvSpPr>
          <p:cNvPr id="5" name="object 3"/>
          <p:cNvSpPr txBox="1"/>
          <p:nvPr/>
        </p:nvSpPr>
        <p:spPr>
          <a:xfrm>
            <a:off x="1140109" y="3007864"/>
            <a:ext cx="2622550" cy="16954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65"/>
              </a:lnSpc>
            </a:pPr>
            <a:r>
              <a:rPr sz="850" dirty="0">
                <a:latin typeface="Courier New"/>
                <a:cs typeface="Courier New"/>
              </a:rPr>
              <a:t>/**</a:t>
            </a:r>
            <a:endParaRPr sz="850">
              <a:latin typeface="Courier New"/>
              <a:cs typeface="Courier New"/>
            </a:endParaRPr>
          </a:p>
          <a:p>
            <a:pPr marL="207010">
              <a:lnSpc>
                <a:spcPts val="1165"/>
              </a:lnSpc>
            </a:pPr>
            <a:r>
              <a:rPr sz="1050" spc="-5" dirty="0">
                <a:solidFill>
                  <a:srgbClr val="0073FF"/>
                </a:solidFill>
                <a:latin typeface="Times New Roman"/>
                <a:cs typeface="Times New Roman"/>
              </a:rPr>
              <a:t>Inserts a new node into the</a:t>
            </a:r>
            <a:r>
              <a:rPr sz="1050" spc="10" dirty="0">
                <a:solidFill>
                  <a:srgbClr val="0073FF"/>
                </a:solidFill>
                <a:latin typeface="Times New Roman"/>
                <a:cs typeface="Times New Roman"/>
              </a:rPr>
              <a:t> </a:t>
            </a:r>
            <a:r>
              <a:rPr sz="1050" spc="-5" dirty="0">
                <a:solidFill>
                  <a:srgbClr val="0073FF"/>
                </a:solidFill>
                <a:latin typeface="Times New Roman"/>
                <a:cs typeface="Times New Roman"/>
              </a:rPr>
              <a:t>tree.</a:t>
            </a:r>
            <a:endParaRPr sz="1050">
              <a:latin typeface="Times New Roman"/>
              <a:cs typeface="Times New Roman"/>
            </a:endParaRPr>
          </a:p>
          <a:p>
            <a:pPr marL="207010">
              <a:lnSpc>
                <a:spcPts val="1215"/>
              </a:lnSpc>
            </a:pPr>
            <a:r>
              <a:rPr sz="850" dirty="0">
                <a:latin typeface="Courier New"/>
                <a:cs typeface="Courier New"/>
              </a:rPr>
              <a:t>@param obj</a:t>
            </a:r>
            <a:r>
              <a:rPr sz="850" spc="-265" dirty="0">
                <a:latin typeface="Courier New"/>
                <a:cs typeface="Courier New"/>
              </a:rPr>
              <a:t> </a:t>
            </a:r>
            <a:r>
              <a:rPr sz="1050" spc="-5" dirty="0">
                <a:solidFill>
                  <a:srgbClr val="0073FF"/>
                </a:solidFill>
                <a:latin typeface="Times New Roman"/>
                <a:cs typeface="Times New Roman"/>
              </a:rPr>
              <a:t>the object to insert</a:t>
            </a:r>
            <a:endParaRPr sz="1050">
              <a:latin typeface="Times New Roman"/>
              <a:cs typeface="Times New Roman"/>
            </a:endParaRPr>
          </a:p>
          <a:p>
            <a:pPr marL="12700">
              <a:lnSpc>
                <a:spcPts val="994"/>
              </a:lnSpc>
            </a:pPr>
            <a:r>
              <a:rPr sz="850" dirty="0">
                <a:latin typeface="Courier New"/>
                <a:cs typeface="Courier New"/>
              </a:rPr>
              <a:t>*/</a:t>
            </a:r>
            <a:endParaRPr sz="850">
              <a:latin typeface="Courier New"/>
              <a:cs typeface="Courier New"/>
            </a:endParaRPr>
          </a:p>
          <a:p>
            <a:pPr marL="12700">
              <a:lnSpc>
                <a:spcPts val="985"/>
              </a:lnSpc>
            </a:pPr>
            <a:r>
              <a:rPr sz="850" dirty="0">
                <a:solidFill>
                  <a:srgbClr val="CC0066"/>
                </a:solidFill>
                <a:latin typeface="Courier New"/>
                <a:cs typeface="Courier New"/>
              </a:rPr>
              <a:t>public void </a:t>
            </a:r>
            <a:r>
              <a:rPr sz="850" dirty="0">
                <a:latin typeface="Courier New"/>
                <a:cs typeface="Courier New"/>
              </a:rPr>
              <a:t>add(Comparable</a:t>
            </a:r>
            <a:r>
              <a:rPr sz="850" spc="-70" dirty="0">
                <a:latin typeface="Courier New"/>
                <a:cs typeface="Courier New"/>
              </a:rPr>
              <a:t> </a:t>
            </a:r>
            <a:r>
              <a:rPr sz="850" dirty="0">
                <a:latin typeface="Courier New"/>
                <a:cs typeface="Courier New"/>
              </a:rPr>
              <a:t>obj)</a:t>
            </a:r>
            <a:endParaRPr sz="850">
              <a:latin typeface="Courier New"/>
              <a:cs typeface="Courier New"/>
            </a:endParaRPr>
          </a:p>
          <a:p>
            <a:pPr marL="12700">
              <a:lnSpc>
                <a:spcPts val="985"/>
              </a:lnSpc>
            </a:pPr>
            <a:r>
              <a:rPr sz="850" dirty="0">
                <a:latin typeface="Courier New"/>
                <a:cs typeface="Courier New"/>
              </a:rPr>
              <a:t>{</a:t>
            </a:r>
            <a:endParaRPr sz="850">
              <a:latin typeface="Courier New"/>
              <a:cs typeface="Courier New"/>
            </a:endParaRPr>
          </a:p>
          <a:p>
            <a:pPr marL="207010" marR="718820">
              <a:lnSpc>
                <a:spcPts val="980"/>
              </a:lnSpc>
              <a:spcBef>
                <a:spcPts val="45"/>
              </a:spcBef>
            </a:pPr>
            <a:r>
              <a:rPr sz="850" dirty="0">
                <a:latin typeface="Courier New"/>
                <a:cs typeface="Courier New"/>
              </a:rPr>
              <a:t>Node newNode = </a:t>
            </a:r>
            <a:r>
              <a:rPr sz="850" dirty="0">
                <a:solidFill>
                  <a:srgbClr val="CC0066"/>
                </a:solidFill>
                <a:latin typeface="Courier New"/>
                <a:cs typeface="Courier New"/>
              </a:rPr>
              <a:t>new</a:t>
            </a:r>
            <a:r>
              <a:rPr sz="850" spc="-75" dirty="0">
                <a:solidFill>
                  <a:srgbClr val="CC0066"/>
                </a:solidFill>
                <a:latin typeface="Courier New"/>
                <a:cs typeface="Courier New"/>
              </a:rPr>
              <a:t> </a:t>
            </a:r>
            <a:r>
              <a:rPr sz="850" dirty="0">
                <a:latin typeface="Courier New"/>
                <a:cs typeface="Courier New"/>
              </a:rPr>
              <a:t>Node();  newNode.data = obj;  newNode.left = </a:t>
            </a:r>
            <a:r>
              <a:rPr sz="850" dirty="0">
                <a:solidFill>
                  <a:srgbClr val="66FF18"/>
                </a:solidFill>
                <a:latin typeface="Courier New"/>
                <a:cs typeface="Courier New"/>
              </a:rPr>
              <a:t>null</a:t>
            </a:r>
            <a:r>
              <a:rPr sz="850" dirty="0">
                <a:latin typeface="Courier New"/>
                <a:cs typeface="Courier New"/>
              </a:rPr>
              <a:t>;  newNode.right =</a:t>
            </a:r>
            <a:r>
              <a:rPr sz="850" spc="-85" dirty="0">
                <a:latin typeface="Courier New"/>
                <a:cs typeface="Courier New"/>
              </a:rPr>
              <a:t> </a:t>
            </a:r>
            <a:r>
              <a:rPr sz="850" dirty="0">
                <a:solidFill>
                  <a:srgbClr val="66FF18"/>
                </a:solidFill>
                <a:latin typeface="Courier New"/>
                <a:cs typeface="Courier New"/>
              </a:rPr>
              <a:t>null</a:t>
            </a:r>
            <a:r>
              <a:rPr sz="850" dirty="0">
                <a:latin typeface="Courier New"/>
                <a:cs typeface="Courier New"/>
              </a:rPr>
              <a:t>;</a:t>
            </a:r>
            <a:endParaRPr sz="850">
              <a:latin typeface="Courier New"/>
              <a:cs typeface="Courier New"/>
            </a:endParaRPr>
          </a:p>
          <a:p>
            <a:pPr marL="207010" marR="5080">
              <a:lnSpc>
                <a:spcPts val="980"/>
              </a:lnSpc>
            </a:pPr>
            <a:r>
              <a:rPr sz="850" dirty="0">
                <a:solidFill>
                  <a:srgbClr val="CC0066"/>
                </a:solidFill>
                <a:latin typeface="Courier New"/>
                <a:cs typeface="Courier New"/>
              </a:rPr>
              <a:t>if </a:t>
            </a:r>
            <a:r>
              <a:rPr sz="850" dirty="0">
                <a:latin typeface="Courier New"/>
                <a:cs typeface="Courier New"/>
              </a:rPr>
              <a:t>(root == </a:t>
            </a:r>
            <a:r>
              <a:rPr sz="850" dirty="0">
                <a:solidFill>
                  <a:srgbClr val="66FF18"/>
                </a:solidFill>
                <a:latin typeface="Courier New"/>
                <a:cs typeface="Courier New"/>
              </a:rPr>
              <a:t>null</a:t>
            </a:r>
            <a:r>
              <a:rPr sz="850" dirty="0">
                <a:latin typeface="Courier New"/>
                <a:cs typeface="Courier New"/>
              </a:rPr>
              <a:t>) { root = newNode;</a:t>
            </a:r>
            <a:r>
              <a:rPr sz="850" spc="-70" dirty="0">
                <a:latin typeface="Courier New"/>
                <a:cs typeface="Courier New"/>
              </a:rPr>
              <a:t> </a:t>
            </a:r>
            <a:r>
              <a:rPr sz="850" dirty="0">
                <a:latin typeface="Courier New"/>
                <a:cs typeface="Courier New"/>
              </a:rPr>
              <a:t>}  </a:t>
            </a:r>
            <a:r>
              <a:rPr sz="850" dirty="0">
                <a:solidFill>
                  <a:srgbClr val="CC0066"/>
                </a:solidFill>
                <a:latin typeface="Courier New"/>
                <a:cs typeface="Courier New"/>
              </a:rPr>
              <a:t>else </a:t>
            </a:r>
            <a:r>
              <a:rPr sz="850" dirty="0">
                <a:latin typeface="Courier New"/>
                <a:cs typeface="Courier New"/>
              </a:rPr>
              <a:t>{ root.addNode(newNode);</a:t>
            </a:r>
            <a:r>
              <a:rPr sz="850" spc="-70" dirty="0">
                <a:latin typeface="Courier New"/>
                <a:cs typeface="Courier New"/>
              </a:rPr>
              <a:t> </a:t>
            </a:r>
            <a:r>
              <a:rPr sz="850" dirty="0">
                <a:latin typeface="Courier New"/>
                <a:cs typeface="Courier New"/>
              </a:rPr>
              <a:t>}</a:t>
            </a:r>
            <a:endParaRPr sz="850">
              <a:latin typeface="Courier New"/>
              <a:cs typeface="Courier New"/>
            </a:endParaRPr>
          </a:p>
          <a:p>
            <a:pPr marL="12700">
              <a:lnSpc>
                <a:spcPts val="955"/>
              </a:lnSpc>
            </a:pPr>
            <a:r>
              <a:rPr sz="850" dirty="0">
                <a:latin typeface="Courier New"/>
                <a:cs typeface="Courier New"/>
              </a:rPr>
              <a:t>}</a:t>
            </a:r>
            <a:endParaRPr sz="850">
              <a:latin typeface="Courier New"/>
              <a:cs typeface="Courier New"/>
            </a:endParaRPr>
          </a:p>
        </p:txBody>
      </p:sp>
      <p:sp>
        <p:nvSpPr>
          <p:cNvPr id="6" name="object 4"/>
          <p:cNvSpPr txBox="1"/>
          <p:nvPr/>
        </p:nvSpPr>
        <p:spPr>
          <a:xfrm>
            <a:off x="685800" y="785807"/>
            <a:ext cx="3187065" cy="4458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7470">
              <a:lnSpc>
                <a:spcPts val="965"/>
              </a:lnSpc>
              <a:tabLst>
                <a:tab pos="271780" algn="l"/>
              </a:tabLst>
            </a:pPr>
            <a:r>
              <a:rPr sz="850" b="1" dirty="0">
                <a:solidFill>
                  <a:srgbClr val="0073FF"/>
                </a:solidFill>
                <a:latin typeface="Courier New"/>
                <a:cs typeface="Courier New"/>
              </a:rPr>
              <a:t>1	</a:t>
            </a:r>
            <a:r>
              <a:rPr sz="850" dirty="0">
                <a:latin typeface="Courier New"/>
                <a:cs typeface="Courier New"/>
              </a:rPr>
              <a:t>/**</a:t>
            </a:r>
            <a:endParaRPr sz="850">
              <a:latin typeface="Courier New"/>
              <a:cs typeface="Courier New"/>
            </a:endParaRPr>
          </a:p>
          <a:p>
            <a:pPr marL="466725" indent="-389255">
              <a:lnSpc>
                <a:spcPts val="1165"/>
              </a:lnSpc>
              <a:buSzPct val="80952"/>
              <a:buFont typeface="Courier New"/>
              <a:buAutoNum type="arabicPlain" startAt="2"/>
              <a:tabLst>
                <a:tab pos="467359" algn="l"/>
              </a:tabLst>
            </a:pPr>
            <a:r>
              <a:rPr sz="1050" spc="-5" dirty="0">
                <a:solidFill>
                  <a:srgbClr val="0073FF"/>
                </a:solidFill>
                <a:latin typeface="Times New Roman"/>
                <a:cs typeface="Times New Roman"/>
              </a:rPr>
              <a:t>This class implements a binary search tree</a:t>
            </a:r>
            <a:r>
              <a:rPr sz="1050" spc="70" dirty="0">
                <a:solidFill>
                  <a:srgbClr val="0073FF"/>
                </a:solidFill>
                <a:latin typeface="Times New Roman"/>
                <a:cs typeface="Times New Roman"/>
              </a:rPr>
              <a:t> </a:t>
            </a:r>
            <a:r>
              <a:rPr sz="1050" spc="-5" dirty="0">
                <a:solidFill>
                  <a:srgbClr val="0073FF"/>
                </a:solidFill>
                <a:latin typeface="Times New Roman"/>
                <a:cs typeface="Times New Roman"/>
              </a:rPr>
              <a:t>whose</a:t>
            </a:r>
            <a:endParaRPr sz="1050">
              <a:latin typeface="Times New Roman"/>
              <a:cs typeface="Times New Roman"/>
            </a:endParaRPr>
          </a:p>
          <a:p>
            <a:pPr marL="466725" indent="-389255">
              <a:lnSpc>
                <a:spcPts val="1180"/>
              </a:lnSpc>
              <a:buSzPct val="80952"/>
              <a:buFont typeface="Courier New"/>
              <a:buAutoNum type="arabicPlain" startAt="2"/>
              <a:tabLst>
                <a:tab pos="467359" algn="l"/>
              </a:tabLst>
            </a:pPr>
            <a:r>
              <a:rPr sz="1050" spc="-5" dirty="0">
                <a:solidFill>
                  <a:srgbClr val="0073FF"/>
                </a:solidFill>
                <a:latin typeface="Times New Roman"/>
                <a:cs typeface="Times New Roman"/>
              </a:rPr>
              <a:t>nodes hold objects that implement the</a:t>
            </a:r>
            <a:r>
              <a:rPr sz="1050" spc="75" dirty="0">
                <a:solidFill>
                  <a:srgbClr val="0073FF"/>
                </a:solidFill>
                <a:latin typeface="Times New Roman"/>
                <a:cs typeface="Times New Roman"/>
              </a:rPr>
              <a:t> </a:t>
            </a:r>
            <a:r>
              <a:rPr sz="1050" spc="-5" dirty="0">
                <a:solidFill>
                  <a:srgbClr val="0073FF"/>
                </a:solidFill>
                <a:latin typeface="Times New Roman"/>
                <a:cs typeface="Times New Roman"/>
              </a:rPr>
              <a:t>Comparable</a:t>
            </a:r>
            <a:endParaRPr sz="1050">
              <a:latin typeface="Times New Roman"/>
              <a:cs typeface="Times New Roman"/>
            </a:endParaRPr>
          </a:p>
          <a:p>
            <a:pPr marL="466725" indent="-389255">
              <a:lnSpc>
                <a:spcPts val="1215"/>
              </a:lnSpc>
              <a:buSzPct val="80952"/>
              <a:buFont typeface="Courier New"/>
              <a:buAutoNum type="arabicPlain" startAt="2"/>
              <a:tabLst>
                <a:tab pos="467359" algn="l"/>
              </a:tabLst>
            </a:pPr>
            <a:r>
              <a:rPr sz="1050" spc="-5" dirty="0">
                <a:solidFill>
                  <a:srgbClr val="0073FF"/>
                </a:solidFill>
                <a:latin typeface="Times New Roman"/>
                <a:cs typeface="Times New Roman"/>
              </a:rPr>
              <a:t>interface.</a:t>
            </a:r>
            <a:endParaRPr sz="1050">
              <a:latin typeface="Times New Roman"/>
              <a:cs typeface="Times New Roman"/>
            </a:endParaRPr>
          </a:p>
          <a:p>
            <a:pPr marL="77470">
              <a:lnSpc>
                <a:spcPts val="994"/>
              </a:lnSpc>
              <a:tabLst>
                <a:tab pos="271780" algn="l"/>
              </a:tabLst>
            </a:pPr>
            <a:r>
              <a:rPr sz="850" b="1" dirty="0">
                <a:solidFill>
                  <a:srgbClr val="0073FF"/>
                </a:solidFill>
                <a:latin typeface="Courier New"/>
                <a:cs typeface="Courier New"/>
              </a:rPr>
              <a:t>5	</a:t>
            </a:r>
            <a:r>
              <a:rPr sz="850" dirty="0">
                <a:latin typeface="Courier New"/>
                <a:cs typeface="Courier New"/>
              </a:rPr>
              <a:t>*/</a:t>
            </a:r>
            <a:endParaRPr sz="850">
              <a:latin typeface="Courier New"/>
              <a:cs typeface="Courier New"/>
            </a:endParaRPr>
          </a:p>
          <a:p>
            <a:pPr marL="77470">
              <a:lnSpc>
                <a:spcPts val="985"/>
              </a:lnSpc>
              <a:tabLst>
                <a:tab pos="271780" algn="l"/>
              </a:tabLst>
            </a:pPr>
            <a:r>
              <a:rPr sz="850" b="1" dirty="0">
                <a:solidFill>
                  <a:srgbClr val="0073FF"/>
                </a:solidFill>
                <a:latin typeface="Courier New"/>
                <a:cs typeface="Courier New"/>
              </a:rPr>
              <a:t>6	</a:t>
            </a:r>
            <a:r>
              <a:rPr sz="850" dirty="0">
                <a:solidFill>
                  <a:srgbClr val="CC0066"/>
                </a:solidFill>
                <a:latin typeface="Courier New"/>
                <a:cs typeface="Courier New"/>
              </a:rPr>
              <a:t>public class</a:t>
            </a:r>
            <a:r>
              <a:rPr sz="850" spc="-70" dirty="0">
                <a:solidFill>
                  <a:srgbClr val="CC0066"/>
                </a:solidFill>
                <a:latin typeface="Courier New"/>
                <a:cs typeface="Courier New"/>
              </a:rPr>
              <a:t> </a:t>
            </a:r>
            <a:r>
              <a:rPr sz="850" dirty="0">
                <a:latin typeface="Courier New"/>
                <a:cs typeface="Courier New"/>
              </a:rPr>
              <a:t>BinarySearchTree</a:t>
            </a:r>
            <a:endParaRPr sz="850">
              <a:latin typeface="Courier New"/>
              <a:cs typeface="Courier New"/>
            </a:endParaRPr>
          </a:p>
          <a:p>
            <a:pPr marL="77470">
              <a:lnSpc>
                <a:spcPts val="985"/>
              </a:lnSpc>
              <a:tabLst>
                <a:tab pos="271780" algn="l"/>
              </a:tabLst>
            </a:pPr>
            <a:r>
              <a:rPr sz="850" b="1" dirty="0">
                <a:solidFill>
                  <a:srgbClr val="0073FF"/>
                </a:solidFill>
                <a:latin typeface="Courier New"/>
                <a:cs typeface="Courier New"/>
              </a:rPr>
              <a:t>7	</a:t>
            </a:r>
            <a:r>
              <a:rPr sz="850" dirty="0">
                <a:latin typeface="Courier New"/>
                <a:cs typeface="Courier New"/>
              </a:rPr>
              <a:t>{</a:t>
            </a:r>
            <a:endParaRPr sz="850">
              <a:latin typeface="Courier New"/>
              <a:cs typeface="Courier New"/>
            </a:endParaRPr>
          </a:p>
          <a:p>
            <a:pPr marL="77470">
              <a:lnSpc>
                <a:spcPts val="985"/>
              </a:lnSpc>
              <a:tabLst>
                <a:tab pos="466725" algn="l"/>
              </a:tabLst>
            </a:pPr>
            <a:r>
              <a:rPr sz="850" b="1" dirty="0">
                <a:solidFill>
                  <a:srgbClr val="0073FF"/>
                </a:solidFill>
                <a:latin typeface="Courier New"/>
                <a:cs typeface="Courier New"/>
              </a:rPr>
              <a:t>8	</a:t>
            </a:r>
            <a:r>
              <a:rPr sz="850" dirty="0">
                <a:solidFill>
                  <a:srgbClr val="CC0066"/>
                </a:solidFill>
                <a:latin typeface="Courier New"/>
                <a:cs typeface="Courier New"/>
              </a:rPr>
              <a:t>private </a:t>
            </a:r>
            <a:r>
              <a:rPr sz="850" dirty="0">
                <a:latin typeface="Courier New"/>
                <a:cs typeface="Courier New"/>
              </a:rPr>
              <a:t>Node</a:t>
            </a:r>
            <a:r>
              <a:rPr sz="850" spc="-85" dirty="0">
                <a:latin typeface="Courier New"/>
                <a:cs typeface="Courier New"/>
              </a:rPr>
              <a:t> </a:t>
            </a:r>
            <a:r>
              <a:rPr sz="850" dirty="0">
                <a:latin typeface="Courier New"/>
                <a:cs typeface="Courier New"/>
              </a:rPr>
              <a:t>root;</a:t>
            </a:r>
            <a:endParaRPr sz="850">
              <a:latin typeface="Courier New"/>
              <a:cs typeface="Courier New"/>
            </a:endParaRPr>
          </a:p>
          <a:p>
            <a:pPr marR="2958465" algn="ctr">
              <a:lnSpc>
                <a:spcPts val="985"/>
              </a:lnSpc>
            </a:pPr>
            <a:r>
              <a:rPr sz="850" b="1" dirty="0">
                <a:solidFill>
                  <a:srgbClr val="0073FF"/>
                </a:solidFill>
                <a:latin typeface="Courier New"/>
                <a:cs typeface="Courier New"/>
              </a:rPr>
              <a:t>9</a:t>
            </a:r>
            <a:endParaRPr sz="850">
              <a:latin typeface="Courier New"/>
              <a:cs typeface="Courier New"/>
            </a:endParaRPr>
          </a:p>
          <a:p>
            <a:pPr marR="3023235" algn="ctr">
              <a:lnSpc>
                <a:spcPts val="1000"/>
              </a:lnSpc>
            </a:pPr>
            <a:r>
              <a:rPr sz="850" b="1" dirty="0">
                <a:solidFill>
                  <a:srgbClr val="0073FF"/>
                </a:solidFill>
                <a:latin typeface="Courier New"/>
                <a:cs typeface="Courier New"/>
              </a:rPr>
              <a:t>10</a:t>
            </a:r>
            <a:endParaRPr sz="850">
              <a:latin typeface="Courier New"/>
              <a:cs typeface="Courier New"/>
            </a:endParaRPr>
          </a:p>
          <a:p>
            <a:pPr marR="3023235" algn="ctr">
              <a:lnSpc>
                <a:spcPct val="100000"/>
              </a:lnSpc>
              <a:spcBef>
                <a:spcPts val="95"/>
              </a:spcBef>
            </a:pPr>
            <a:r>
              <a:rPr sz="850" b="1" dirty="0">
                <a:solidFill>
                  <a:srgbClr val="0073FF"/>
                </a:solidFill>
                <a:latin typeface="Courier New"/>
                <a:cs typeface="Courier New"/>
              </a:rPr>
              <a:t>11</a:t>
            </a:r>
            <a:endParaRPr sz="850">
              <a:latin typeface="Courier New"/>
              <a:cs typeface="Courier New"/>
            </a:endParaRPr>
          </a:p>
          <a:p>
            <a:pPr marR="3023235" algn="ctr">
              <a:lnSpc>
                <a:spcPts val="1000"/>
              </a:lnSpc>
              <a:spcBef>
                <a:spcPts val="25"/>
              </a:spcBef>
            </a:pPr>
            <a:r>
              <a:rPr sz="850" b="1" dirty="0">
                <a:solidFill>
                  <a:srgbClr val="0073FF"/>
                </a:solidFill>
                <a:latin typeface="Courier New"/>
                <a:cs typeface="Courier New"/>
              </a:rPr>
              <a:t>12</a:t>
            </a:r>
            <a:endParaRPr sz="850">
              <a:latin typeface="Courier New"/>
              <a:cs typeface="Courier New"/>
            </a:endParaRPr>
          </a:p>
          <a:p>
            <a:pPr marR="3023235" algn="ctr">
              <a:lnSpc>
                <a:spcPts val="985"/>
              </a:lnSpc>
            </a:pPr>
            <a:r>
              <a:rPr sz="850" b="1" dirty="0">
                <a:solidFill>
                  <a:srgbClr val="0073FF"/>
                </a:solidFill>
                <a:latin typeface="Courier New"/>
                <a:cs typeface="Courier New"/>
              </a:rPr>
              <a:t>13</a:t>
            </a:r>
            <a:endParaRPr sz="850">
              <a:latin typeface="Courier New"/>
              <a:cs typeface="Courier New"/>
            </a:endParaRPr>
          </a:p>
          <a:p>
            <a:pPr marR="3023235" algn="ctr">
              <a:lnSpc>
                <a:spcPts val="985"/>
              </a:lnSpc>
            </a:pPr>
            <a:r>
              <a:rPr sz="850" b="1" dirty="0">
                <a:solidFill>
                  <a:srgbClr val="0073FF"/>
                </a:solidFill>
                <a:latin typeface="Courier New"/>
                <a:cs typeface="Courier New"/>
              </a:rPr>
              <a:t>14</a:t>
            </a:r>
            <a:endParaRPr sz="850">
              <a:latin typeface="Courier New"/>
              <a:cs typeface="Courier New"/>
            </a:endParaRPr>
          </a:p>
          <a:p>
            <a:pPr marR="3023235" algn="ctr">
              <a:lnSpc>
                <a:spcPts val="985"/>
              </a:lnSpc>
            </a:pPr>
            <a:r>
              <a:rPr sz="850" b="1" dirty="0">
                <a:solidFill>
                  <a:srgbClr val="0073FF"/>
                </a:solidFill>
                <a:latin typeface="Courier New"/>
                <a:cs typeface="Courier New"/>
              </a:rPr>
              <a:t>15</a:t>
            </a:r>
            <a:endParaRPr sz="850">
              <a:latin typeface="Courier New"/>
              <a:cs typeface="Courier New"/>
            </a:endParaRPr>
          </a:p>
          <a:p>
            <a:pPr marR="3023235" algn="ctr">
              <a:lnSpc>
                <a:spcPts val="985"/>
              </a:lnSpc>
            </a:pPr>
            <a:r>
              <a:rPr sz="850" b="1" dirty="0">
                <a:solidFill>
                  <a:srgbClr val="0073FF"/>
                </a:solidFill>
                <a:latin typeface="Courier New"/>
                <a:cs typeface="Courier New"/>
              </a:rPr>
              <a:t>16</a:t>
            </a:r>
            <a:endParaRPr sz="850">
              <a:latin typeface="Courier New"/>
              <a:cs typeface="Courier New"/>
            </a:endParaRPr>
          </a:p>
          <a:p>
            <a:pPr marR="3023235" algn="ctr">
              <a:lnSpc>
                <a:spcPts val="985"/>
              </a:lnSpc>
            </a:pPr>
            <a:r>
              <a:rPr sz="850" b="1" dirty="0">
                <a:solidFill>
                  <a:srgbClr val="0073FF"/>
                </a:solidFill>
                <a:latin typeface="Courier New"/>
                <a:cs typeface="Courier New"/>
              </a:rPr>
              <a:t>17</a:t>
            </a:r>
            <a:endParaRPr sz="850">
              <a:latin typeface="Courier New"/>
              <a:cs typeface="Courier New"/>
            </a:endParaRPr>
          </a:p>
          <a:p>
            <a:pPr marR="3023235" algn="ctr">
              <a:lnSpc>
                <a:spcPts val="1000"/>
              </a:lnSpc>
            </a:pPr>
            <a:r>
              <a:rPr sz="850" b="1" dirty="0">
                <a:solidFill>
                  <a:srgbClr val="0073FF"/>
                </a:solidFill>
                <a:latin typeface="Courier New"/>
                <a:cs typeface="Courier New"/>
              </a:rPr>
              <a:t>18</a:t>
            </a:r>
            <a:endParaRPr sz="850">
              <a:latin typeface="Courier New"/>
              <a:cs typeface="Courier New"/>
            </a:endParaRPr>
          </a:p>
          <a:p>
            <a:pPr marR="3023235" algn="ctr">
              <a:lnSpc>
                <a:spcPct val="100000"/>
              </a:lnSpc>
              <a:spcBef>
                <a:spcPts val="95"/>
              </a:spcBef>
            </a:pPr>
            <a:r>
              <a:rPr sz="850" b="1" dirty="0">
                <a:solidFill>
                  <a:srgbClr val="0073FF"/>
                </a:solidFill>
                <a:latin typeface="Courier New"/>
                <a:cs typeface="Courier New"/>
              </a:rPr>
              <a:t>19</a:t>
            </a:r>
            <a:endParaRPr sz="850">
              <a:latin typeface="Courier New"/>
              <a:cs typeface="Courier New"/>
            </a:endParaRPr>
          </a:p>
          <a:p>
            <a:pPr marR="3023235" algn="ctr">
              <a:lnSpc>
                <a:spcPct val="100000"/>
              </a:lnSpc>
              <a:spcBef>
                <a:spcPts val="160"/>
              </a:spcBef>
            </a:pPr>
            <a:r>
              <a:rPr sz="850" b="1" dirty="0">
                <a:solidFill>
                  <a:srgbClr val="0073FF"/>
                </a:solidFill>
                <a:latin typeface="Courier New"/>
                <a:cs typeface="Courier New"/>
              </a:rPr>
              <a:t>20</a:t>
            </a:r>
            <a:endParaRPr sz="850">
              <a:latin typeface="Courier New"/>
              <a:cs typeface="Courier New"/>
            </a:endParaRPr>
          </a:p>
          <a:p>
            <a:pPr marR="3023235" algn="ctr">
              <a:lnSpc>
                <a:spcPts val="1000"/>
              </a:lnSpc>
              <a:spcBef>
                <a:spcPts val="25"/>
              </a:spcBef>
            </a:pPr>
            <a:r>
              <a:rPr sz="850" b="1" dirty="0">
                <a:solidFill>
                  <a:srgbClr val="0073FF"/>
                </a:solidFill>
                <a:latin typeface="Courier New"/>
                <a:cs typeface="Courier New"/>
              </a:rPr>
              <a:t>21</a:t>
            </a:r>
            <a:endParaRPr sz="850">
              <a:latin typeface="Courier New"/>
              <a:cs typeface="Courier New"/>
            </a:endParaRPr>
          </a:p>
          <a:p>
            <a:pPr marR="3023235" algn="ctr">
              <a:lnSpc>
                <a:spcPts val="985"/>
              </a:lnSpc>
            </a:pPr>
            <a:r>
              <a:rPr sz="850" b="1" dirty="0">
                <a:solidFill>
                  <a:srgbClr val="0073FF"/>
                </a:solidFill>
                <a:latin typeface="Courier New"/>
                <a:cs typeface="Courier New"/>
              </a:rPr>
              <a:t>22</a:t>
            </a:r>
            <a:endParaRPr sz="850">
              <a:latin typeface="Courier New"/>
              <a:cs typeface="Courier New"/>
            </a:endParaRPr>
          </a:p>
          <a:p>
            <a:pPr marR="3023235" algn="ctr">
              <a:lnSpc>
                <a:spcPts val="985"/>
              </a:lnSpc>
            </a:pPr>
            <a:r>
              <a:rPr sz="850" b="1" dirty="0">
                <a:solidFill>
                  <a:srgbClr val="0073FF"/>
                </a:solidFill>
                <a:latin typeface="Courier New"/>
                <a:cs typeface="Courier New"/>
              </a:rPr>
              <a:t>23</a:t>
            </a:r>
            <a:endParaRPr sz="850">
              <a:latin typeface="Courier New"/>
              <a:cs typeface="Courier New"/>
            </a:endParaRPr>
          </a:p>
          <a:p>
            <a:pPr marR="3023235" algn="ctr">
              <a:lnSpc>
                <a:spcPts val="985"/>
              </a:lnSpc>
            </a:pPr>
            <a:r>
              <a:rPr sz="850" b="1" dirty="0">
                <a:solidFill>
                  <a:srgbClr val="0073FF"/>
                </a:solidFill>
                <a:latin typeface="Courier New"/>
                <a:cs typeface="Courier New"/>
              </a:rPr>
              <a:t>24</a:t>
            </a:r>
            <a:endParaRPr sz="850">
              <a:latin typeface="Courier New"/>
              <a:cs typeface="Courier New"/>
            </a:endParaRPr>
          </a:p>
          <a:p>
            <a:pPr marR="3023235" algn="ctr">
              <a:lnSpc>
                <a:spcPts val="985"/>
              </a:lnSpc>
            </a:pPr>
            <a:r>
              <a:rPr sz="850" b="1" dirty="0">
                <a:solidFill>
                  <a:srgbClr val="0073FF"/>
                </a:solidFill>
                <a:latin typeface="Courier New"/>
                <a:cs typeface="Courier New"/>
              </a:rPr>
              <a:t>25</a:t>
            </a:r>
            <a:endParaRPr sz="850">
              <a:latin typeface="Courier New"/>
              <a:cs typeface="Courier New"/>
            </a:endParaRPr>
          </a:p>
          <a:p>
            <a:pPr marR="3023235" algn="ctr">
              <a:lnSpc>
                <a:spcPts val="985"/>
              </a:lnSpc>
            </a:pPr>
            <a:r>
              <a:rPr sz="850" b="1" dirty="0">
                <a:solidFill>
                  <a:srgbClr val="0073FF"/>
                </a:solidFill>
                <a:latin typeface="Courier New"/>
                <a:cs typeface="Courier New"/>
              </a:rPr>
              <a:t>26</a:t>
            </a:r>
            <a:endParaRPr sz="850">
              <a:latin typeface="Courier New"/>
              <a:cs typeface="Courier New"/>
            </a:endParaRPr>
          </a:p>
          <a:p>
            <a:pPr marR="3023235" algn="ctr">
              <a:lnSpc>
                <a:spcPts val="985"/>
              </a:lnSpc>
            </a:pPr>
            <a:r>
              <a:rPr sz="850" b="1" dirty="0">
                <a:solidFill>
                  <a:srgbClr val="0073FF"/>
                </a:solidFill>
                <a:latin typeface="Courier New"/>
                <a:cs typeface="Courier New"/>
              </a:rPr>
              <a:t>27</a:t>
            </a:r>
            <a:endParaRPr sz="850">
              <a:latin typeface="Courier New"/>
              <a:cs typeface="Courier New"/>
            </a:endParaRPr>
          </a:p>
          <a:p>
            <a:pPr marR="3023235" algn="ctr">
              <a:lnSpc>
                <a:spcPts val="985"/>
              </a:lnSpc>
            </a:pPr>
            <a:r>
              <a:rPr sz="850" b="1" dirty="0">
                <a:solidFill>
                  <a:srgbClr val="0073FF"/>
                </a:solidFill>
                <a:latin typeface="Courier New"/>
                <a:cs typeface="Courier New"/>
              </a:rPr>
              <a:t>28</a:t>
            </a:r>
            <a:endParaRPr sz="850">
              <a:latin typeface="Courier New"/>
              <a:cs typeface="Courier New"/>
            </a:endParaRPr>
          </a:p>
          <a:p>
            <a:pPr marR="3023235" algn="ctr">
              <a:lnSpc>
                <a:spcPts val="985"/>
              </a:lnSpc>
            </a:pPr>
            <a:r>
              <a:rPr sz="850" b="1" dirty="0">
                <a:solidFill>
                  <a:srgbClr val="0073FF"/>
                </a:solidFill>
                <a:latin typeface="Courier New"/>
                <a:cs typeface="Courier New"/>
              </a:rPr>
              <a:t>29</a:t>
            </a:r>
            <a:endParaRPr sz="850">
              <a:latin typeface="Courier New"/>
              <a:cs typeface="Courier New"/>
            </a:endParaRPr>
          </a:p>
          <a:p>
            <a:pPr marR="3023235" algn="ctr">
              <a:lnSpc>
                <a:spcPts val="985"/>
              </a:lnSpc>
            </a:pPr>
            <a:r>
              <a:rPr sz="850" b="1" dirty="0">
                <a:solidFill>
                  <a:srgbClr val="0073FF"/>
                </a:solidFill>
                <a:latin typeface="Courier New"/>
                <a:cs typeface="Courier New"/>
              </a:rPr>
              <a:t>30</a:t>
            </a:r>
            <a:endParaRPr sz="850">
              <a:latin typeface="Courier New"/>
              <a:cs typeface="Courier New"/>
            </a:endParaRPr>
          </a:p>
          <a:p>
            <a:pPr marR="3023235" algn="ctr">
              <a:lnSpc>
                <a:spcPts val="985"/>
              </a:lnSpc>
            </a:pPr>
            <a:r>
              <a:rPr sz="850" b="1" dirty="0">
                <a:solidFill>
                  <a:srgbClr val="0073FF"/>
                </a:solidFill>
                <a:latin typeface="Courier New"/>
                <a:cs typeface="Courier New"/>
              </a:rPr>
              <a:t>31</a:t>
            </a:r>
            <a:endParaRPr sz="850">
              <a:latin typeface="Courier New"/>
              <a:cs typeface="Courier New"/>
            </a:endParaRPr>
          </a:p>
          <a:p>
            <a:pPr marR="3023235" algn="ctr">
              <a:lnSpc>
                <a:spcPts val="1000"/>
              </a:lnSpc>
            </a:pPr>
            <a:r>
              <a:rPr sz="850" b="1" dirty="0">
                <a:solidFill>
                  <a:srgbClr val="0073FF"/>
                </a:solidFill>
                <a:latin typeface="Courier New"/>
                <a:cs typeface="Courier New"/>
              </a:rPr>
              <a:t>32</a:t>
            </a:r>
            <a:endParaRPr sz="850">
              <a:latin typeface="Courier New"/>
              <a:cs typeface="Courier New"/>
            </a:endParaRPr>
          </a:p>
          <a:p>
            <a:pPr marR="3023235" algn="ctr">
              <a:lnSpc>
                <a:spcPct val="100000"/>
              </a:lnSpc>
              <a:spcBef>
                <a:spcPts val="95"/>
              </a:spcBef>
            </a:pPr>
            <a:r>
              <a:rPr sz="850" b="1" dirty="0">
                <a:solidFill>
                  <a:srgbClr val="0073FF"/>
                </a:solidFill>
                <a:latin typeface="Courier New"/>
                <a:cs typeface="Courier New"/>
              </a:rPr>
              <a:t>33</a:t>
            </a:r>
            <a:endParaRPr sz="850">
              <a:latin typeface="Courier New"/>
              <a:cs typeface="Courier New"/>
            </a:endParaRPr>
          </a:p>
          <a:p>
            <a:pPr marR="3023235" algn="ctr">
              <a:lnSpc>
                <a:spcPct val="100000"/>
              </a:lnSpc>
              <a:spcBef>
                <a:spcPts val="160"/>
              </a:spcBef>
            </a:pPr>
            <a:r>
              <a:rPr sz="850" b="1" dirty="0">
                <a:solidFill>
                  <a:srgbClr val="0073FF"/>
                </a:solidFill>
                <a:latin typeface="Courier New"/>
                <a:cs typeface="Courier New"/>
              </a:rPr>
              <a:t>34</a:t>
            </a:r>
            <a:endParaRPr sz="850">
              <a:latin typeface="Courier New"/>
              <a:cs typeface="Courier New"/>
            </a:endParaRPr>
          </a:p>
        </p:txBody>
      </p:sp>
      <p:sp>
        <p:nvSpPr>
          <p:cNvPr id="7" name="object 5"/>
          <p:cNvSpPr txBox="1"/>
          <p:nvPr/>
        </p:nvSpPr>
        <p:spPr>
          <a:xfrm>
            <a:off x="1140219" y="4805483"/>
            <a:ext cx="1995170" cy="4457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65"/>
              </a:lnSpc>
            </a:pPr>
            <a:r>
              <a:rPr sz="850" dirty="0">
                <a:latin typeface="Courier New"/>
                <a:cs typeface="Courier New"/>
              </a:rPr>
              <a:t>/**</a:t>
            </a:r>
            <a:endParaRPr sz="850">
              <a:latin typeface="Courier New"/>
              <a:cs typeface="Courier New"/>
            </a:endParaRPr>
          </a:p>
          <a:p>
            <a:pPr marL="207010">
              <a:lnSpc>
                <a:spcPts val="1165"/>
              </a:lnSpc>
            </a:pPr>
            <a:r>
              <a:rPr sz="1050" spc="-5" dirty="0">
                <a:solidFill>
                  <a:srgbClr val="0073FF"/>
                </a:solidFill>
                <a:latin typeface="Times New Roman"/>
                <a:cs typeface="Times New Roman"/>
              </a:rPr>
              <a:t>Tries to find an object in the</a:t>
            </a:r>
            <a:r>
              <a:rPr sz="1050" spc="20" dirty="0">
                <a:solidFill>
                  <a:srgbClr val="0073FF"/>
                </a:solidFill>
                <a:latin typeface="Times New Roman"/>
                <a:cs typeface="Times New Roman"/>
              </a:rPr>
              <a:t> </a:t>
            </a:r>
            <a:r>
              <a:rPr sz="1050" spc="-5" dirty="0">
                <a:solidFill>
                  <a:srgbClr val="0073FF"/>
                </a:solidFill>
                <a:latin typeface="Times New Roman"/>
                <a:cs typeface="Times New Roman"/>
              </a:rPr>
              <a:t>tree.</a:t>
            </a:r>
            <a:endParaRPr sz="1050">
              <a:latin typeface="Times New Roman"/>
              <a:cs typeface="Times New Roman"/>
            </a:endParaRPr>
          </a:p>
          <a:p>
            <a:pPr marL="207010">
              <a:lnSpc>
                <a:spcPts val="1220"/>
              </a:lnSpc>
            </a:pPr>
            <a:r>
              <a:rPr sz="850" dirty="0">
                <a:latin typeface="Courier New"/>
                <a:cs typeface="Courier New"/>
              </a:rPr>
              <a:t>@param obj</a:t>
            </a:r>
            <a:r>
              <a:rPr sz="850" spc="-275" dirty="0">
                <a:latin typeface="Courier New"/>
                <a:cs typeface="Courier New"/>
              </a:rPr>
              <a:t> </a:t>
            </a:r>
            <a:r>
              <a:rPr sz="1050" spc="-5" dirty="0">
                <a:solidFill>
                  <a:srgbClr val="0073FF"/>
                </a:solidFill>
                <a:latin typeface="Times New Roman"/>
                <a:cs typeface="Times New Roman"/>
              </a:rPr>
              <a:t>the object to find</a:t>
            </a:r>
            <a:endParaRPr sz="1050">
              <a:latin typeface="Times New Roman"/>
              <a:cs typeface="Times New Roman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44715" y="590852"/>
            <a:ext cx="5360035" cy="66675"/>
          </a:xfrm>
          <a:custGeom>
            <a:avLst/>
            <a:gdLst/>
            <a:ahLst/>
            <a:cxnLst/>
            <a:rect l="l" t="t" r="r" b="b"/>
            <a:pathLst>
              <a:path w="5360035" h="66675">
                <a:moveTo>
                  <a:pt x="0" y="0"/>
                </a:moveTo>
                <a:lnTo>
                  <a:pt x="5359567" y="0"/>
                </a:lnTo>
                <a:lnTo>
                  <a:pt x="5359567" y="66578"/>
                </a:lnTo>
                <a:lnTo>
                  <a:pt x="0" y="66578"/>
                </a:lnTo>
                <a:lnTo>
                  <a:pt x="0" y="0"/>
                </a:lnTo>
                <a:close/>
              </a:path>
            </a:pathLst>
          </a:custGeom>
          <a:solidFill>
            <a:srgbClr val="C7215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70" dirty="0"/>
              <a:t>Self </a:t>
            </a:r>
            <a:r>
              <a:rPr spc="110" dirty="0"/>
              <a:t>Check</a:t>
            </a:r>
            <a:r>
              <a:rPr spc="-45" dirty="0"/>
              <a:t> </a:t>
            </a:r>
            <a:r>
              <a:rPr spc="35" dirty="0"/>
              <a:t>17.13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32015" y="771334"/>
            <a:ext cx="5766435" cy="13068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10" dirty="0">
                <a:latin typeface="Arial"/>
                <a:cs typeface="Arial"/>
              </a:rPr>
              <a:t>What </a:t>
            </a:r>
            <a:r>
              <a:rPr sz="1200" spc="5" dirty="0">
                <a:latin typeface="Arial"/>
                <a:cs typeface="Arial"/>
              </a:rPr>
              <a:t>is </a:t>
            </a:r>
            <a:r>
              <a:rPr sz="1200" spc="10" dirty="0">
                <a:latin typeface="Arial"/>
                <a:cs typeface="Arial"/>
              </a:rPr>
              <a:t>the difference between a </a:t>
            </a:r>
            <a:r>
              <a:rPr sz="1200" spc="5" dirty="0">
                <a:latin typeface="Arial"/>
                <a:cs typeface="Arial"/>
              </a:rPr>
              <a:t>tree, </a:t>
            </a:r>
            <a:r>
              <a:rPr sz="1200" spc="10" dirty="0">
                <a:latin typeface="Arial"/>
                <a:cs typeface="Arial"/>
              </a:rPr>
              <a:t>a binary </a:t>
            </a:r>
            <a:r>
              <a:rPr sz="1200" spc="5" dirty="0">
                <a:latin typeface="Arial"/>
                <a:cs typeface="Arial"/>
              </a:rPr>
              <a:t>tree, </a:t>
            </a:r>
            <a:r>
              <a:rPr sz="1200" spc="10" dirty="0">
                <a:latin typeface="Arial"/>
                <a:cs typeface="Arial"/>
              </a:rPr>
              <a:t>and a balanced binary</a:t>
            </a:r>
            <a:r>
              <a:rPr sz="1200" spc="-35" dirty="0">
                <a:latin typeface="Arial"/>
                <a:cs typeface="Arial"/>
              </a:rPr>
              <a:t> </a:t>
            </a:r>
            <a:r>
              <a:rPr sz="1200" spc="10" dirty="0">
                <a:latin typeface="Arial"/>
                <a:cs typeface="Arial"/>
              </a:rPr>
              <a:t>tree?</a:t>
            </a:r>
            <a:endParaRPr sz="1200" dirty="0">
              <a:latin typeface="Arial"/>
              <a:cs typeface="Arial"/>
            </a:endParaRPr>
          </a:p>
          <a:p>
            <a:pPr marL="292100" marR="5080">
              <a:lnSpc>
                <a:spcPct val="116700"/>
              </a:lnSpc>
              <a:spcBef>
                <a:spcPts val="575"/>
              </a:spcBef>
            </a:pPr>
            <a:r>
              <a:rPr sz="1450" b="1" spc="10" dirty="0">
                <a:latin typeface="Arial"/>
                <a:cs typeface="Arial"/>
              </a:rPr>
              <a:t>Answer: </a:t>
            </a:r>
            <a:r>
              <a:rPr sz="1450" spc="5" dirty="0">
                <a:latin typeface="Arial"/>
                <a:cs typeface="Arial"/>
              </a:rPr>
              <a:t>In </a:t>
            </a:r>
            <a:r>
              <a:rPr sz="1450" spc="10" dirty="0">
                <a:latin typeface="Arial"/>
                <a:cs typeface="Arial"/>
              </a:rPr>
              <a:t>a </a:t>
            </a:r>
            <a:r>
              <a:rPr sz="1450" spc="5" dirty="0">
                <a:latin typeface="Arial"/>
                <a:cs typeface="Arial"/>
              </a:rPr>
              <a:t>tree, each </a:t>
            </a:r>
            <a:r>
              <a:rPr sz="1450" spc="10" dirty="0">
                <a:latin typeface="Arial"/>
                <a:cs typeface="Arial"/>
              </a:rPr>
              <a:t>node </a:t>
            </a:r>
            <a:r>
              <a:rPr sz="1450" spc="5" dirty="0">
                <a:latin typeface="Arial"/>
                <a:cs typeface="Arial"/>
              </a:rPr>
              <a:t>can have any </a:t>
            </a:r>
            <a:r>
              <a:rPr sz="1450" spc="10" dirty="0">
                <a:latin typeface="Arial"/>
                <a:cs typeface="Arial"/>
              </a:rPr>
              <a:t>number </a:t>
            </a:r>
            <a:r>
              <a:rPr sz="1450" spc="5" dirty="0">
                <a:latin typeface="Arial"/>
                <a:cs typeface="Arial"/>
              </a:rPr>
              <a:t>of children.</a:t>
            </a:r>
            <a:r>
              <a:rPr sz="1450" spc="-10" dirty="0">
                <a:latin typeface="Arial"/>
                <a:cs typeface="Arial"/>
              </a:rPr>
              <a:t> </a:t>
            </a:r>
            <a:r>
              <a:rPr sz="1450" spc="5" dirty="0">
                <a:latin typeface="Arial"/>
                <a:cs typeface="Arial"/>
              </a:rPr>
              <a:t>In  </a:t>
            </a:r>
            <a:r>
              <a:rPr sz="1450" spc="10" dirty="0">
                <a:latin typeface="Arial"/>
                <a:cs typeface="Arial"/>
              </a:rPr>
              <a:t>a </a:t>
            </a:r>
            <a:r>
              <a:rPr sz="1450" spc="5" dirty="0">
                <a:latin typeface="Arial"/>
                <a:cs typeface="Arial"/>
              </a:rPr>
              <a:t>binary tree, </a:t>
            </a:r>
            <a:r>
              <a:rPr sz="1450" spc="10" dirty="0">
                <a:latin typeface="Arial"/>
                <a:cs typeface="Arial"/>
              </a:rPr>
              <a:t>a node </a:t>
            </a:r>
            <a:r>
              <a:rPr sz="1450" spc="5" dirty="0">
                <a:latin typeface="Arial"/>
                <a:cs typeface="Arial"/>
              </a:rPr>
              <a:t>has at most two children. In </a:t>
            </a:r>
            <a:r>
              <a:rPr sz="1450" spc="10" dirty="0">
                <a:latin typeface="Arial"/>
                <a:cs typeface="Arial"/>
              </a:rPr>
              <a:t>a </a:t>
            </a:r>
            <a:r>
              <a:rPr sz="1450" spc="5" dirty="0">
                <a:latin typeface="Arial"/>
                <a:cs typeface="Arial"/>
              </a:rPr>
              <a:t>balanced  binary tree, all nodes have approximately as </a:t>
            </a:r>
            <a:r>
              <a:rPr sz="1450" spc="10" dirty="0">
                <a:latin typeface="Arial"/>
                <a:cs typeface="Arial"/>
              </a:rPr>
              <a:t>many </a:t>
            </a:r>
            <a:r>
              <a:rPr sz="1450" spc="5" dirty="0">
                <a:latin typeface="Arial"/>
                <a:cs typeface="Arial"/>
              </a:rPr>
              <a:t>descendants  to the left as to the</a:t>
            </a:r>
            <a:r>
              <a:rPr sz="1450" spc="-45" dirty="0">
                <a:latin typeface="Arial"/>
                <a:cs typeface="Arial"/>
              </a:rPr>
              <a:t> </a:t>
            </a:r>
            <a:r>
              <a:rPr sz="1450" spc="5" dirty="0">
                <a:latin typeface="Arial"/>
                <a:cs typeface="Arial"/>
              </a:rPr>
              <a:t>right.</a:t>
            </a:r>
            <a:endParaRPr sz="1450" dirty="0">
              <a:latin typeface="Arial"/>
              <a:cs typeface="Arial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44715" y="590868"/>
            <a:ext cx="5360035" cy="66675"/>
          </a:xfrm>
          <a:custGeom>
            <a:avLst/>
            <a:gdLst/>
            <a:ahLst/>
            <a:cxnLst/>
            <a:rect l="l" t="t" r="r" b="b"/>
            <a:pathLst>
              <a:path w="5360035" h="66675">
                <a:moveTo>
                  <a:pt x="0" y="0"/>
                </a:moveTo>
                <a:lnTo>
                  <a:pt x="5359567" y="0"/>
                </a:lnTo>
                <a:lnTo>
                  <a:pt x="5359567" y="66578"/>
                </a:lnTo>
                <a:lnTo>
                  <a:pt x="0" y="66578"/>
                </a:lnTo>
                <a:lnTo>
                  <a:pt x="0" y="0"/>
                </a:lnTo>
                <a:close/>
              </a:path>
            </a:pathLst>
          </a:custGeom>
          <a:solidFill>
            <a:srgbClr val="C7215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70" dirty="0"/>
              <a:t>Self </a:t>
            </a:r>
            <a:r>
              <a:rPr spc="110" dirty="0"/>
              <a:t>Check</a:t>
            </a:r>
            <a:r>
              <a:rPr spc="-45" dirty="0"/>
              <a:t> </a:t>
            </a:r>
            <a:r>
              <a:rPr spc="35" dirty="0"/>
              <a:t>17.14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32015" y="771349"/>
            <a:ext cx="5921375" cy="9740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1200" spc="10" dirty="0">
                <a:latin typeface="Arial"/>
                <a:cs typeface="Arial"/>
              </a:rPr>
              <a:t>Are the </a:t>
            </a:r>
            <a:r>
              <a:rPr sz="1200" spc="5" dirty="0">
                <a:latin typeface="Arial"/>
                <a:cs typeface="Arial"/>
              </a:rPr>
              <a:t>left </a:t>
            </a:r>
            <a:r>
              <a:rPr sz="1200" spc="10" dirty="0">
                <a:latin typeface="Arial"/>
                <a:cs typeface="Arial"/>
              </a:rPr>
              <a:t>and </a:t>
            </a:r>
            <a:r>
              <a:rPr sz="1200" spc="5" dirty="0">
                <a:latin typeface="Arial"/>
                <a:cs typeface="Arial"/>
              </a:rPr>
              <a:t>right </a:t>
            </a:r>
            <a:r>
              <a:rPr sz="1200" spc="10" dirty="0">
                <a:latin typeface="Arial"/>
                <a:cs typeface="Arial"/>
              </a:rPr>
              <a:t>children </a:t>
            </a:r>
            <a:r>
              <a:rPr sz="1200" spc="5" dirty="0">
                <a:latin typeface="Arial"/>
                <a:cs typeface="Arial"/>
              </a:rPr>
              <a:t>of </a:t>
            </a:r>
            <a:r>
              <a:rPr sz="1200" spc="10" dirty="0">
                <a:latin typeface="Arial"/>
                <a:cs typeface="Arial"/>
              </a:rPr>
              <a:t>a binary search </a:t>
            </a:r>
            <a:r>
              <a:rPr sz="1200" spc="5" dirty="0">
                <a:latin typeface="Arial"/>
                <a:cs typeface="Arial"/>
              </a:rPr>
              <a:t>tree </a:t>
            </a:r>
            <a:r>
              <a:rPr sz="1200" spc="10" dirty="0">
                <a:latin typeface="Arial"/>
                <a:cs typeface="Arial"/>
              </a:rPr>
              <a:t>always binary search trees?</a:t>
            </a:r>
            <a:r>
              <a:rPr sz="1200" spc="-40" dirty="0">
                <a:latin typeface="Arial"/>
                <a:cs typeface="Arial"/>
              </a:rPr>
              <a:t> </a:t>
            </a:r>
            <a:r>
              <a:rPr sz="1200" spc="15" dirty="0">
                <a:latin typeface="Arial"/>
                <a:cs typeface="Arial"/>
              </a:rPr>
              <a:t>Why  </a:t>
            </a:r>
            <a:r>
              <a:rPr sz="1200" spc="10" dirty="0">
                <a:latin typeface="Arial"/>
                <a:cs typeface="Arial"/>
              </a:rPr>
              <a:t>or why</a:t>
            </a:r>
            <a:r>
              <a:rPr sz="1200" spc="-85" dirty="0">
                <a:latin typeface="Arial"/>
                <a:cs typeface="Arial"/>
              </a:rPr>
              <a:t> </a:t>
            </a:r>
            <a:r>
              <a:rPr sz="1200" spc="10" dirty="0">
                <a:latin typeface="Arial"/>
                <a:cs typeface="Arial"/>
              </a:rPr>
              <a:t>not?</a:t>
            </a:r>
            <a:endParaRPr sz="1200" dirty="0">
              <a:latin typeface="Arial"/>
              <a:cs typeface="Arial"/>
            </a:endParaRPr>
          </a:p>
          <a:p>
            <a:pPr marL="292100" marR="314960">
              <a:lnSpc>
                <a:spcPct val="116700"/>
              </a:lnSpc>
              <a:spcBef>
                <a:spcPts val="575"/>
              </a:spcBef>
            </a:pPr>
            <a:r>
              <a:rPr sz="1450" b="1" spc="10" dirty="0">
                <a:latin typeface="Arial"/>
                <a:cs typeface="Arial"/>
              </a:rPr>
              <a:t>Answer: </a:t>
            </a:r>
            <a:r>
              <a:rPr sz="1450" spc="5" dirty="0">
                <a:latin typeface="Arial"/>
                <a:cs typeface="Arial"/>
              </a:rPr>
              <a:t>Yes––because the binary search condition holds for all  nodes of the tree, </a:t>
            </a:r>
            <a:r>
              <a:rPr sz="1450" dirty="0">
                <a:latin typeface="Arial"/>
                <a:cs typeface="Arial"/>
              </a:rPr>
              <a:t>it </a:t>
            </a:r>
            <a:r>
              <a:rPr sz="1450" spc="5" dirty="0">
                <a:latin typeface="Arial"/>
                <a:cs typeface="Arial"/>
              </a:rPr>
              <a:t>holds for all nodes of the</a:t>
            </a:r>
            <a:r>
              <a:rPr sz="1450" spc="60" dirty="0">
                <a:latin typeface="Arial"/>
                <a:cs typeface="Arial"/>
              </a:rPr>
              <a:t> </a:t>
            </a:r>
            <a:r>
              <a:rPr sz="1450" spc="5" dirty="0">
                <a:latin typeface="Arial"/>
                <a:cs typeface="Arial"/>
              </a:rPr>
              <a:t>subtrees.</a:t>
            </a:r>
            <a:endParaRPr sz="1450" dirty="0">
              <a:latin typeface="Arial"/>
              <a:cs typeface="Arial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44715" y="590883"/>
            <a:ext cx="5360035" cy="66675"/>
          </a:xfrm>
          <a:custGeom>
            <a:avLst/>
            <a:gdLst/>
            <a:ahLst/>
            <a:cxnLst/>
            <a:rect l="l" t="t" r="r" b="b"/>
            <a:pathLst>
              <a:path w="5360035" h="66675">
                <a:moveTo>
                  <a:pt x="0" y="0"/>
                </a:moveTo>
                <a:lnTo>
                  <a:pt x="5359567" y="0"/>
                </a:lnTo>
                <a:lnTo>
                  <a:pt x="5359567" y="66578"/>
                </a:lnTo>
                <a:lnTo>
                  <a:pt x="0" y="66578"/>
                </a:lnTo>
                <a:lnTo>
                  <a:pt x="0" y="0"/>
                </a:lnTo>
                <a:close/>
              </a:path>
            </a:pathLst>
          </a:custGeom>
          <a:solidFill>
            <a:srgbClr val="C7215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70" dirty="0"/>
              <a:t>Self </a:t>
            </a:r>
            <a:r>
              <a:rPr spc="110" dirty="0"/>
              <a:t>Check </a:t>
            </a:r>
            <a:r>
              <a:rPr spc="-10" dirty="0"/>
              <a:t>17.</a:t>
            </a:r>
            <a:r>
              <a:rPr spc="-125" dirty="0"/>
              <a:t> </a:t>
            </a:r>
            <a:r>
              <a:rPr spc="105" dirty="0"/>
              <a:t>15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32015" y="771364"/>
            <a:ext cx="4419600" cy="5327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10" dirty="0">
                <a:latin typeface="Arial"/>
                <a:cs typeface="Arial"/>
              </a:rPr>
              <a:t>Draw </a:t>
            </a:r>
            <a:r>
              <a:rPr sz="1200" spc="5" dirty="0">
                <a:latin typeface="Arial"/>
                <a:cs typeface="Arial"/>
              </a:rPr>
              <a:t>all </a:t>
            </a:r>
            <a:r>
              <a:rPr sz="1200" spc="10" dirty="0">
                <a:latin typeface="Arial"/>
                <a:cs typeface="Arial"/>
              </a:rPr>
              <a:t>binary search trees containing data values A, B, and</a:t>
            </a:r>
            <a:r>
              <a:rPr sz="1200" spc="-85" dirty="0">
                <a:latin typeface="Arial"/>
                <a:cs typeface="Arial"/>
              </a:rPr>
              <a:t> </a:t>
            </a:r>
            <a:r>
              <a:rPr sz="1200" spc="10" dirty="0">
                <a:latin typeface="Arial"/>
                <a:cs typeface="Arial"/>
              </a:rPr>
              <a:t>C.</a:t>
            </a:r>
            <a:endParaRPr sz="1200">
              <a:latin typeface="Arial"/>
              <a:cs typeface="Arial"/>
            </a:endParaRPr>
          </a:p>
          <a:p>
            <a:pPr marL="292100">
              <a:lnSpc>
                <a:spcPct val="100000"/>
              </a:lnSpc>
              <a:spcBef>
                <a:spcPts val="865"/>
              </a:spcBef>
            </a:pPr>
            <a:r>
              <a:rPr sz="1450" b="1" spc="10" dirty="0">
                <a:latin typeface="Arial"/>
                <a:cs typeface="Arial"/>
              </a:rPr>
              <a:t>Answer:</a:t>
            </a:r>
            <a:endParaRPr sz="145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27715" y="1335532"/>
            <a:ext cx="2230513" cy="88221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44715" y="590899"/>
            <a:ext cx="5360035" cy="66675"/>
          </a:xfrm>
          <a:custGeom>
            <a:avLst/>
            <a:gdLst/>
            <a:ahLst/>
            <a:cxnLst/>
            <a:rect l="l" t="t" r="r" b="b"/>
            <a:pathLst>
              <a:path w="5360035" h="66675">
                <a:moveTo>
                  <a:pt x="0" y="0"/>
                </a:moveTo>
                <a:lnTo>
                  <a:pt x="5359567" y="0"/>
                </a:lnTo>
                <a:lnTo>
                  <a:pt x="5359567" y="66578"/>
                </a:lnTo>
                <a:lnTo>
                  <a:pt x="0" y="66578"/>
                </a:lnTo>
                <a:lnTo>
                  <a:pt x="0" y="0"/>
                </a:lnTo>
                <a:close/>
              </a:path>
            </a:pathLst>
          </a:custGeom>
          <a:solidFill>
            <a:srgbClr val="C7215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70" dirty="0"/>
              <a:t>Self </a:t>
            </a:r>
            <a:r>
              <a:rPr spc="110" dirty="0"/>
              <a:t>Check</a:t>
            </a:r>
            <a:r>
              <a:rPr spc="-45" dirty="0"/>
              <a:t> </a:t>
            </a:r>
            <a:r>
              <a:rPr spc="35" dirty="0"/>
              <a:t>17.16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32015" y="762784"/>
            <a:ext cx="5852795" cy="4013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4700"/>
              </a:lnSpc>
            </a:pPr>
            <a:r>
              <a:rPr sz="1200" spc="10" dirty="0">
                <a:latin typeface="Arial"/>
                <a:cs typeface="Arial"/>
              </a:rPr>
              <a:t>Give an example </a:t>
            </a:r>
            <a:r>
              <a:rPr sz="1200" spc="5" dirty="0">
                <a:latin typeface="Arial"/>
                <a:cs typeface="Arial"/>
              </a:rPr>
              <a:t>of </a:t>
            </a:r>
            <a:r>
              <a:rPr sz="1200" spc="10" dirty="0">
                <a:latin typeface="Arial"/>
                <a:cs typeface="Arial"/>
              </a:rPr>
              <a:t>a </a:t>
            </a:r>
            <a:r>
              <a:rPr sz="1200" spc="5" dirty="0">
                <a:latin typeface="Arial"/>
                <a:cs typeface="Arial"/>
              </a:rPr>
              <a:t>string that, </a:t>
            </a:r>
            <a:r>
              <a:rPr sz="1200" spc="10" dirty="0">
                <a:latin typeface="Arial"/>
                <a:cs typeface="Arial"/>
              </a:rPr>
              <a:t>when inserted </a:t>
            </a:r>
            <a:r>
              <a:rPr sz="1200" spc="5" dirty="0">
                <a:latin typeface="Arial"/>
                <a:cs typeface="Arial"/>
              </a:rPr>
              <a:t>into </a:t>
            </a:r>
            <a:r>
              <a:rPr sz="1200" spc="10" dirty="0">
                <a:latin typeface="Arial"/>
                <a:cs typeface="Arial"/>
              </a:rPr>
              <a:t>the </a:t>
            </a:r>
            <a:r>
              <a:rPr sz="1200" spc="5" dirty="0">
                <a:latin typeface="Arial"/>
                <a:cs typeface="Arial"/>
              </a:rPr>
              <a:t>tree of </a:t>
            </a:r>
            <a:r>
              <a:rPr sz="1200" spc="10" dirty="0">
                <a:latin typeface="Arial"/>
                <a:cs typeface="Arial"/>
              </a:rPr>
              <a:t>Figure 12, becomes a  </a:t>
            </a:r>
            <a:r>
              <a:rPr sz="1200" spc="5" dirty="0">
                <a:latin typeface="Arial"/>
                <a:cs typeface="Arial"/>
              </a:rPr>
              <a:t>right child of</a:t>
            </a:r>
            <a:r>
              <a:rPr sz="1200" spc="-35" dirty="0">
                <a:latin typeface="Arial"/>
                <a:cs typeface="Arial"/>
              </a:rPr>
              <a:t> </a:t>
            </a:r>
            <a:r>
              <a:rPr sz="1200" spc="10" dirty="0">
                <a:latin typeface="Courier" charset="0"/>
                <a:cs typeface="Courier" charset="0"/>
              </a:rPr>
              <a:t>Romeo</a:t>
            </a:r>
            <a:r>
              <a:rPr sz="1200" spc="10" dirty="0">
                <a:latin typeface="Arial"/>
                <a:cs typeface="Arial"/>
              </a:rPr>
              <a:t>.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44740" y="1177378"/>
            <a:ext cx="4111472" cy="20807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911593" y="3344513"/>
            <a:ext cx="5230495" cy="5060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b="1" spc="10" dirty="0">
                <a:latin typeface="Arial"/>
                <a:cs typeface="Arial"/>
              </a:rPr>
              <a:t>Answer: </a:t>
            </a:r>
            <a:r>
              <a:rPr sz="1450" spc="5" dirty="0">
                <a:latin typeface="Arial"/>
                <a:cs typeface="Arial"/>
              </a:rPr>
              <a:t>For example, </a:t>
            </a:r>
            <a:r>
              <a:rPr sz="1450" spc="5" dirty="0">
                <a:latin typeface="Courier" charset="0"/>
                <a:cs typeface="Courier" charset="0"/>
              </a:rPr>
              <a:t>Sarah</a:t>
            </a:r>
            <a:r>
              <a:rPr sz="1450" spc="5" dirty="0">
                <a:latin typeface="Arial"/>
                <a:cs typeface="Arial"/>
              </a:rPr>
              <a:t>.  </a:t>
            </a:r>
            <a:r>
              <a:rPr sz="1450" spc="10" dirty="0">
                <a:latin typeface="Arial"/>
                <a:cs typeface="Arial"/>
              </a:rPr>
              <a:t>Any </a:t>
            </a:r>
            <a:r>
              <a:rPr sz="1450" spc="5" dirty="0">
                <a:latin typeface="Arial"/>
                <a:cs typeface="Arial"/>
              </a:rPr>
              <a:t>string between </a:t>
            </a:r>
            <a:r>
              <a:rPr sz="1450" spc="10" dirty="0">
                <a:latin typeface="Courier" charset="0"/>
                <a:cs typeface="Courier" charset="0"/>
              </a:rPr>
              <a:t>Romeo</a:t>
            </a:r>
            <a:r>
              <a:rPr sz="1450" spc="-480" dirty="0">
                <a:latin typeface="Courier" charset="0"/>
                <a:cs typeface="Courier" charset="0"/>
              </a:rPr>
              <a:t> </a:t>
            </a:r>
            <a:r>
              <a:rPr sz="1450" spc="10" dirty="0">
                <a:latin typeface="Arial"/>
                <a:cs typeface="Arial"/>
              </a:rPr>
              <a:t>and</a:t>
            </a:r>
            <a:endParaRPr sz="145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55"/>
              </a:spcBef>
            </a:pPr>
            <a:r>
              <a:rPr sz="1450" spc="10" dirty="0">
                <a:latin typeface="Courier" charset="0"/>
                <a:cs typeface="Courier" charset="0"/>
              </a:rPr>
              <a:t>Tom</a:t>
            </a:r>
            <a:r>
              <a:rPr sz="1450" spc="-555" dirty="0">
                <a:latin typeface="Courier" charset="0"/>
                <a:cs typeface="Courier" charset="0"/>
              </a:rPr>
              <a:t> </a:t>
            </a:r>
            <a:r>
              <a:rPr sz="1450" spc="5" dirty="0">
                <a:latin typeface="Arial"/>
                <a:cs typeface="Arial"/>
              </a:rPr>
              <a:t>will do.</a:t>
            </a:r>
            <a:endParaRPr sz="1450" dirty="0">
              <a:latin typeface="Arial"/>
              <a:cs typeface="Arial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44715" y="589644"/>
            <a:ext cx="5360035" cy="66675"/>
          </a:xfrm>
          <a:custGeom>
            <a:avLst/>
            <a:gdLst/>
            <a:ahLst/>
            <a:cxnLst/>
            <a:rect l="l" t="t" r="r" b="b"/>
            <a:pathLst>
              <a:path w="5360035" h="66675">
                <a:moveTo>
                  <a:pt x="0" y="0"/>
                </a:moveTo>
                <a:lnTo>
                  <a:pt x="5359567" y="0"/>
                </a:lnTo>
                <a:lnTo>
                  <a:pt x="5359567" y="66578"/>
                </a:lnTo>
                <a:lnTo>
                  <a:pt x="0" y="66578"/>
                </a:lnTo>
                <a:lnTo>
                  <a:pt x="0" y="0"/>
                </a:lnTo>
                <a:close/>
              </a:path>
            </a:pathLst>
          </a:custGeom>
          <a:solidFill>
            <a:srgbClr val="C7215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70" dirty="0"/>
              <a:t>Self </a:t>
            </a:r>
            <a:r>
              <a:rPr spc="110" dirty="0"/>
              <a:t>Check</a:t>
            </a:r>
            <a:r>
              <a:rPr spc="-45" dirty="0"/>
              <a:t> </a:t>
            </a:r>
            <a:r>
              <a:rPr spc="35" dirty="0"/>
              <a:t>17.17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32015" y="770125"/>
            <a:ext cx="4384675" cy="201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10" dirty="0">
                <a:latin typeface="Arial"/>
                <a:cs typeface="Arial"/>
              </a:rPr>
              <a:t>Trace the removal </a:t>
            </a:r>
            <a:r>
              <a:rPr sz="1200" spc="5" dirty="0">
                <a:latin typeface="Arial"/>
                <a:cs typeface="Arial"/>
              </a:rPr>
              <a:t>of </a:t>
            </a:r>
            <a:r>
              <a:rPr sz="1200" spc="10" dirty="0">
                <a:latin typeface="Arial"/>
                <a:cs typeface="Arial"/>
              </a:rPr>
              <a:t>the node “Tom” from the </a:t>
            </a:r>
            <a:r>
              <a:rPr sz="1200" spc="5" dirty="0">
                <a:latin typeface="Arial"/>
                <a:cs typeface="Arial"/>
              </a:rPr>
              <a:t>tree in </a:t>
            </a:r>
            <a:r>
              <a:rPr sz="1200" spc="10" dirty="0">
                <a:latin typeface="Arial"/>
                <a:cs typeface="Arial"/>
              </a:rPr>
              <a:t>Figure</a:t>
            </a:r>
            <a:r>
              <a:rPr sz="1200" spc="-45" dirty="0">
                <a:latin typeface="Arial"/>
                <a:cs typeface="Arial"/>
              </a:rPr>
              <a:t> </a:t>
            </a:r>
            <a:r>
              <a:rPr sz="1200" spc="10" dirty="0">
                <a:latin typeface="Arial"/>
                <a:cs typeface="Arial"/>
              </a:rPr>
              <a:t>12.</a:t>
            </a:r>
            <a:endParaRPr sz="12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44740" y="985989"/>
            <a:ext cx="4111472" cy="20807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911593" y="3106619"/>
            <a:ext cx="5257165" cy="5346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16700"/>
              </a:lnSpc>
            </a:pPr>
            <a:r>
              <a:rPr sz="1450" b="1" spc="10" dirty="0">
                <a:latin typeface="Arial"/>
                <a:cs typeface="Arial"/>
              </a:rPr>
              <a:t>Answer: </a:t>
            </a:r>
            <a:r>
              <a:rPr sz="1450" spc="5" dirty="0">
                <a:latin typeface="Arial"/>
                <a:cs typeface="Arial"/>
              </a:rPr>
              <a:t>“Tom” has </a:t>
            </a:r>
            <a:r>
              <a:rPr sz="1450" spc="10" dirty="0">
                <a:latin typeface="Arial"/>
                <a:cs typeface="Arial"/>
              </a:rPr>
              <a:t>a </a:t>
            </a:r>
            <a:r>
              <a:rPr sz="1450" spc="5" dirty="0">
                <a:latin typeface="Arial"/>
                <a:cs typeface="Arial"/>
              </a:rPr>
              <a:t>single child. That child replaces “Tom” in  the parent</a:t>
            </a:r>
            <a:r>
              <a:rPr sz="1450" spc="-55" dirty="0">
                <a:latin typeface="Arial"/>
                <a:cs typeface="Arial"/>
              </a:rPr>
              <a:t> </a:t>
            </a:r>
            <a:r>
              <a:rPr sz="1450" spc="5" dirty="0">
                <a:latin typeface="Arial"/>
                <a:cs typeface="Arial"/>
              </a:rPr>
              <a:t>“Juliet”.</a:t>
            </a:r>
            <a:endParaRPr sz="1450" dirty="0">
              <a:latin typeface="Arial"/>
              <a:cs typeface="Arial"/>
            </a:endParaRPr>
          </a:p>
        </p:txBody>
      </p:sp>
      <p:sp>
        <p:nvSpPr>
          <p:cNvPr id="7" name="object 2"/>
          <p:cNvSpPr/>
          <p:nvPr/>
        </p:nvSpPr>
        <p:spPr>
          <a:xfrm>
            <a:off x="2491498" y="3373954"/>
            <a:ext cx="2097354" cy="186430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44715" y="589675"/>
            <a:ext cx="5360035" cy="66675"/>
          </a:xfrm>
          <a:custGeom>
            <a:avLst/>
            <a:gdLst/>
            <a:ahLst/>
            <a:cxnLst/>
            <a:rect l="l" t="t" r="r" b="b"/>
            <a:pathLst>
              <a:path w="5360035" h="66675">
                <a:moveTo>
                  <a:pt x="0" y="0"/>
                </a:moveTo>
                <a:lnTo>
                  <a:pt x="5359567" y="0"/>
                </a:lnTo>
                <a:lnTo>
                  <a:pt x="5359567" y="66578"/>
                </a:lnTo>
                <a:lnTo>
                  <a:pt x="0" y="66578"/>
                </a:lnTo>
                <a:lnTo>
                  <a:pt x="0" y="0"/>
                </a:lnTo>
                <a:close/>
              </a:path>
            </a:pathLst>
          </a:custGeom>
          <a:solidFill>
            <a:srgbClr val="C7215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70" dirty="0"/>
              <a:t>Self </a:t>
            </a:r>
            <a:r>
              <a:rPr spc="110" dirty="0"/>
              <a:t>Check</a:t>
            </a:r>
            <a:r>
              <a:rPr spc="-45" dirty="0"/>
              <a:t> </a:t>
            </a:r>
            <a:r>
              <a:rPr spc="35" dirty="0"/>
              <a:t>17.18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32015" y="770156"/>
            <a:ext cx="4436110" cy="201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10" dirty="0">
                <a:latin typeface="Arial"/>
                <a:cs typeface="Arial"/>
              </a:rPr>
              <a:t>Trace the removal </a:t>
            </a:r>
            <a:r>
              <a:rPr sz="1200" spc="5" dirty="0">
                <a:latin typeface="Arial"/>
                <a:cs typeface="Arial"/>
              </a:rPr>
              <a:t>of </a:t>
            </a:r>
            <a:r>
              <a:rPr sz="1200" spc="10" dirty="0">
                <a:latin typeface="Arial"/>
                <a:cs typeface="Arial"/>
              </a:rPr>
              <a:t>the node </a:t>
            </a:r>
            <a:r>
              <a:rPr sz="1200" spc="5" dirty="0">
                <a:latin typeface="Arial"/>
                <a:cs typeface="Arial"/>
              </a:rPr>
              <a:t>“Juliet” </a:t>
            </a:r>
            <a:r>
              <a:rPr sz="1200" spc="10" dirty="0">
                <a:latin typeface="Arial"/>
                <a:cs typeface="Arial"/>
              </a:rPr>
              <a:t>from the </a:t>
            </a:r>
            <a:r>
              <a:rPr sz="1200" spc="5" dirty="0">
                <a:latin typeface="Arial"/>
                <a:cs typeface="Arial"/>
              </a:rPr>
              <a:t>tree in </a:t>
            </a:r>
            <a:r>
              <a:rPr sz="1200" spc="10" dirty="0">
                <a:latin typeface="Arial"/>
                <a:cs typeface="Arial"/>
              </a:rPr>
              <a:t>Figure</a:t>
            </a:r>
            <a:r>
              <a:rPr sz="1200" spc="-20" dirty="0">
                <a:latin typeface="Arial"/>
                <a:cs typeface="Arial"/>
              </a:rPr>
              <a:t> </a:t>
            </a:r>
            <a:r>
              <a:rPr sz="1200" spc="10" dirty="0">
                <a:latin typeface="Arial"/>
                <a:cs typeface="Arial"/>
              </a:rPr>
              <a:t>12.</a:t>
            </a:r>
            <a:endParaRPr sz="12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44740" y="985989"/>
            <a:ext cx="4111472" cy="20807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911593" y="3106649"/>
            <a:ext cx="5330825" cy="793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algn="just">
              <a:lnSpc>
                <a:spcPct val="116700"/>
              </a:lnSpc>
            </a:pPr>
            <a:r>
              <a:rPr sz="1450" b="1" spc="10" dirty="0">
                <a:latin typeface="Arial"/>
                <a:cs typeface="Arial"/>
              </a:rPr>
              <a:t>Answer: </a:t>
            </a:r>
            <a:r>
              <a:rPr sz="1450" spc="5" dirty="0">
                <a:latin typeface="Arial"/>
                <a:cs typeface="Arial"/>
              </a:rPr>
              <a:t>“Juliet” has two children. </a:t>
            </a:r>
            <a:r>
              <a:rPr sz="1450" spc="10" dirty="0">
                <a:latin typeface="Arial"/>
                <a:cs typeface="Arial"/>
              </a:rPr>
              <a:t>We </a:t>
            </a:r>
            <a:r>
              <a:rPr sz="1450" spc="5" dirty="0">
                <a:latin typeface="Arial"/>
                <a:cs typeface="Arial"/>
              </a:rPr>
              <a:t>look for the smallest child  in the right subtree, “Romeo”. </a:t>
            </a:r>
            <a:r>
              <a:rPr sz="1450" spc="10" dirty="0">
                <a:latin typeface="Arial"/>
                <a:cs typeface="Arial"/>
              </a:rPr>
              <a:t>The </a:t>
            </a:r>
            <a:r>
              <a:rPr sz="1450" spc="5" dirty="0">
                <a:latin typeface="Arial"/>
                <a:cs typeface="Arial"/>
              </a:rPr>
              <a:t>data replaces “Juliet”, </a:t>
            </a:r>
            <a:r>
              <a:rPr sz="1450" spc="10" dirty="0">
                <a:latin typeface="Arial"/>
                <a:cs typeface="Arial"/>
              </a:rPr>
              <a:t>and </a:t>
            </a:r>
            <a:r>
              <a:rPr sz="1450" spc="5" dirty="0">
                <a:latin typeface="Arial"/>
                <a:cs typeface="Arial"/>
              </a:rPr>
              <a:t>the  </a:t>
            </a:r>
            <a:r>
              <a:rPr sz="1450" spc="10" dirty="0">
                <a:latin typeface="Arial"/>
                <a:cs typeface="Arial"/>
              </a:rPr>
              <a:t>node </a:t>
            </a:r>
            <a:r>
              <a:rPr sz="1450" spc="5" dirty="0">
                <a:latin typeface="Arial"/>
                <a:cs typeface="Arial"/>
              </a:rPr>
              <a:t>is </a:t>
            </a:r>
            <a:r>
              <a:rPr sz="1450" spc="10" dirty="0">
                <a:latin typeface="Arial"/>
                <a:cs typeface="Arial"/>
              </a:rPr>
              <a:t>removed </a:t>
            </a:r>
            <a:r>
              <a:rPr sz="1450" spc="5" dirty="0">
                <a:latin typeface="Arial"/>
                <a:cs typeface="Arial"/>
              </a:rPr>
              <a:t>from its parent</a:t>
            </a:r>
            <a:r>
              <a:rPr sz="1450" spc="-45" dirty="0">
                <a:latin typeface="Arial"/>
                <a:cs typeface="Arial"/>
              </a:rPr>
              <a:t> </a:t>
            </a:r>
            <a:r>
              <a:rPr sz="1450" spc="5" dirty="0">
                <a:latin typeface="Arial"/>
                <a:cs typeface="Arial"/>
              </a:rPr>
              <a:t>“Tom”.</a:t>
            </a:r>
            <a:endParaRPr sz="1450" dirty="0">
              <a:latin typeface="Arial"/>
              <a:cs typeface="Arial"/>
            </a:endParaRPr>
          </a:p>
        </p:txBody>
      </p:sp>
      <p:sp>
        <p:nvSpPr>
          <p:cNvPr id="7" name="object 2"/>
          <p:cNvSpPr/>
          <p:nvPr/>
        </p:nvSpPr>
        <p:spPr>
          <a:xfrm>
            <a:off x="4267200" y="3672028"/>
            <a:ext cx="2130640" cy="18143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44715" y="588436"/>
            <a:ext cx="5360035" cy="66675"/>
          </a:xfrm>
          <a:custGeom>
            <a:avLst/>
            <a:gdLst/>
            <a:ahLst/>
            <a:cxnLst/>
            <a:rect l="l" t="t" r="r" b="b"/>
            <a:pathLst>
              <a:path w="5360035" h="66675">
                <a:moveTo>
                  <a:pt x="0" y="0"/>
                </a:moveTo>
                <a:lnTo>
                  <a:pt x="5359567" y="0"/>
                </a:lnTo>
                <a:lnTo>
                  <a:pt x="5359567" y="66578"/>
                </a:lnTo>
                <a:lnTo>
                  <a:pt x="0" y="66578"/>
                </a:lnTo>
                <a:lnTo>
                  <a:pt x="0" y="0"/>
                </a:lnTo>
                <a:close/>
              </a:path>
            </a:pathLst>
          </a:custGeom>
          <a:solidFill>
            <a:srgbClr val="FFDF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65" dirty="0"/>
              <a:t>Tree </a:t>
            </a:r>
            <a:r>
              <a:rPr spc="105" dirty="0"/>
              <a:t>Traversal </a:t>
            </a:r>
            <a:r>
              <a:rPr spc="-130" dirty="0"/>
              <a:t>- </a:t>
            </a:r>
            <a:r>
              <a:rPr spc="95" dirty="0"/>
              <a:t>Inorder</a:t>
            </a:r>
            <a:r>
              <a:rPr spc="100" dirty="0"/>
              <a:t> </a:t>
            </a:r>
            <a:r>
              <a:rPr spc="105" dirty="0"/>
              <a:t>Traversal</a:t>
            </a:r>
          </a:p>
        </p:txBody>
      </p:sp>
      <p:sp>
        <p:nvSpPr>
          <p:cNvPr id="4" name="object 4"/>
          <p:cNvSpPr/>
          <p:nvPr/>
        </p:nvSpPr>
        <p:spPr>
          <a:xfrm>
            <a:off x="761227" y="888039"/>
            <a:ext cx="58419" cy="58419"/>
          </a:xfrm>
          <a:custGeom>
            <a:avLst/>
            <a:gdLst/>
            <a:ahLst/>
            <a:cxnLst/>
            <a:rect l="l" t="t" r="r" b="b"/>
            <a:pathLst>
              <a:path w="58419" h="58419">
                <a:moveTo>
                  <a:pt x="0" y="0"/>
                </a:moveTo>
                <a:lnTo>
                  <a:pt x="58256" y="0"/>
                </a:lnTo>
                <a:lnTo>
                  <a:pt x="58256" y="58256"/>
                </a:lnTo>
                <a:lnTo>
                  <a:pt x="0" y="58256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11593" y="787100"/>
            <a:ext cx="3776345" cy="2400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spc="10" dirty="0">
                <a:latin typeface="Arial"/>
                <a:cs typeface="Arial"/>
              </a:rPr>
              <a:t>To </a:t>
            </a:r>
            <a:r>
              <a:rPr sz="1450" spc="5" dirty="0">
                <a:latin typeface="Arial"/>
                <a:cs typeface="Arial"/>
              </a:rPr>
              <a:t>print </a:t>
            </a:r>
            <a:r>
              <a:rPr sz="1450" spc="10" dirty="0">
                <a:latin typeface="Arial"/>
                <a:cs typeface="Arial"/>
              </a:rPr>
              <a:t>a </a:t>
            </a:r>
            <a:r>
              <a:rPr sz="1450" spc="5" dirty="0">
                <a:latin typeface="Arial"/>
                <a:cs typeface="Arial"/>
              </a:rPr>
              <a:t>Binary Search Tree in sorted order:</a:t>
            </a:r>
            <a:endParaRPr sz="14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31835" y="1096096"/>
            <a:ext cx="5343525" cy="524510"/>
          </a:xfrm>
          <a:prstGeom prst="rect">
            <a:avLst/>
          </a:prstGeom>
          <a:ln w="8322">
            <a:solidFill>
              <a:srgbClr val="CCCCCC"/>
            </a:solidFill>
          </a:ln>
        </p:spPr>
        <p:txBody>
          <a:bodyPr vert="horz" wrap="square" lIns="0" tIns="50800" rIns="0" bIns="0" rtlCol="0">
            <a:spAutoFit/>
          </a:bodyPr>
          <a:lstStyle/>
          <a:p>
            <a:pPr marL="52069" marR="4103370">
              <a:lnSpc>
                <a:spcPct val="102800"/>
              </a:lnSpc>
              <a:spcBef>
                <a:spcPts val="400"/>
              </a:spcBef>
            </a:pPr>
            <a:r>
              <a:rPr sz="850" spc="10" dirty="0">
                <a:latin typeface="Comic Sans MS"/>
                <a:cs typeface="Comic Sans MS"/>
              </a:rPr>
              <a:t>Print </a:t>
            </a:r>
            <a:r>
              <a:rPr sz="850" spc="15" dirty="0">
                <a:latin typeface="Comic Sans MS"/>
                <a:cs typeface="Comic Sans MS"/>
              </a:rPr>
              <a:t>the </a:t>
            </a:r>
            <a:r>
              <a:rPr sz="850" spc="10" dirty="0">
                <a:latin typeface="Comic Sans MS"/>
                <a:cs typeface="Comic Sans MS"/>
              </a:rPr>
              <a:t>left </a:t>
            </a:r>
            <a:r>
              <a:rPr sz="850" spc="15" dirty="0">
                <a:latin typeface="Comic Sans MS"/>
                <a:cs typeface="Comic Sans MS"/>
              </a:rPr>
              <a:t>subtree.  </a:t>
            </a:r>
            <a:r>
              <a:rPr sz="850" spc="10" dirty="0">
                <a:latin typeface="Comic Sans MS"/>
                <a:cs typeface="Comic Sans MS"/>
              </a:rPr>
              <a:t>Print </a:t>
            </a:r>
            <a:r>
              <a:rPr sz="850" spc="15" dirty="0">
                <a:latin typeface="Comic Sans MS"/>
                <a:cs typeface="Comic Sans MS"/>
              </a:rPr>
              <a:t>the root</a:t>
            </a:r>
            <a:r>
              <a:rPr sz="850" spc="-65" dirty="0">
                <a:latin typeface="Comic Sans MS"/>
                <a:cs typeface="Comic Sans MS"/>
              </a:rPr>
              <a:t> </a:t>
            </a:r>
            <a:r>
              <a:rPr sz="850" spc="10" dirty="0">
                <a:latin typeface="Comic Sans MS"/>
                <a:cs typeface="Comic Sans MS"/>
              </a:rPr>
              <a:t>data.</a:t>
            </a:r>
            <a:endParaRPr sz="850">
              <a:latin typeface="Comic Sans MS"/>
              <a:cs typeface="Comic Sans MS"/>
            </a:endParaRPr>
          </a:p>
          <a:p>
            <a:pPr marL="52069">
              <a:lnSpc>
                <a:spcPct val="100000"/>
              </a:lnSpc>
              <a:spcBef>
                <a:spcPts val="25"/>
              </a:spcBef>
            </a:pPr>
            <a:r>
              <a:rPr sz="850" spc="10" dirty="0">
                <a:latin typeface="Comic Sans MS"/>
                <a:cs typeface="Comic Sans MS"/>
              </a:rPr>
              <a:t>Print </a:t>
            </a:r>
            <a:r>
              <a:rPr sz="850" spc="15" dirty="0">
                <a:latin typeface="Comic Sans MS"/>
                <a:cs typeface="Comic Sans MS"/>
              </a:rPr>
              <a:t>the </a:t>
            </a:r>
            <a:r>
              <a:rPr sz="850" spc="10" dirty="0">
                <a:latin typeface="Comic Sans MS"/>
                <a:cs typeface="Comic Sans MS"/>
              </a:rPr>
              <a:t>right</a:t>
            </a:r>
            <a:r>
              <a:rPr sz="850" spc="-65" dirty="0">
                <a:latin typeface="Comic Sans MS"/>
                <a:cs typeface="Comic Sans MS"/>
              </a:rPr>
              <a:t> </a:t>
            </a:r>
            <a:r>
              <a:rPr sz="850" spc="15" dirty="0">
                <a:latin typeface="Comic Sans MS"/>
                <a:cs typeface="Comic Sans MS"/>
              </a:rPr>
              <a:t>subtree.</a:t>
            </a:r>
            <a:endParaRPr sz="850">
              <a:latin typeface="Comic Sans MS"/>
              <a:cs typeface="Comic Sans M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61227" y="1778526"/>
            <a:ext cx="58419" cy="58419"/>
          </a:xfrm>
          <a:custGeom>
            <a:avLst/>
            <a:gdLst/>
            <a:ahLst/>
            <a:cxnLst/>
            <a:rect l="l" t="t" r="r" b="b"/>
            <a:pathLst>
              <a:path w="58419" h="58419">
                <a:moveTo>
                  <a:pt x="0" y="0"/>
                </a:moveTo>
                <a:lnTo>
                  <a:pt x="58256" y="0"/>
                </a:lnTo>
                <a:lnTo>
                  <a:pt x="58256" y="58256"/>
                </a:lnTo>
                <a:lnTo>
                  <a:pt x="0" y="58256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61227" y="2086451"/>
            <a:ext cx="58419" cy="58419"/>
          </a:xfrm>
          <a:custGeom>
            <a:avLst/>
            <a:gdLst/>
            <a:ahLst/>
            <a:cxnLst/>
            <a:rect l="l" t="t" r="r" b="b"/>
            <a:pathLst>
              <a:path w="58419" h="58419">
                <a:moveTo>
                  <a:pt x="0" y="0"/>
                </a:moveTo>
                <a:lnTo>
                  <a:pt x="58256" y="0"/>
                </a:lnTo>
                <a:lnTo>
                  <a:pt x="58256" y="58256"/>
                </a:lnTo>
                <a:lnTo>
                  <a:pt x="0" y="58256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911593" y="1677587"/>
            <a:ext cx="3766185" cy="5480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spc="5" dirty="0">
                <a:latin typeface="Arial"/>
                <a:cs typeface="Arial"/>
              </a:rPr>
              <a:t>This called </a:t>
            </a:r>
            <a:r>
              <a:rPr sz="1450" spc="10" dirty="0">
                <a:latin typeface="Arial"/>
                <a:cs typeface="Arial"/>
              </a:rPr>
              <a:t>an </a:t>
            </a:r>
            <a:r>
              <a:rPr sz="1450" b="1" spc="5" dirty="0">
                <a:latin typeface="Arial"/>
                <a:cs typeface="Arial"/>
              </a:rPr>
              <a:t>inorder</a:t>
            </a:r>
            <a:r>
              <a:rPr sz="1450" b="1" spc="-30" dirty="0">
                <a:latin typeface="Arial"/>
                <a:cs typeface="Arial"/>
              </a:rPr>
              <a:t> </a:t>
            </a:r>
            <a:r>
              <a:rPr sz="1450" spc="5" dirty="0">
                <a:latin typeface="Arial"/>
                <a:cs typeface="Arial"/>
              </a:rPr>
              <a:t>traversal.</a:t>
            </a:r>
            <a:endParaRPr sz="14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685"/>
              </a:spcBef>
            </a:pPr>
            <a:r>
              <a:rPr sz="1450" spc="5" dirty="0">
                <a:latin typeface="Arial"/>
                <a:cs typeface="Arial"/>
              </a:rPr>
              <a:t>Recursive helper </a:t>
            </a:r>
            <a:r>
              <a:rPr sz="1450" spc="10" dirty="0">
                <a:latin typeface="Arial"/>
                <a:cs typeface="Arial"/>
              </a:rPr>
              <a:t>method </a:t>
            </a:r>
            <a:r>
              <a:rPr sz="1450" spc="5" dirty="0">
                <a:latin typeface="Arial"/>
                <a:cs typeface="Arial"/>
              </a:rPr>
              <a:t>for printing the</a:t>
            </a:r>
            <a:r>
              <a:rPr sz="1450" spc="-5" dirty="0">
                <a:latin typeface="Arial"/>
                <a:cs typeface="Arial"/>
              </a:rPr>
              <a:t> </a:t>
            </a:r>
            <a:r>
              <a:rPr sz="1450" spc="5" dirty="0">
                <a:latin typeface="Arial"/>
                <a:cs typeface="Arial"/>
              </a:rPr>
              <a:t>tree:</a:t>
            </a:r>
            <a:endParaRPr sz="145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31835" y="2302831"/>
            <a:ext cx="5343525" cy="985783"/>
          </a:xfrm>
          <a:prstGeom prst="rect">
            <a:avLst/>
          </a:prstGeom>
          <a:ln w="8322">
            <a:solidFill>
              <a:srgbClr val="CCCCCC"/>
            </a:solidFill>
          </a:ln>
        </p:spPr>
        <p:txBody>
          <a:bodyPr vert="horz" wrap="square" lIns="0" tIns="53975" rIns="0" bIns="0" rtlCol="0">
            <a:spAutoFit/>
          </a:bodyPr>
          <a:lstStyle/>
          <a:p>
            <a:pPr marL="52069">
              <a:lnSpc>
                <a:spcPct val="100000"/>
              </a:lnSpc>
              <a:spcBef>
                <a:spcPts val="425"/>
              </a:spcBef>
            </a:pPr>
            <a:r>
              <a:rPr sz="850" spc="15" dirty="0">
                <a:latin typeface="Courier" charset="0"/>
                <a:cs typeface="Courier" charset="0"/>
              </a:rPr>
              <a:t>private static void print(Node</a:t>
            </a:r>
            <a:r>
              <a:rPr sz="850" spc="30" dirty="0">
                <a:latin typeface="Courier" charset="0"/>
                <a:cs typeface="Courier" charset="0"/>
              </a:rPr>
              <a:t> </a:t>
            </a:r>
            <a:r>
              <a:rPr sz="850" spc="15" dirty="0">
                <a:latin typeface="Courier" charset="0"/>
                <a:cs typeface="Courier" charset="0"/>
              </a:rPr>
              <a:t>parent)</a:t>
            </a:r>
            <a:endParaRPr sz="850" dirty="0">
              <a:latin typeface="Courier" charset="0"/>
              <a:cs typeface="Courier" charset="0"/>
            </a:endParaRPr>
          </a:p>
          <a:p>
            <a:pPr marL="52069">
              <a:lnSpc>
                <a:spcPct val="100000"/>
              </a:lnSpc>
              <a:spcBef>
                <a:spcPts val="25"/>
              </a:spcBef>
            </a:pPr>
            <a:r>
              <a:rPr sz="850" spc="15" dirty="0">
                <a:latin typeface="Courier" charset="0"/>
                <a:cs typeface="Courier" charset="0"/>
              </a:rPr>
              <a:t>{</a:t>
            </a:r>
            <a:endParaRPr sz="850" dirty="0">
              <a:latin typeface="Courier" charset="0"/>
              <a:cs typeface="Courier" charset="0"/>
            </a:endParaRPr>
          </a:p>
          <a:p>
            <a:pPr marL="254635" marR="2646680">
              <a:lnSpc>
                <a:spcPct val="102800"/>
              </a:lnSpc>
            </a:pPr>
            <a:r>
              <a:rPr sz="850" spc="15" dirty="0">
                <a:latin typeface="Courier" charset="0"/>
                <a:cs typeface="Courier" charset="0"/>
              </a:rPr>
              <a:t>if (parent == null) { return; }  print(parent.left);  System.out.print(parent.data + " ");  print(parent.right);</a:t>
            </a:r>
            <a:endParaRPr sz="850" dirty="0">
              <a:latin typeface="Courier" charset="0"/>
              <a:cs typeface="Courier" charset="0"/>
            </a:endParaRPr>
          </a:p>
          <a:p>
            <a:pPr marL="52069">
              <a:lnSpc>
                <a:spcPct val="100000"/>
              </a:lnSpc>
              <a:spcBef>
                <a:spcPts val="25"/>
              </a:spcBef>
            </a:pPr>
            <a:r>
              <a:rPr sz="850" spc="15" dirty="0">
                <a:latin typeface="Courier" charset="0"/>
                <a:cs typeface="Courier" charset="0"/>
              </a:rPr>
              <a:t>}</a:t>
            </a:r>
            <a:endParaRPr sz="850" dirty="0">
              <a:latin typeface="Courier" charset="0"/>
              <a:cs typeface="Courier" charset="0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761227" y="3526211"/>
            <a:ext cx="58419" cy="58419"/>
          </a:xfrm>
          <a:custGeom>
            <a:avLst/>
            <a:gdLst/>
            <a:ahLst/>
            <a:cxnLst/>
            <a:rect l="l" t="t" r="r" b="b"/>
            <a:pathLst>
              <a:path w="58419" h="58420">
                <a:moveTo>
                  <a:pt x="0" y="0"/>
                </a:moveTo>
                <a:lnTo>
                  <a:pt x="58256" y="0"/>
                </a:lnTo>
                <a:lnTo>
                  <a:pt x="58256" y="58256"/>
                </a:lnTo>
                <a:lnTo>
                  <a:pt x="0" y="58256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911593" y="3425272"/>
            <a:ext cx="5094605" cy="2231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spc="5" dirty="0">
                <a:latin typeface="Arial"/>
                <a:cs typeface="Arial"/>
              </a:rPr>
              <a:t>Public </a:t>
            </a:r>
            <a:r>
              <a:rPr sz="1450" spc="10" dirty="0">
                <a:latin typeface="Courier" charset="0"/>
                <a:cs typeface="Courier" charset="0"/>
              </a:rPr>
              <a:t>print</a:t>
            </a:r>
            <a:r>
              <a:rPr sz="1450" spc="-455" dirty="0">
                <a:latin typeface="Courier" charset="0"/>
                <a:cs typeface="Courier" charset="0"/>
              </a:rPr>
              <a:t> </a:t>
            </a:r>
            <a:r>
              <a:rPr sz="1450" spc="10" dirty="0">
                <a:latin typeface="Arial"/>
                <a:cs typeface="Arial"/>
              </a:rPr>
              <a:t>method </a:t>
            </a:r>
            <a:r>
              <a:rPr sz="1450" spc="5" dirty="0">
                <a:latin typeface="Arial"/>
                <a:cs typeface="Arial"/>
              </a:rPr>
              <a:t>starts the recursive process at the root:</a:t>
            </a:r>
            <a:endParaRPr sz="1450" dirty="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31835" y="3742591"/>
            <a:ext cx="5343525" cy="577722"/>
          </a:xfrm>
          <a:prstGeom prst="rect">
            <a:avLst/>
          </a:prstGeom>
          <a:ln w="8322">
            <a:solidFill>
              <a:srgbClr val="CCCCCC"/>
            </a:solidFill>
          </a:ln>
        </p:spPr>
        <p:txBody>
          <a:bodyPr vert="horz" wrap="square" lIns="0" tIns="53975" rIns="0" bIns="0" rtlCol="0">
            <a:spAutoFit/>
          </a:bodyPr>
          <a:lstStyle/>
          <a:p>
            <a:pPr marL="52069">
              <a:lnSpc>
                <a:spcPct val="100000"/>
              </a:lnSpc>
              <a:spcBef>
                <a:spcPts val="425"/>
              </a:spcBef>
            </a:pPr>
            <a:r>
              <a:rPr sz="850" spc="15" dirty="0">
                <a:latin typeface="Courier" charset="0"/>
                <a:cs typeface="Courier" charset="0"/>
              </a:rPr>
              <a:t>public void</a:t>
            </a:r>
            <a:r>
              <a:rPr sz="850" spc="-30" dirty="0">
                <a:latin typeface="Courier" charset="0"/>
                <a:cs typeface="Courier" charset="0"/>
              </a:rPr>
              <a:t> </a:t>
            </a:r>
            <a:r>
              <a:rPr sz="850" spc="15" dirty="0">
                <a:latin typeface="Courier" charset="0"/>
                <a:cs typeface="Courier" charset="0"/>
              </a:rPr>
              <a:t>print()</a:t>
            </a:r>
            <a:endParaRPr sz="850" dirty="0">
              <a:latin typeface="Courier" charset="0"/>
              <a:cs typeface="Courier" charset="0"/>
            </a:endParaRPr>
          </a:p>
          <a:p>
            <a:pPr marL="52069">
              <a:lnSpc>
                <a:spcPct val="100000"/>
              </a:lnSpc>
              <a:spcBef>
                <a:spcPts val="25"/>
              </a:spcBef>
            </a:pPr>
            <a:r>
              <a:rPr sz="850" spc="15" dirty="0">
                <a:latin typeface="Courier" charset="0"/>
                <a:cs typeface="Courier" charset="0"/>
              </a:rPr>
              <a:t>{</a:t>
            </a:r>
            <a:endParaRPr sz="850" dirty="0">
              <a:latin typeface="Courier" charset="0"/>
              <a:cs typeface="Courier" charset="0"/>
            </a:endParaRPr>
          </a:p>
          <a:p>
            <a:pPr marR="4008754" algn="ctr">
              <a:lnSpc>
                <a:spcPct val="100000"/>
              </a:lnSpc>
              <a:spcBef>
                <a:spcPts val="25"/>
              </a:spcBef>
            </a:pPr>
            <a:r>
              <a:rPr sz="850" spc="15" dirty="0">
                <a:latin typeface="Courier" charset="0"/>
                <a:cs typeface="Courier" charset="0"/>
              </a:rPr>
              <a:t>print(root);</a:t>
            </a:r>
            <a:endParaRPr sz="850" dirty="0">
              <a:latin typeface="Courier" charset="0"/>
              <a:cs typeface="Courier" charset="0"/>
            </a:endParaRPr>
          </a:p>
          <a:p>
            <a:pPr marL="52069">
              <a:lnSpc>
                <a:spcPct val="100000"/>
              </a:lnSpc>
              <a:spcBef>
                <a:spcPts val="25"/>
              </a:spcBef>
            </a:pPr>
            <a:r>
              <a:rPr sz="850" spc="15" dirty="0">
                <a:latin typeface="Courier" charset="0"/>
                <a:cs typeface="Courier" charset="0"/>
              </a:rPr>
              <a:t>}</a:t>
            </a:r>
            <a:endParaRPr sz="850" dirty="0">
              <a:latin typeface="Courier" charset="0"/>
              <a:cs typeface="Courier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44715" y="588451"/>
            <a:ext cx="5360035" cy="66675"/>
          </a:xfrm>
          <a:custGeom>
            <a:avLst/>
            <a:gdLst/>
            <a:ahLst/>
            <a:cxnLst/>
            <a:rect l="l" t="t" r="r" b="b"/>
            <a:pathLst>
              <a:path w="5360035" h="66675">
                <a:moveTo>
                  <a:pt x="0" y="0"/>
                </a:moveTo>
                <a:lnTo>
                  <a:pt x="5359567" y="0"/>
                </a:lnTo>
                <a:lnTo>
                  <a:pt x="5359567" y="66578"/>
                </a:lnTo>
                <a:lnTo>
                  <a:pt x="0" y="66578"/>
                </a:lnTo>
                <a:lnTo>
                  <a:pt x="0" y="0"/>
                </a:lnTo>
                <a:close/>
              </a:path>
            </a:pathLst>
          </a:custGeom>
          <a:solidFill>
            <a:srgbClr val="FFDF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70" dirty="0"/>
              <a:t>Preorder </a:t>
            </a:r>
            <a:r>
              <a:rPr spc="135" dirty="0"/>
              <a:t>and </a:t>
            </a:r>
            <a:r>
              <a:rPr spc="100" dirty="0"/>
              <a:t>Postorder</a:t>
            </a:r>
            <a:r>
              <a:rPr spc="-90" dirty="0"/>
              <a:t> </a:t>
            </a:r>
            <a:r>
              <a:rPr spc="120" dirty="0"/>
              <a:t>Traversals</a:t>
            </a:r>
          </a:p>
        </p:txBody>
      </p:sp>
      <p:sp>
        <p:nvSpPr>
          <p:cNvPr id="4" name="object 4"/>
          <p:cNvSpPr/>
          <p:nvPr/>
        </p:nvSpPr>
        <p:spPr>
          <a:xfrm>
            <a:off x="761227" y="888054"/>
            <a:ext cx="58419" cy="58419"/>
          </a:xfrm>
          <a:custGeom>
            <a:avLst/>
            <a:gdLst/>
            <a:ahLst/>
            <a:cxnLst/>
            <a:rect l="l" t="t" r="r" b="b"/>
            <a:pathLst>
              <a:path w="58419" h="58419">
                <a:moveTo>
                  <a:pt x="0" y="0"/>
                </a:moveTo>
                <a:lnTo>
                  <a:pt x="58256" y="0"/>
                </a:lnTo>
                <a:lnTo>
                  <a:pt x="58256" y="58256"/>
                </a:lnTo>
                <a:lnTo>
                  <a:pt x="0" y="58256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61227" y="1953310"/>
            <a:ext cx="58419" cy="58419"/>
          </a:xfrm>
          <a:custGeom>
            <a:avLst/>
            <a:gdLst/>
            <a:ahLst/>
            <a:cxnLst/>
            <a:rect l="l" t="t" r="r" b="b"/>
            <a:pathLst>
              <a:path w="58419" h="58419">
                <a:moveTo>
                  <a:pt x="0" y="0"/>
                </a:moveTo>
                <a:lnTo>
                  <a:pt x="58256" y="0"/>
                </a:lnTo>
                <a:lnTo>
                  <a:pt x="58256" y="58256"/>
                </a:lnTo>
                <a:lnTo>
                  <a:pt x="0" y="58256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61227" y="3026888"/>
            <a:ext cx="58419" cy="58419"/>
          </a:xfrm>
          <a:custGeom>
            <a:avLst/>
            <a:gdLst/>
            <a:ahLst/>
            <a:cxnLst/>
            <a:rect l="l" t="t" r="r" b="b"/>
            <a:pathLst>
              <a:path w="58419" h="58419">
                <a:moveTo>
                  <a:pt x="0" y="0"/>
                </a:moveTo>
                <a:lnTo>
                  <a:pt x="58256" y="0"/>
                </a:lnTo>
                <a:lnTo>
                  <a:pt x="58256" y="58256"/>
                </a:lnTo>
                <a:lnTo>
                  <a:pt x="0" y="58256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911593" y="787115"/>
            <a:ext cx="4605655" cy="26371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spc="5" dirty="0">
                <a:latin typeface="Arial"/>
                <a:cs typeface="Arial"/>
              </a:rPr>
              <a:t>Preorder</a:t>
            </a:r>
            <a:endParaRPr sz="1450">
              <a:latin typeface="Arial"/>
              <a:cs typeface="Arial"/>
            </a:endParaRPr>
          </a:p>
          <a:p>
            <a:pPr marL="347980" marR="3234690">
              <a:lnSpc>
                <a:spcPct val="134000"/>
              </a:lnSpc>
              <a:spcBef>
                <a:spcPts val="455"/>
              </a:spcBef>
            </a:pPr>
            <a:r>
              <a:rPr sz="1100" spc="5" dirty="0">
                <a:latin typeface="Arial"/>
                <a:cs typeface="Arial"/>
              </a:rPr>
              <a:t>Visit </a:t>
            </a:r>
            <a:r>
              <a:rPr sz="1100" spc="10" dirty="0">
                <a:latin typeface="Arial"/>
                <a:cs typeface="Arial"/>
              </a:rPr>
              <a:t>the </a:t>
            </a:r>
            <a:r>
              <a:rPr sz="1100" spc="5" dirty="0">
                <a:latin typeface="Arial"/>
                <a:cs typeface="Arial"/>
              </a:rPr>
              <a:t>root  Visit left</a:t>
            </a:r>
            <a:r>
              <a:rPr sz="1100" spc="-65" dirty="0">
                <a:latin typeface="Arial"/>
                <a:cs typeface="Arial"/>
              </a:rPr>
              <a:t> </a:t>
            </a:r>
            <a:r>
              <a:rPr sz="1100" spc="10" dirty="0">
                <a:latin typeface="Arial"/>
                <a:cs typeface="Arial"/>
              </a:rPr>
              <a:t>subtree</a:t>
            </a:r>
            <a:endParaRPr sz="1100">
              <a:latin typeface="Arial"/>
              <a:cs typeface="Arial"/>
            </a:endParaRPr>
          </a:p>
          <a:p>
            <a:pPr marL="347980">
              <a:lnSpc>
                <a:spcPct val="100000"/>
              </a:lnSpc>
              <a:spcBef>
                <a:spcPts val="450"/>
              </a:spcBef>
            </a:pPr>
            <a:r>
              <a:rPr sz="1100" spc="5" dirty="0">
                <a:latin typeface="Arial"/>
                <a:cs typeface="Arial"/>
              </a:rPr>
              <a:t>Visit </a:t>
            </a:r>
            <a:r>
              <a:rPr sz="1100" spc="10" dirty="0">
                <a:latin typeface="Arial"/>
                <a:cs typeface="Arial"/>
              </a:rPr>
              <a:t>the </a:t>
            </a:r>
            <a:r>
              <a:rPr sz="1100" spc="5" dirty="0">
                <a:latin typeface="Arial"/>
                <a:cs typeface="Arial"/>
              </a:rPr>
              <a:t>right</a:t>
            </a:r>
            <a:r>
              <a:rPr sz="1100" spc="-60" dirty="0">
                <a:latin typeface="Arial"/>
                <a:cs typeface="Arial"/>
              </a:rPr>
              <a:t> </a:t>
            </a:r>
            <a:r>
              <a:rPr sz="1100" spc="10" dirty="0">
                <a:latin typeface="Arial"/>
                <a:cs typeface="Arial"/>
              </a:rPr>
              <a:t>subtree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85"/>
              </a:spcBef>
            </a:pPr>
            <a:r>
              <a:rPr sz="1450" spc="5" dirty="0">
                <a:latin typeface="Arial"/>
                <a:cs typeface="Arial"/>
              </a:rPr>
              <a:t>Postorder</a:t>
            </a:r>
            <a:endParaRPr sz="1450">
              <a:latin typeface="Arial"/>
              <a:cs typeface="Arial"/>
            </a:endParaRPr>
          </a:p>
          <a:p>
            <a:pPr marL="347980">
              <a:lnSpc>
                <a:spcPct val="100000"/>
              </a:lnSpc>
              <a:spcBef>
                <a:spcPts val="900"/>
              </a:spcBef>
            </a:pPr>
            <a:r>
              <a:rPr sz="1100" spc="5" dirty="0">
                <a:latin typeface="Arial"/>
                <a:cs typeface="Arial"/>
              </a:rPr>
              <a:t>Visit left</a:t>
            </a:r>
            <a:r>
              <a:rPr sz="1100" spc="-65" dirty="0">
                <a:latin typeface="Arial"/>
                <a:cs typeface="Arial"/>
              </a:rPr>
              <a:t> </a:t>
            </a:r>
            <a:r>
              <a:rPr sz="1100" spc="10" dirty="0">
                <a:latin typeface="Arial"/>
                <a:cs typeface="Arial"/>
              </a:rPr>
              <a:t>subtree</a:t>
            </a:r>
            <a:endParaRPr sz="1100">
              <a:latin typeface="Arial"/>
              <a:cs typeface="Arial"/>
            </a:endParaRPr>
          </a:p>
          <a:p>
            <a:pPr marL="347980" marR="2910205">
              <a:lnSpc>
                <a:spcPct val="134000"/>
              </a:lnSpc>
              <a:spcBef>
                <a:spcPts val="65"/>
              </a:spcBef>
            </a:pPr>
            <a:r>
              <a:rPr sz="1100" spc="5" dirty="0">
                <a:latin typeface="Arial"/>
                <a:cs typeface="Arial"/>
              </a:rPr>
              <a:t>Visit </a:t>
            </a:r>
            <a:r>
              <a:rPr sz="1100" spc="10" dirty="0">
                <a:latin typeface="Arial"/>
                <a:cs typeface="Arial"/>
              </a:rPr>
              <a:t>the </a:t>
            </a:r>
            <a:r>
              <a:rPr sz="1100" spc="5" dirty="0">
                <a:latin typeface="Arial"/>
                <a:cs typeface="Arial"/>
              </a:rPr>
              <a:t>right</a:t>
            </a:r>
            <a:r>
              <a:rPr sz="1100" spc="-60" dirty="0">
                <a:latin typeface="Arial"/>
                <a:cs typeface="Arial"/>
              </a:rPr>
              <a:t> </a:t>
            </a:r>
            <a:r>
              <a:rPr sz="1100" spc="10" dirty="0">
                <a:latin typeface="Arial"/>
                <a:cs typeface="Arial"/>
              </a:rPr>
              <a:t>subtree  </a:t>
            </a:r>
            <a:r>
              <a:rPr sz="1100" spc="5" dirty="0">
                <a:latin typeface="Arial"/>
                <a:cs typeface="Arial"/>
              </a:rPr>
              <a:t>Visit </a:t>
            </a:r>
            <a:r>
              <a:rPr sz="1100" spc="10" dirty="0">
                <a:latin typeface="Arial"/>
                <a:cs typeface="Arial"/>
              </a:rPr>
              <a:t>the</a:t>
            </a:r>
            <a:r>
              <a:rPr sz="1100" spc="-60" dirty="0">
                <a:latin typeface="Arial"/>
                <a:cs typeface="Arial"/>
              </a:rPr>
              <a:t> </a:t>
            </a:r>
            <a:r>
              <a:rPr sz="1100" spc="5" dirty="0">
                <a:latin typeface="Arial"/>
                <a:cs typeface="Arial"/>
              </a:rPr>
              <a:t>root</a:t>
            </a:r>
            <a:endParaRPr sz="1100">
              <a:latin typeface="Arial"/>
              <a:cs typeface="Arial"/>
            </a:endParaRPr>
          </a:p>
          <a:p>
            <a:pPr marL="12700" marR="5080">
              <a:lnSpc>
                <a:spcPct val="116700"/>
              </a:lnSpc>
              <a:spcBef>
                <a:spcPts val="595"/>
              </a:spcBef>
            </a:pPr>
            <a:r>
              <a:rPr sz="1450" spc="10" dirty="0">
                <a:latin typeface="Arial"/>
                <a:cs typeface="Arial"/>
              </a:rPr>
              <a:t>A </a:t>
            </a:r>
            <a:r>
              <a:rPr sz="1450" spc="5" dirty="0">
                <a:latin typeface="Arial"/>
                <a:cs typeface="Arial"/>
              </a:rPr>
              <a:t>postorder traversal of </a:t>
            </a:r>
            <a:r>
              <a:rPr sz="1450" spc="10" dirty="0">
                <a:latin typeface="Arial"/>
                <a:cs typeface="Arial"/>
              </a:rPr>
              <a:t>an </a:t>
            </a:r>
            <a:r>
              <a:rPr sz="1450" spc="5" dirty="0">
                <a:latin typeface="Arial"/>
                <a:cs typeface="Arial"/>
              </a:rPr>
              <a:t>expression tree results in </a:t>
            </a:r>
            <a:r>
              <a:rPr sz="1450" spc="10" dirty="0">
                <a:latin typeface="Arial"/>
                <a:cs typeface="Arial"/>
              </a:rPr>
              <a:t>an  </a:t>
            </a:r>
            <a:r>
              <a:rPr sz="1450" spc="5" dirty="0">
                <a:latin typeface="Arial"/>
                <a:cs typeface="Arial"/>
              </a:rPr>
              <a:t>expression in reverse Polish</a:t>
            </a:r>
            <a:r>
              <a:rPr sz="1450" spc="10" dirty="0">
                <a:latin typeface="Arial"/>
                <a:cs typeface="Arial"/>
              </a:rPr>
              <a:t> </a:t>
            </a:r>
            <a:r>
              <a:rPr sz="1450" spc="5" dirty="0">
                <a:latin typeface="Arial"/>
                <a:cs typeface="Arial"/>
              </a:rPr>
              <a:t>notation.</a:t>
            </a:r>
            <a:endParaRPr sz="1450">
              <a:latin typeface="Arial"/>
              <a:cs typeface="Arial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44715" y="588466"/>
            <a:ext cx="5360035" cy="66675"/>
          </a:xfrm>
          <a:custGeom>
            <a:avLst/>
            <a:gdLst/>
            <a:ahLst/>
            <a:cxnLst/>
            <a:rect l="l" t="t" r="r" b="b"/>
            <a:pathLst>
              <a:path w="5360035" h="66675">
                <a:moveTo>
                  <a:pt x="0" y="0"/>
                </a:moveTo>
                <a:lnTo>
                  <a:pt x="5359567" y="0"/>
                </a:lnTo>
                <a:lnTo>
                  <a:pt x="5359567" y="66578"/>
                </a:lnTo>
                <a:lnTo>
                  <a:pt x="0" y="66578"/>
                </a:lnTo>
                <a:lnTo>
                  <a:pt x="0" y="0"/>
                </a:lnTo>
                <a:close/>
              </a:path>
            </a:pathLst>
          </a:custGeom>
          <a:solidFill>
            <a:srgbClr val="FFDF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70" dirty="0"/>
              <a:t>Preorder </a:t>
            </a:r>
            <a:r>
              <a:rPr spc="135" dirty="0"/>
              <a:t>and </a:t>
            </a:r>
            <a:r>
              <a:rPr spc="100" dirty="0"/>
              <a:t>Postorder</a:t>
            </a:r>
            <a:r>
              <a:rPr spc="-90" dirty="0"/>
              <a:t> </a:t>
            </a:r>
            <a:r>
              <a:rPr spc="120" dirty="0"/>
              <a:t>Traversals</a:t>
            </a:r>
          </a:p>
        </p:txBody>
      </p:sp>
      <p:sp>
        <p:nvSpPr>
          <p:cNvPr id="4" name="object 4"/>
          <p:cNvSpPr/>
          <p:nvPr/>
        </p:nvSpPr>
        <p:spPr>
          <a:xfrm>
            <a:off x="761227" y="888070"/>
            <a:ext cx="58419" cy="58419"/>
          </a:xfrm>
          <a:custGeom>
            <a:avLst/>
            <a:gdLst/>
            <a:ahLst/>
            <a:cxnLst/>
            <a:rect l="l" t="t" r="r" b="b"/>
            <a:pathLst>
              <a:path w="58419" h="58419">
                <a:moveTo>
                  <a:pt x="0" y="0"/>
                </a:moveTo>
                <a:lnTo>
                  <a:pt x="58256" y="0"/>
                </a:lnTo>
                <a:lnTo>
                  <a:pt x="58256" y="58256"/>
                </a:lnTo>
                <a:lnTo>
                  <a:pt x="0" y="58256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11593" y="750226"/>
            <a:ext cx="5340350" cy="8159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16700"/>
              </a:lnSpc>
            </a:pPr>
            <a:r>
              <a:rPr sz="1450" spc="10" dirty="0">
                <a:latin typeface="Arial"/>
                <a:cs typeface="Arial"/>
              </a:rPr>
              <a:t>Use </a:t>
            </a:r>
            <a:r>
              <a:rPr sz="1450" spc="5" dirty="0">
                <a:latin typeface="Arial"/>
                <a:cs typeface="Arial"/>
              </a:rPr>
              <a:t>postorder traversal to </a:t>
            </a:r>
            <a:r>
              <a:rPr sz="1450" spc="10" dirty="0">
                <a:latin typeface="Arial"/>
                <a:cs typeface="Arial"/>
              </a:rPr>
              <a:t>remove </a:t>
            </a:r>
            <a:r>
              <a:rPr sz="1450" spc="5" dirty="0">
                <a:latin typeface="Arial"/>
                <a:cs typeface="Arial"/>
              </a:rPr>
              <a:t>all directories from </a:t>
            </a:r>
            <a:r>
              <a:rPr sz="1450" spc="10" dirty="0">
                <a:latin typeface="Arial"/>
                <a:cs typeface="Arial"/>
              </a:rPr>
              <a:t>a </a:t>
            </a:r>
            <a:r>
              <a:rPr sz="1450" spc="5" dirty="0">
                <a:latin typeface="Arial"/>
                <a:cs typeface="Arial"/>
              </a:rPr>
              <a:t>directory  tree.</a:t>
            </a:r>
            <a:endParaRPr sz="1450">
              <a:latin typeface="Arial"/>
              <a:cs typeface="Arial"/>
            </a:endParaRPr>
          </a:p>
          <a:p>
            <a:pPr marL="347980">
              <a:lnSpc>
                <a:spcPct val="100000"/>
              </a:lnSpc>
              <a:spcBef>
                <a:spcPts val="900"/>
              </a:spcBef>
            </a:pPr>
            <a:r>
              <a:rPr sz="1100" spc="15" dirty="0">
                <a:latin typeface="Arial"/>
                <a:cs typeface="Arial"/>
              </a:rPr>
              <a:t>A </a:t>
            </a:r>
            <a:r>
              <a:rPr sz="1100" spc="5" dirty="0">
                <a:latin typeface="Arial"/>
                <a:cs typeface="Arial"/>
              </a:rPr>
              <a:t>directory </a:t>
            </a:r>
            <a:r>
              <a:rPr sz="1100" spc="10" dirty="0">
                <a:latin typeface="Arial"/>
                <a:cs typeface="Arial"/>
              </a:rPr>
              <a:t>must be empty before you can remove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spc="5" dirty="0">
                <a:latin typeface="Arial"/>
                <a:cs typeface="Arial"/>
              </a:rPr>
              <a:t>it.</a:t>
            </a:r>
            <a:endParaRPr sz="11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260628" y="1593545"/>
            <a:ext cx="4818913" cy="15646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61227" y="3376440"/>
            <a:ext cx="58419" cy="58419"/>
          </a:xfrm>
          <a:custGeom>
            <a:avLst/>
            <a:gdLst/>
            <a:ahLst/>
            <a:cxnLst/>
            <a:rect l="l" t="t" r="r" b="b"/>
            <a:pathLst>
              <a:path w="58419" h="58420">
                <a:moveTo>
                  <a:pt x="0" y="0"/>
                </a:moveTo>
                <a:lnTo>
                  <a:pt x="58256" y="0"/>
                </a:lnTo>
                <a:lnTo>
                  <a:pt x="58256" y="58256"/>
                </a:lnTo>
                <a:lnTo>
                  <a:pt x="0" y="58256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911593" y="3275501"/>
            <a:ext cx="3879850" cy="2400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spc="10" dirty="0">
                <a:latin typeface="Arial"/>
                <a:cs typeface="Arial"/>
              </a:rPr>
              <a:t>Use </a:t>
            </a:r>
            <a:r>
              <a:rPr sz="1450" spc="5" dirty="0">
                <a:latin typeface="Arial"/>
                <a:cs typeface="Arial"/>
              </a:rPr>
              <a:t>preorder traversal to copy </a:t>
            </a:r>
            <a:r>
              <a:rPr sz="1450" spc="10" dirty="0">
                <a:latin typeface="Arial"/>
                <a:cs typeface="Arial"/>
              </a:rPr>
              <a:t>a </a:t>
            </a:r>
            <a:r>
              <a:rPr sz="1450" spc="5" dirty="0">
                <a:latin typeface="Arial"/>
                <a:cs typeface="Arial"/>
              </a:rPr>
              <a:t>directory</a:t>
            </a:r>
            <a:r>
              <a:rPr sz="1450" dirty="0">
                <a:latin typeface="Arial"/>
                <a:cs typeface="Arial"/>
              </a:rPr>
              <a:t> </a:t>
            </a:r>
            <a:r>
              <a:rPr sz="1450" spc="5" dirty="0">
                <a:latin typeface="Arial"/>
                <a:cs typeface="Arial"/>
              </a:rPr>
              <a:t>tree.</a:t>
            </a:r>
            <a:endParaRPr sz="1450">
              <a:latin typeface="Arial"/>
              <a:cs typeface="Arial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27715" y="228600"/>
            <a:ext cx="5368213" cy="278814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ransition spd="slow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27715" y="228600"/>
            <a:ext cx="5659513" cy="186430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61227" y="2294555"/>
            <a:ext cx="58419" cy="58419"/>
          </a:xfrm>
          <a:custGeom>
            <a:avLst/>
            <a:gdLst/>
            <a:ahLst/>
            <a:cxnLst/>
            <a:rect l="l" t="t" r="r" b="b"/>
            <a:pathLst>
              <a:path w="58419" h="58419">
                <a:moveTo>
                  <a:pt x="0" y="0"/>
                </a:moveTo>
                <a:lnTo>
                  <a:pt x="58256" y="0"/>
                </a:lnTo>
                <a:lnTo>
                  <a:pt x="58256" y="58256"/>
                </a:lnTo>
                <a:lnTo>
                  <a:pt x="0" y="58256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61227" y="2594159"/>
            <a:ext cx="58419" cy="58419"/>
          </a:xfrm>
          <a:custGeom>
            <a:avLst/>
            <a:gdLst/>
            <a:ahLst/>
            <a:cxnLst/>
            <a:rect l="l" t="t" r="r" b="b"/>
            <a:pathLst>
              <a:path w="58419" h="58419">
                <a:moveTo>
                  <a:pt x="0" y="0"/>
                </a:moveTo>
                <a:lnTo>
                  <a:pt x="58256" y="0"/>
                </a:lnTo>
                <a:lnTo>
                  <a:pt x="58256" y="58256"/>
                </a:lnTo>
                <a:lnTo>
                  <a:pt x="0" y="58256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911593" y="2114947"/>
            <a:ext cx="4284345" cy="6184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35600"/>
              </a:lnSpc>
            </a:pPr>
            <a:r>
              <a:rPr sz="1450" b="0" spc="10" dirty="0">
                <a:latin typeface="Arial"/>
                <a:cs typeface="Arial"/>
              </a:rPr>
              <a:t>Can </a:t>
            </a:r>
            <a:r>
              <a:rPr sz="1450" b="0" spc="5" dirty="0">
                <a:latin typeface="Arial"/>
                <a:cs typeface="Arial"/>
              </a:rPr>
              <a:t>have pre- </a:t>
            </a:r>
            <a:r>
              <a:rPr sz="1450" b="0" spc="10" dirty="0">
                <a:latin typeface="Arial"/>
                <a:cs typeface="Arial"/>
              </a:rPr>
              <a:t>and </a:t>
            </a:r>
            <a:r>
              <a:rPr sz="1450" b="0" spc="5" dirty="0">
                <a:latin typeface="Arial"/>
                <a:cs typeface="Arial"/>
              </a:rPr>
              <a:t>post-order traversal for any tree.  Only </a:t>
            </a:r>
            <a:r>
              <a:rPr sz="1450" b="0" spc="10" dirty="0">
                <a:latin typeface="Arial"/>
                <a:cs typeface="Arial"/>
              </a:rPr>
              <a:t>a </a:t>
            </a:r>
            <a:r>
              <a:rPr sz="1450" b="0" spc="5" dirty="0">
                <a:latin typeface="Arial"/>
                <a:cs typeface="Arial"/>
              </a:rPr>
              <a:t>binary tree has </a:t>
            </a:r>
            <a:r>
              <a:rPr sz="1450" b="0" spc="10" dirty="0">
                <a:latin typeface="Arial"/>
                <a:cs typeface="Arial"/>
              </a:rPr>
              <a:t>an </a:t>
            </a:r>
            <a:r>
              <a:rPr sz="1450" b="0" spc="5" dirty="0">
                <a:latin typeface="Arial"/>
                <a:cs typeface="Arial"/>
              </a:rPr>
              <a:t>inorder</a:t>
            </a:r>
            <a:r>
              <a:rPr sz="1450" b="0" spc="-5" dirty="0">
                <a:latin typeface="Arial"/>
                <a:cs typeface="Arial"/>
              </a:rPr>
              <a:t> </a:t>
            </a:r>
            <a:r>
              <a:rPr sz="1450" b="0" spc="5" dirty="0">
                <a:latin typeface="Arial"/>
                <a:cs typeface="Arial"/>
              </a:rPr>
              <a:t>traversal.</a:t>
            </a:r>
            <a:endParaRPr sz="1450">
              <a:latin typeface="Arial"/>
              <a:cs typeface="Arial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44715" y="587227"/>
            <a:ext cx="5360035" cy="66675"/>
          </a:xfrm>
          <a:custGeom>
            <a:avLst/>
            <a:gdLst/>
            <a:ahLst/>
            <a:cxnLst/>
            <a:rect l="l" t="t" r="r" b="b"/>
            <a:pathLst>
              <a:path w="5360035" h="66675">
                <a:moveTo>
                  <a:pt x="0" y="0"/>
                </a:moveTo>
                <a:lnTo>
                  <a:pt x="5359567" y="0"/>
                </a:lnTo>
                <a:lnTo>
                  <a:pt x="5359567" y="66578"/>
                </a:lnTo>
                <a:lnTo>
                  <a:pt x="0" y="66578"/>
                </a:lnTo>
                <a:lnTo>
                  <a:pt x="0" y="0"/>
                </a:lnTo>
                <a:close/>
              </a:path>
            </a:pathLst>
          </a:custGeom>
          <a:solidFill>
            <a:srgbClr val="FFDF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100" dirty="0"/>
              <a:t>The </a:t>
            </a:r>
            <a:r>
              <a:rPr spc="105" dirty="0"/>
              <a:t>Visitor</a:t>
            </a:r>
            <a:r>
              <a:rPr spc="-100" dirty="0"/>
              <a:t> </a:t>
            </a:r>
            <a:r>
              <a:rPr spc="60" dirty="0"/>
              <a:t>Pattern</a:t>
            </a:r>
          </a:p>
        </p:txBody>
      </p:sp>
      <p:sp>
        <p:nvSpPr>
          <p:cNvPr id="4" name="object 4"/>
          <p:cNvSpPr/>
          <p:nvPr/>
        </p:nvSpPr>
        <p:spPr>
          <a:xfrm>
            <a:off x="761227" y="895153"/>
            <a:ext cx="58419" cy="58419"/>
          </a:xfrm>
          <a:custGeom>
            <a:avLst/>
            <a:gdLst/>
            <a:ahLst/>
            <a:cxnLst/>
            <a:rect l="l" t="t" r="r" b="b"/>
            <a:pathLst>
              <a:path w="58419" h="58419">
                <a:moveTo>
                  <a:pt x="0" y="0"/>
                </a:moveTo>
                <a:lnTo>
                  <a:pt x="58256" y="0"/>
                </a:lnTo>
                <a:lnTo>
                  <a:pt x="58256" y="58256"/>
                </a:lnTo>
                <a:lnTo>
                  <a:pt x="0" y="58256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11593" y="757309"/>
            <a:ext cx="4936490" cy="5346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16700"/>
              </a:lnSpc>
            </a:pPr>
            <a:r>
              <a:rPr sz="1450" spc="10" dirty="0">
                <a:latin typeface="Courier" charset="0"/>
                <a:cs typeface="Courier" charset="0"/>
              </a:rPr>
              <a:t>Visitor</a:t>
            </a:r>
            <a:r>
              <a:rPr sz="1450" spc="-459" dirty="0">
                <a:latin typeface="Courier" charset="0"/>
                <a:cs typeface="Courier" charset="0"/>
              </a:rPr>
              <a:t> </a:t>
            </a:r>
            <a:r>
              <a:rPr sz="1450" spc="5" dirty="0">
                <a:latin typeface="Arial"/>
                <a:cs typeface="Arial"/>
              </a:rPr>
              <a:t>interface to define action to take </a:t>
            </a:r>
            <a:r>
              <a:rPr sz="1450" spc="10" dirty="0">
                <a:latin typeface="Arial"/>
                <a:cs typeface="Arial"/>
              </a:rPr>
              <a:t>when </a:t>
            </a:r>
            <a:r>
              <a:rPr sz="1450" spc="5" dirty="0">
                <a:latin typeface="Arial"/>
                <a:cs typeface="Arial"/>
              </a:rPr>
              <a:t>visiting the  nodes:</a:t>
            </a:r>
            <a:endParaRPr sz="1450" dirty="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31835" y="1361202"/>
            <a:ext cx="5343525" cy="557744"/>
          </a:xfrm>
          <a:prstGeom prst="rect">
            <a:avLst/>
          </a:prstGeom>
          <a:ln w="8322">
            <a:solidFill>
              <a:srgbClr val="CCCCCC"/>
            </a:solidFill>
          </a:ln>
        </p:spPr>
        <p:txBody>
          <a:bodyPr vert="horz" wrap="square" lIns="0" tIns="37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9"/>
              </a:spcBef>
            </a:pPr>
            <a:endParaRPr sz="450" dirty="0">
              <a:latin typeface="Times New Roman"/>
              <a:cs typeface="Times New Roman"/>
            </a:endParaRPr>
          </a:p>
          <a:p>
            <a:pPr marL="52069">
              <a:lnSpc>
                <a:spcPct val="100000"/>
              </a:lnSpc>
            </a:pPr>
            <a:r>
              <a:rPr sz="600" spc="5" dirty="0">
                <a:latin typeface="Courier" charset="0"/>
                <a:cs typeface="Courier" charset="0"/>
              </a:rPr>
              <a:t>public interface Visitor</a:t>
            </a:r>
            <a:endParaRPr sz="600" dirty="0">
              <a:latin typeface="Courier" charset="0"/>
              <a:cs typeface="Courier" charset="0"/>
            </a:endParaRPr>
          </a:p>
          <a:p>
            <a:pPr marL="52069">
              <a:lnSpc>
                <a:spcPct val="100000"/>
              </a:lnSpc>
              <a:spcBef>
                <a:spcPts val="325"/>
              </a:spcBef>
            </a:pPr>
            <a:r>
              <a:rPr sz="600" spc="5" dirty="0">
                <a:latin typeface="Courier" charset="0"/>
                <a:cs typeface="Courier" charset="0"/>
              </a:rPr>
              <a:t>{</a:t>
            </a:r>
            <a:endParaRPr sz="600" dirty="0">
              <a:latin typeface="Courier" charset="0"/>
              <a:cs typeface="Courier" charset="0"/>
            </a:endParaRPr>
          </a:p>
          <a:p>
            <a:pPr marL="193675">
              <a:lnSpc>
                <a:spcPct val="100000"/>
              </a:lnSpc>
              <a:spcBef>
                <a:spcPts val="325"/>
              </a:spcBef>
            </a:pPr>
            <a:r>
              <a:rPr sz="600" spc="5" dirty="0">
                <a:latin typeface="Courier" charset="0"/>
                <a:cs typeface="Courier" charset="0"/>
              </a:rPr>
              <a:t>void visit(Object data);</a:t>
            </a:r>
            <a:endParaRPr sz="600" dirty="0">
              <a:latin typeface="Courier" charset="0"/>
              <a:cs typeface="Courier" charset="0"/>
            </a:endParaRPr>
          </a:p>
          <a:p>
            <a:pPr marL="52069">
              <a:lnSpc>
                <a:spcPct val="100000"/>
              </a:lnSpc>
              <a:spcBef>
                <a:spcPts val="325"/>
              </a:spcBef>
            </a:pPr>
            <a:r>
              <a:rPr sz="600" spc="5" dirty="0">
                <a:latin typeface="Courier" charset="0"/>
                <a:cs typeface="Courier" charset="0"/>
              </a:rPr>
              <a:t>}</a:t>
            </a:r>
            <a:endParaRPr sz="600" dirty="0">
              <a:latin typeface="Courier" charset="0"/>
              <a:cs typeface="Courier" charset="0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61227" y="2185111"/>
            <a:ext cx="58419" cy="58419"/>
          </a:xfrm>
          <a:custGeom>
            <a:avLst/>
            <a:gdLst/>
            <a:ahLst/>
            <a:cxnLst/>
            <a:rect l="l" t="t" r="r" b="b"/>
            <a:pathLst>
              <a:path w="58419" h="58419">
                <a:moveTo>
                  <a:pt x="0" y="0"/>
                </a:moveTo>
                <a:lnTo>
                  <a:pt x="58256" y="0"/>
                </a:lnTo>
                <a:lnTo>
                  <a:pt x="58256" y="58256"/>
                </a:lnTo>
                <a:lnTo>
                  <a:pt x="0" y="58256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911593" y="2084171"/>
            <a:ext cx="2946400" cy="2231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spc="5" dirty="0">
                <a:latin typeface="Arial"/>
                <a:cs typeface="Arial"/>
              </a:rPr>
              <a:t>Preorder traversal with </a:t>
            </a:r>
            <a:r>
              <a:rPr sz="1450" spc="10" dirty="0">
                <a:latin typeface="Arial"/>
                <a:cs typeface="Arial"/>
              </a:rPr>
              <a:t>a</a:t>
            </a:r>
            <a:r>
              <a:rPr sz="1450" dirty="0">
                <a:latin typeface="Arial"/>
                <a:cs typeface="Arial"/>
              </a:rPr>
              <a:t> </a:t>
            </a:r>
            <a:r>
              <a:rPr sz="1450" spc="5" dirty="0">
                <a:latin typeface="Courier" charset="0"/>
                <a:cs typeface="Courier" charset="0"/>
              </a:rPr>
              <a:t>Visitor</a:t>
            </a:r>
            <a:r>
              <a:rPr sz="1450" spc="5" dirty="0">
                <a:latin typeface="Arial"/>
                <a:cs typeface="Arial"/>
              </a:rPr>
              <a:t>:</a:t>
            </a:r>
            <a:endParaRPr sz="1450" dirty="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31835" y="2401491"/>
            <a:ext cx="5343525" cy="1109434"/>
          </a:xfrm>
          <a:prstGeom prst="rect">
            <a:avLst/>
          </a:prstGeom>
          <a:ln w="8322">
            <a:solidFill>
              <a:srgbClr val="CCCCCC"/>
            </a:solidFill>
          </a:ln>
        </p:spPr>
        <p:txBody>
          <a:bodyPr vert="horz" wrap="square" lIns="0" tIns="37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9"/>
              </a:spcBef>
            </a:pPr>
            <a:endParaRPr sz="450" dirty="0">
              <a:latin typeface="Times New Roman"/>
              <a:cs typeface="Times New Roman"/>
            </a:endParaRPr>
          </a:p>
          <a:p>
            <a:pPr marL="52069">
              <a:lnSpc>
                <a:spcPct val="100000"/>
              </a:lnSpc>
            </a:pPr>
            <a:r>
              <a:rPr sz="600" spc="5" dirty="0">
                <a:latin typeface="Courier" charset="0"/>
                <a:cs typeface="Courier" charset="0"/>
              </a:rPr>
              <a:t>private static void preorder(Node n, Visitor</a:t>
            </a:r>
            <a:r>
              <a:rPr sz="600" spc="90" dirty="0">
                <a:latin typeface="Courier" charset="0"/>
                <a:cs typeface="Courier" charset="0"/>
              </a:rPr>
              <a:t> </a:t>
            </a:r>
            <a:r>
              <a:rPr sz="600" spc="5" dirty="0">
                <a:latin typeface="Courier" charset="0"/>
                <a:cs typeface="Courier" charset="0"/>
              </a:rPr>
              <a:t>v)</a:t>
            </a:r>
            <a:endParaRPr sz="600" dirty="0">
              <a:latin typeface="Courier" charset="0"/>
              <a:cs typeface="Courier" charset="0"/>
            </a:endParaRPr>
          </a:p>
          <a:p>
            <a:pPr marL="52069">
              <a:lnSpc>
                <a:spcPct val="100000"/>
              </a:lnSpc>
              <a:spcBef>
                <a:spcPts val="325"/>
              </a:spcBef>
            </a:pPr>
            <a:r>
              <a:rPr sz="600" spc="5" dirty="0">
                <a:latin typeface="Courier" charset="0"/>
                <a:cs typeface="Courier" charset="0"/>
              </a:rPr>
              <a:t>{</a:t>
            </a:r>
            <a:endParaRPr sz="600" dirty="0">
              <a:latin typeface="Courier" charset="0"/>
              <a:cs typeface="Courier" charset="0"/>
            </a:endParaRPr>
          </a:p>
          <a:p>
            <a:pPr marL="193675" marR="3907154">
              <a:lnSpc>
                <a:spcPct val="145600"/>
              </a:lnSpc>
            </a:pPr>
            <a:r>
              <a:rPr sz="600" spc="5" dirty="0">
                <a:latin typeface="Courier" charset="0"/>
                <a:cs typeface="Courier" charset="0"/>
              </a:rPr>
              <a:t>if (n == null) { return; }  v.visit(n.data);</a:t>
            </a:r>
            <a:endParaRPr sz="600" dirty="0">
              <a:latin typeface="Courier" charset="0"/>
              <a:cs typeface="Courier" charset="0"/>
            </a:endParaRPr>
          </a:p>
          <a:p>
            <a:pPr marL="193675">
              <a:lnSpc>
                <a:spcPct val="100000"/>
              </a:lnSpc>
              <a:spcBef>
                <a:spcPts val="325"/>
              </a:spcBef>
            </a:pPr>
            <a:r>
              <a:rPr sz="600" spc="5" dirty="0">
                <a:latin typeface="Courier" charset="0"/>
                <a:cs typeface="Courier" charset="0"/>
              </a:rPr>
              <a:t>for (Node c : n.children) { preorder(c, v);</a:t>
            </a:r>
            <a:r>
              <a:rPr sz="600" spc="75" dirty="0">
                <a:latin typeface="Courier" charset="0"/>
                <a:cs typeface="Courier" charset="0"/>
              </a:rPr>
              <a:t> </a:t>
            </a:r>
            <a:r>
              <a:rPr sz="600" spc="5" dirty="0">
                <a:latin typeface="Courier" charset="0"/>
                <a:cs typeface="Courier" charset="0"/>
              </a:rPr>
              <a:t>}</a:t>
            </a:r>
            <a:endParaRPr sz="600" dirty="0">
              <a:latin typeface="Courier" charset="0"/>
              <a:cs typeface="Courier" charset="0"/>
            </a:endParaRPr>
          </a:p>
          <a:p>
            <a:pPr marL="52069">
              <a:lnSpc>
                <a:spcPct val="100000"/>
              </a:lnSpc>
              <a:spcBef>
                <a:spcPts val="325"/>
              </a:spcBef>
            </a:pPr>
            <a:r>
              <a:rPr sz="600" spc="5" dirty="0">
                <a:latin typeface="Courier" charset="0"/>
                <a:cs typeface="Courier" charset="0"/>
              </a:rPr>
              <a:t>}</a:t>
            </a:r>
            <a:endParaRPr sz="600" dirty="0">
              <a:latin typeface="Courier" charset="0"/>
              <a:cs typeface="Courier" charset="0"/>
            </a:endParaRPr>
          </a:p>
          <a:p>
            <a:pPr>
              <a:lnSpc>
                <a:spcPct val="100000"/>
              </a:lnSpc>
            </a:pPr>
            <a:endParaRPr sz="6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4"/>
              </a:spcBef>
            </a:pPr>
            <a:endParaRPr sz="550" dirty="0">
              <a:latin typeface="Times New Roman"/>
              <a:cs typeface="Times New Roman"/>
            </a:endParaRPr>
          </a:p>
          <a:p>
            <a:pPr marL="52069">
              <a:lnSpc>
                <a:spcPct val="100000"/>
              </a:lnSpc>
            </a:pPr>
            <a:r>
              <a:rPr sz="600" spc="5" dirty="0">
                <a:latin typeface="Courier" charset="0"/>
                <a:cs typeface="Courier" charset="0"/>
              </a:rPr>
              <a:t>public void preorder(Visitor v) { preorder(root, v);</a:t>
            </a:r>
            <a:r>
              <a:rPr sz="600" spc="120" dirty="0">
                <a:latin typeface="Courier" charset="0"/>
                <a:cs typeface="Courier" charset="0"/>
              </a:rPr>
              <a:t> </a:t>
            </a:r>
            <a:r>
              <a:rPr sz="600" spc="5" dirty="0">
                <a:latin typeface="Courier" charset="0"/>
                <a:cs typeface="Courier" charset="0"/>
              </a:rPr>
              <a:t>}</a:t>
            </a:r>
            <a:endParaRPr sz="600" dirty="0">
              <a:latin typeface="Courier" charset="0"/>
              <a:cs typeface="Courier" charset="0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761227" y="3749705"/>
            <a:ext cx="58419" cy="58419"/>
          </a:xfrm>
          <a:custGeom>
            <a:avLst/>
            <a:gdLst/>
            <a:ahLst/>
            <a:cxnLst/>
            <a:rect l="l" t="t" r="r" b="b"/>
            <a:pathLst>
              <a:path w="58419" h="58420">
                <a:moveTo>
                  <a:pt x="0" y="0"/>
                </a:moveTo>
                <a:lnTo>
                  <a:pt x="58256" y="0"/>
                </a:lnTo>
                <a:lnTo>
                  <a:pt x="58256" y="58256"/>
                </a:lnTo>
                <a:lnTo>
                  <a:pt x="0" y="58256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911593" y="3648765"/>
            <a:ext cx="4429125" cy="2400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spc="10" dirty="0">
                <a:latin typeface="Arial"/>
                <a:cs typeface="Arial"/>
              </a:rPr>
              <a:t>You </a:t>
            </a:r>
            <a:r>
              <a:rPr sz="1450" spc="5" dirty="0">
                <a:latin typeface="Arial"/>
                <a:cs typeface="Arial"/>
              </a:rPr>
              <a:t>can also create visitors with inorder or</a:t>
            </a:r>
            <a:r>
              <a:rPr sz="1450" spc="30" dirty="0">
                <a:latin typeface="Arial"/>
                <a:cs typeface="Arial"/>
              </a:rPr>
              <a:t> </a:t>
            </a:r>
            <a:r>
              <a:rPr sz="1450" spc="5" dirty="0">
                <a:latin typeface="Arial"/>
                <a:cs typeface="Arial"/>
              </a:rPr>
              <a:t>postorder.</a:t>
            </a:r>
            <a:endParaRPr sz="1450">
              <a:latin typeface="Arial"/>
              <a:cs typeface="Arial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44715" y="587243"/>
            <a:ext cx="5360035" cy="66675"/>
          </a:xfrm>
          <a:custGeom>
            <a:avLst/>
            <a:gdLst/>
            <a:ahLst/>
            <a:cxnLst/>
            <a:rect l="l" t="t" r="r" b="b"/>
            <a:pathLst>
              <a:path w="5360035" h="66675">
                <a:moveTo>
                  <a:pt x="0" y="0"/>
                </a:moveTo>
                <a:lnTo>
                  <a:pt x="5359567" y="0"/>
                </a:lnTo>
                <a:lnTo>
                  <a:pt x="5359567" y="66578"/>
                </a:lnTo>
                <a:lnTo>
                  <a:pt x="0" y="66578"/>
                </a:lnTo>
                <a:lnTo>
                  <a:pt x="0" y="0"/>
                </a:lnTo>
                <a:close/>
              </a:path>
            </a:pathLst>
          </a:custGeom>
          <a:solidFill>
            <a:srgbClr val="FFDF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100" dirty="0"/>
              <a:t>The </a:t>
            </a:r>
            <a:r>
              <a:rPr spc="105" dirty="0"/>
              <a:t>Visitor</a:t>
            </a:r>
            <a:r>
              <a:rPr spc="-100" dirty="0"/>
              <a:t> </a:t>
            </a:r>
            <a:r>
              <a:rPr spc="60" dirty="0"/>
              <a:t>Pattern</a:t>
            </a:r>
          </a:p>
        </p:txBody>
      </p:sp>
      <p:sp>
        <p:nvSpPr>
          <p:cNvPr id="4" name="object 4"/>
          <p:cNvSpPr/>
          <p:nvPr/>
        </p:nvSpPr>
        <p:spPr>
          <a:xfrm>
            <a:off x="761227" y="886846"/>
            <a:ext cx="58419" cy="58419"/>
          </a:xfrm>
          <a:custGeom>
            <a:avLst/>
            <a:gdLst/>
            <a:ahLst/>
            <a:cxnLst/>
            <a:rect l="l" t="t" r="r" b="b"/>
            <a:pathLst>
              <a:path w="58419" h="58419">
                <a:moveTo>
                  <a:pt x="0" y="0"/>
                </a:moveTo>
                <a:lnTo>
                  <a:pt x="58256" y="0"/>
                </a:lnTo>
                <a:lnTo>
                  <a:pt x="58256" y="58256"/>
                </a:lnTo>
                <a:lnTo>
                  <a:pt x="0" y="58256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11593" y="785906"/>
            <a:ext cx="4325620" cy="2400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spc="5" dirty="0">
                <a:latin typeface="Arial"/>
                <a:cs typeface="Arial"/>
              </a:rPr>
              <a:t>Example: Count all the </a:t>
            </a:r>
            <a:r>
              <a:rPr sz="1450" spc="10" dirty="0">
                <a:latin typeface="Arial"/>
                <a:cs typeface="Arial"/>
              </a:rPr>
              <a:t>names </a:t>
            </a:r>
            <a:r>
              <a:rPr sz="1450" spc="5" dirty="0">
                <a:latin typeface="Arial"/>
                <a:cs typeface="Arial"/>
              </a:rPr>
              <a:t>with at most </a:t>
            </a:r>
            <a:r>
              <a:rPr sz="1450" spc="10" dirty="0">
                <a:latin typeface="Arial"/>
                <a:cs typeface="Arial"/>
              </a:rPr>
              <a:t>5</a:t>
            </a:r>
            <a:r>
              <a:rPr sz="1450" spc="20" dirty="0">
                <a:latin typeface="Arial"/>
                <a:cs typeface="Arial"/>
              </a:rPr>
              <a:t> </a:t>
            </a:r>
            <a:r>
              <a:rPr sz="1450" spc="5" dirty="0">
                <a:latin typeface="Arial"/>
                <a:cs typeface="Arial"/>
              </a:rPr>
              <a:t>letters.</a:t>
            </a:r>
            <a:endParaRPr sz="14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31835" y="1094904"/>
            <a:ext cx="5343525" cy="2155874"/>
          </a:xfrm>
          <a:prstGeom prst="rect">
            <a:avLst/>
          </a:prstGeom>
          <a:ln w="8322">
            <a:solidFill>
              <a:srgbClr val="CCCCCC"/>
            </a:solidFill>
          </a:ln>
        </p:spPr>
        <p:txBody>
          <a:bodyPr vert="horz" wrap="square" lIns="0" tIns="37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9"/>
              </a:spcBef>
            </a:pPr>
            <a:endParaRPr sz="450" dirty="0">
              <a:latin typeface="Times New Roman"/>
              <a:cs typeface="Times New Roman"/>
            </a:endParaRPr>
          </a:p>
          <a:p>
            <a:pPr marL="52069">
              <a:lnSpc>
                <a:spcPct val="100000"/>
              </a:lnSpc>
            </a:pPr>
            <a:r>
              <a:rPr sz="600" spc="5" dirty="0">
                <a:latin typeface="Courier" charset="0"/>
                <a:cs typeface="Courier" charset="0"/>
              </a:rPr>
              <a:t>public static void main(String[]</a:t>
            </a:r>
            <a:r>
              <a:rPr sz="600" spc="60" dirty="0">
                <a:latin typeface="Courier" charset="0"/>
                <a:cs typeface="Courier" charset="0"/>
              </a:rPr>
              <a:t> </a:t>
            </a:r>
            <a:r>
              <a:rPr sz="600" spc="5" dirty="0">
                <a:latin typeface="Courier" charset="0"/>
                <a:cs typeface="Courier" charset="0"/>
              </a:rPr>
              <a:t>args)</a:t>
            </a:r>
            <a:endParaRPr sz="600" dirty="0">
              <a:latin typeface="Courier" charset="0"/>
              <a:cs typeface="Courier" charset="0"/>
            </a:endParaRPr>
          </a:p>
          <a:p>
            <a:pPr marL="52069">
              <a:lnSpc>
                <a:spcPct val="100000"/>
              </a:lnSpc>
              <a:spcBef>
                <a:spcPts val="325"/>
              </a:spcBef>
            </a:pPr>
            <a:r>
              <a:rPr sz="600" spc="5" dirty="0">
                <a:latin typeface="Courier" charset="0"/>
                <a:cs typeface="Courier" charset="0"/>
              </a:rPr>
              <a:t>{</a:t>
            </a:r>
            <a:endParaRPr sz="600" dirty="0">
              <a:latin typeface="Courier" charset="0"/>
              <a:cs typeface="Courier" charset="0"/>
            </a:endParaRPr>
          </a:p>
          <a:p>
            <a:pPr marL="193675">
              <a:lnSpc>
                <a:spcPct val="100000"/>
              </a:lnSpc>
              <a:spcBef>
                <a:spcPts val="325"/>
              </a:spcBef>
            </a:pPr>
            <a:r>
              <a:rPr sz="600" spc="5" dirty="0">
                <a:latin typeface="Courier" charset="0"/>
                <a:cs typeface="Courier" charset="0"/>
              </a:rPr>
              <a:t>BinarySearchTree bst = . .</a:t>
            </a:r>
            <a:r>
              <a:rPr sz="600" spc="15" dirty="0">
                <a:latin typeface="Courier" charset="0"/>
                <a:cs typeface="Courier" charset="0"/>
              </a:rPr>
              <a:t> </a:t>
            </a:r>
            <a:r>
              <a:rPr sz="600" spc="5" dirty="0">
                <a:latin typeface="Courier" charset="0"/>
                <a:cs typeface="Courier" charset="0"/>
              </a:rPr>
              <a:t>.;</a:t>
            </a:r>
            <a:endParaRPr sz="600" dirty="0">
              <a:latin typeface="Courier" charset="0"/>
              <a:cs typeface="Courier" charset="0"/>
            </a:endParaRPr>
          </a:p>
          <a:p>
            <a:pPr>
              <a:lnSpc>
                <a:spcPct val="100000"/>
              </a:lnSpc>
            </a:pPr>
            <a:endParaRPr sz="6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4"/>
              </a:spcBef>
            </a:pPr>
            <a:endParaRPr sz="550" dirty="0">
              <a:latin typeface="Times New Roman"/>
              <a:cs typeface="Times New Roman"/>
            </a:endParaRPr>
          </a:p>
          <a:p>
            <a:pPr marL="193675">
              <a:lnSpc>
                <a:spcPct val="100000"/>
              </a:lnSpc>
            </a:pPr>
            <a:r>
              <a:rPr sz="600" spc="5" dirty="0">
                <a:latin typeface="Courier" charset="0"/>
                <a:cs typeface="Courier" charset="0"/>
              </a:rPr>
              <a:t>class ShortNameCounter implements</a:t>
            </a:r>
            <a:r>
              <a:rPr sz="600" spc="80" dirty="0">
                <a:latin typeface="Courier" charset="0"/>
                <a:cs typeface="Courier" charset="0"/>
              </a:rPr>
              <a:t> </a:t>
            </a:r>
            <a:r>
              <a:rPr sz="600" spc="5" dirty="0">
                <a:latin typeface="Courier" charset="0"/>
                <a:cs typeface="Courier" charset="0"/>
              </a:rPr>
              <a:t>Visitor</a:t>
            </a:r>
            <a:endParaRPr sz="600" dirty="0">
              <a:latin typeface="Courier" charset="0"/>
              <a:cs typeface="Courier" charset="0"/>
            </a:endParaRPr>
          </a:p>
          <a:p>
            <a:pPr marL="193675">
              <a:lnSpc>
                <a:spcPct val="100000"/>
              </a:lnSpc>
              <a:spcBef>
                <a:spcPts val="325"/>
              </a:spcBef>
            </a:pPr>
            <a:r>
              <a:rPr sz="600" spc="5" dirty="0">
                <a:latin typeface="Courier" charset="0"/>
                <a:cs typeface="Courier" charset="0"/>
              </a:rPr>
              <a:t>{</a:t>
            </a:r>
            <a:endParaRPr sz="600" dirty="0">
              <a:latin typeface="Courier" charset="0"/>
              <a:cs typeface="Courier" charset="0"/>
            </a:endParaRPr>
          </a:p>
          <a:p>
            <a:pPr marL="335280">
              <a:lnSpc>
                <a:spcPct val="100000"/>
              </a:lnSpc>
              <a:spcBef>
                <a:spcPts val="325"/>
              </a:spcBef>
            </a:pPr>
            <a:r>
              <a:rPr sz="600" spc="5" dirty="0">
                <a:latin typeface="Courier" charset="0"/>
                <a:cs typeface="Courier" charset="0"/>
              </a:rPr>
              <a:t>public int counter =</a:t>
            </a:r>
            <a:r>
              <a:rPr sz="600" spc="-10" dirty="0">
                <a:latin typeface="Courier" charset="0"/>
                <a:cs typeface="Courier" charset="0"/>
              </a:rPr>
              <a:t> </a:t>
            </a:r>
            <a:r>
              <a:rPr sz="600" spc="5" dirty="0">
                <a:latin typeface="Courier" charset="0"/>
                <a:cs typeface="Courier" charset="0"/>
              </a:rPr>
              <a:t>0;</a:t>
            </a:r>
            <a:endParaRPr sz="600" dirty="0">
              <a:latin typeface="Courier" charset="0"/>
              <a:cs typeface="Courier" charset="0"/>
            </a:endParaRPr>
          </a:p>
          <a:p>
            <a:pPr marL="335280">
              <a:lnSpc>
                <a:spcPct val="100000"/>
              </a:lnSpc>
              <a:spcBef>
                <a:spcPts val="325"/>
              </a:spcBef>
            </a:pPr>
            <a:r>
              <a:rPr sz="600" spc="5" dirty="0">
                <a:latin typeface="Courier" charset="0"/>
                <a:cs typeface="Courier" charset="0"/>
              </a:rPr>
              <a:t>public void visit(Object</a:t>
            </a:r>
            <a:r>
              <a:rPr sz="600" spc="25" dirty="0">
                <a:latin typeface="Courier" charset="0"/>
                <a:cs typeface="Courier" charset="0"/>
              </a:rPr>
              <a:t> </a:t>
            </a:r>
            <a:r>
              <a:rPr sz="600" spc="5" dirty="0">
                <a:latin typeface="Courier" charset="0"/>
                <a:cs typeface="Courier" charset="0"/>
              </a:rPr>
              <a:t>data)</a:t>
            </a:r>
            <a:endParaRPr sz="600" dirty="0">
              <a:latin typeface="Courier" charset="0"/>
              <a:cs typeface="Courier" charset="0"/>
            </a:endParaRPr>
          </a:p>
          <a:p>
            <a:pPr marL="335280">
              <a:lnSpc>
                <a:spcPct val="100000"/>
              </a:lnSpc>
              <a:spcBef>
                <a:spcPts val="325"/>
              </a:spcBef>
            </a:pPr>
            <a:r>
              <a:rPr sz="600" spc="5" dirty="0">
                <a:latin typeface="Courier" charset="0"/>
                <a:cs typeface="Courier" charset="0"/>
              </a:rPr>
              <a:t>{</a:t>
            </a:r>
            <a:endParaRPr sz="600" dirty="0">
              <a:latin typeface="Courier" charset="0"/>
              <a:cs typeface="Courier" charset="0"/>
            </a:endParaRPr>
          </a:p>
          <a:p>
            <a:pPr marL="476250">
              <a:lnSpc>
                <a:spcPct val="100000"/>
              </a:lnSpc>
              <a:spcBef>
                <a:spcPts val="325"/>
              </a:spcBef>
            </a:pPr>
            <a:r>
              <a:rPr sz="600" spc="5" dirty="0">
                <a:latin typeface="Courier" charset="0"/>
                <a:cs typeface="Courier" charset="0"/>
              </a:rPr>
              <a:t>if (data.toString().length() &lt;= 5) { counter++;</a:t>
            </a:r>
            <a:r>
              <a:rPr sz="600" spc="100" dirty="0">
                <a:latin typeface="Courier" charset="0"/>
                <a:cs typeface="Courier" charset="0"/>
              </a:rPr>
              <a:t> </a:t>
            </a:r>
            <a:r>
              <a:rPr sz="600" spc="5" dirty="0">
                <a:latin typeface="Courier" charset="0"/>
                <a:cs typeface="Courier" charset="0"/>
              </a:rPr>
              <a:t>}</a:t>
            </a:r>
            <a:endParaRPr sz="600" dirty="0">
              <a:latin typeface="Courier" charset="0"/>
              <a:cs typeface="Courier" charset="0"/>
            </a:endParaRPr>
          </a:p>
          <a:p>
            <a:pPr marL="335280">
              <a:lnSpc>
                <a:spcPct val="100000"/>
              </a:lnSpc>
              <a:spcBef>
                <a:spcPts val="325"/>
              </a:spcBef>
            </a:pPr>
            <a:r>
              <a:rPr sz="600" spc="5" dirty="0">
                <a:latin typeface="Courier" charset="0"/>
                <a:cs typeface="Courier" charset="0"/>
              </a:rPr>
              <a:t>}</a:t>
            </a:r>
            <a:endParaRPr sz="600" dirty="0">
              <a:latin typeface="Courier" charset="0"/>
              <a:cs typeface="Courier" charset="0"/>
            </a:endParaRPr>
          </a:p>
          <a:p>
            <a:pPr marL="193675">
              <a:lnSpc>
                <a:spcPct val="100000"/>
              </a:lnSpc>
              <a:spcBef>
                <a:spcPts val="325"/>
              </a:spcBef>
            </a:pPr>
            <a:r>
              <a:rPr sz="600" spc="5" dirty="0">
                <a:latin typeface="Courier" charset="0"/>
                <a:cs typeface="Courier" charset="0"/>
              </a:rPr>
              <a:t>}</a:t>
            </a:r>
            <a:endParaRPr sz="600" dirty="0">
              <a:latin typeface="Courier" charset="0"/>
              <a:cs typeface="Courier" charset="0"/>
            </a:endParaRPr>
          </a:p>
          <a:p>
            <a:pPr marL="193675" marR="3058795">
              <a:lnSpc>
                <a:spcPct val="145600"/>
              </a:lnSpc>
            </a:pPr>
            <a:r>
              <a:rPr sz="600" spc="5" dirty="0">
                <a:latin typeface="Courier" charset="0"/>
                <a:cs typeface="Courier" charset="0"/>
              </a:rPr>
              <a:t>ShortNameCounter v = new ShortNameCounter();  bst.inorder(v);</a:t>
            </a:r>
            <a:endParaRPr sz="600" dirty="0">
              <a:latin typeface="Courier" charset="0"/>
              <a:cs typeface="Courier" charset="0"/>
            </a:endParaRPr>
          </a:p>
          <a:p>
            <a:pPr marL="193675">
              <a:lnSpc>
                <a:spcPct val="100000"/>
              </a:lnSpc>
              <a:spcBef>
                <a:spcPts val="325"/>
              </a:spcBef>
            </a:pPr>
            <a:r>
              <a:rPr sz="600" spc="5" dirty="0">
                <a:latin typeface="Courier" charset="0"/>
                <a:cs typeface="Courier" charset="0"/>
              </a:rPr>
              <a:t>System.out.println("Short names: " +</a:t>
            </a:r>
            <a:r>
              <a:rPr sz="600" spc="105" dirty="0">
                <a:latin typeface="Courier" charset="0"/>
                <a:cs typeface="Courier" charset="0"/>
              </a:rPr>
              <a:t> </a:t>
            </a:r>
            <a:r>
              <a:rPr sz="600" spc="5" dirty="0">
                <a:latin typeface="Courier" charset="0"/>
                <a:cs typeface="Courier" charset="0"/>
              </a:rPr>
              <a:t>v.counter);</a:t>
            </a:r>
            <a:endParaRPr sz="600" dirty="0">
              <a:latin typeface="Courier" charset="0"/>
              <a:cs typeface="Courier" charset="0"/>
            </a:endParaRPr>
          </a:p>
          <a:p>
            <a:pPr marL="52069">
              <a:lnSpc>
                <a:spcPct val="100000"/>
              </a:lnSpc>
              <a:spcBef>
                <a:spcPts val="325"/>
              </a:spcBef>
            </a:pPr>
            <a:r>
              <a:rPr sz="600" spc="5" dirty="0">
                <a:latin typeface="Courier" charset="0"/>
                <a:cs typeface="Courier" charset="0"/>
              </a:rPr>
              <a:t>}</a:t>
            </a:r>
            <a:endParaRPr sz="600" dirty="0">
              <a:latin typeface="Courier" charset="0"/>
              <a:cs typeface="Courier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44715" y="587258"/>
            <a:ext cx="5360035" cy="66675"/>
          </a:xfrm>
          <a:custGeom>
            <a:avLst/>
            <a:gdLst/>
            <a:ahLst/>
            <a:cxnLst/>
            <a:rect l="l" t="t" r="r" b="b"/>
            <a:pathLst>
              <a:path w="5360035" h="66675">
                <a:moveTo>
                  <a:pt x="0" y="0"/>
                </a:moveTo>
                <a:lnTo>
                  <a:pt x="5359567" y="0"/>
                </a:lnTo>
                <a:lnTo>
                  <a:pt x="5359567" y="66578"/>
                </a:lnTo>
                <a:lnTo>
                  <a:pt x="0" y="66578"/>
                </a:lnTo>
                <a:lnTo>
                  <a:pt x="0" y="0"/>
                </a:lnTo>
                <a:close/>
              </a:path>
            </a:pathLst>
          </a:custGeom>
          <a:solidFill>
            <a:srgbClr val="FFDF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80" dirty="0"/>
              <a:t>Depth-First</a:t>
            </a:r>
            <a:r>
              <a:rPr spc="-50" dirty="0"/>
              <a:t> </a:t>
            </a:r>
            <a:r>
              <a:rPr spc="80" dirty="0"/>
              <a:t>Search</a:t>
            </a:r>
          </a:p>
        </p:txBody>
      </p:sp>
      <p:sp>
        <p:nvSpPr>
          <p:cNvPr id="4" name="object 4"/>
          <p:cNvSpPr/>
          <p:nvPr/>
        </p:nvSpPr>
        <p:spPr>
          <a:xfrm>
            <a:off x="761227" y="886861"/>
            <a:ext cx="58419" cy="58419"/>
          </a:xfrm>
          <a:custGeom>
            <a:avLst/>
            <a:gdLst/>
            <a:ahLst/>
            <a:cxnLst/>
            <a:rect l="l" t="t" r="r" b="b"/>
            <a:pathLst>
              <a:path w="58419" h="58419">
                <a:moveTo>
                  <a:pt x="0" y="0"/>
                </a:moveTo>
                <a:lnTo>
                  <a:pt x="58256" y="0"/>
                </a:lnTo>
                <a:lnTo>
                  <a:pt x="58256" y="58256"/>
                </a:lnTo>
                <a:lnTo>
                  <a:pt x="0" y="58256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61227" y="1186464"/>
            <a:ext cx="58419" cy="58419"/>
          </a:xfrm>
          <a:custGeom>
            <a:avLst/>
            <a:gdLst/>
            <a:ahLst/>
            <a:cxnLst/>
            <a:rect l="l" t="t" r="r" b="b"/>
            <a:pathLst>
              <a:path w="58419" h="58419">
                <a:moveTo>
                  <a:pt x="0" y="0"/>
                </a:moveTo>
                <a:lnTo>
                  <a:pt x="58256" y="0"/>
                </a:lnTo>
                <a:lnTo>
                  <a:pt x="58256" y="58256"/>
                </a:lnTo>
                <a:lnTo>
                  <a:pt x="0" y="58256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61227" y="1752381"/>
            <a:ext cx="58419" cy="58419"/>
          </a:xfrm>
          <a:custGeom>
            <a:avLst/>
            <a:gdLst/>
            <a:ahLst/>
            <a:cxnLst/>
            <a:rect l="l" t="t" r="r" b="b"/>
            <a:pathLst>
              <a:path w="58419" h="58419">
                <a:moveTo>
                  <a:pt x="0" y="0"/>
                </a:moveTo>
                <a:lnTo>
                  <a:pt x="58256" y="0"/>
                </a:lnTo>
                <a:lnTo>
                  <a:pt x="58256" y="58256"/>
                </a:lnTo>
                <a:lnTo>
                  <a:pt x="0" y="58256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911593" y="728025"/>
            <a:ext cx="5029835" cy="11633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26200"/>
              </a:lnSpc>
            </a:pPr>
            <a:r>
              <a:rPr sz="1450" spc="5" dirty="0">
                <a:latin typeface="Arial"/>
                <a:cs typeface="Arial"/>
              </a:rPr>
              <a:t>Iterative traversal can stop </a:t>
            </a:r>
            <a:r>
              <a:rPr sz="1450" spc="10" dirty="0">
                <a:latin typeface="Arial"/>
                <a:cs typeface="Arial"/>
              </a:rPr>
              <a:t>when a </a:t>
            </a:r>
            <a:r>
              <a:rPr sz="1450" spc="5" dirty="0">
                <a:latin typeface="Arial"/>
                <a:cs typeface="Arial"/>
              </a:rPr>
              <a:t>goal has </a:t>
            </a:r>
            <a:r>
              <a:rPr sz="1450" spc="10" dirty="0">
                <a:latin typeface="Arial"/>
                <a:cs typeface="Arial"/>
              </a:rPr>
              <a:t>been </a:t>
            </a:r>
            <a:r>
              <a:rPr sz="1450" spc="5" dirty="0">
                <a:latin typeface="Arial"/>
                <a:cs typeface="Arial"/>
              </a:rPr>
              <a:t>met.  </a:t>
            </a:r>
            <a:r>
              <a:rPr sz="1450" b="1" spc="5" dirty="0">
                <a:latin typeface="Arial"/>
                <a:cs typeface="Arial"/>
              </a:rPr>
              <a:t>Depth-first </a:t>
            </a:r>
            <a:r>
              <a:rPr sz="1450" spc="5" dirty="0">
                <a:latin typeface="Arial"/>
                <a:cs typeface="Arial"/>
              </a:rPr>
              <a:t>search uses </a:t>
            </a:r>
            <a:r>
              <a:rPr sz="1450" spc="10" dirty="0">
                <a:latin typeface="Arial"/>
                <a:cs typeface="Arial"/>
              </a:rPr>
              <a:t>a </a:t>
            </a:r>
            <a:r>
              <a:rPr sz="1450" spc="5" dirty="0">
                <a:latin typeface="Arial"/>
                <a:cs typeface="Arial"/>
              </a:rPr>
              <a:t>stack to track the nodes that </a:t>
            </a:r>
            <a:r>
              <a:rPr sz="1450" dirty="0">
                <a:latin typeface="Arial"/>
                <a:cs typeface="Arial"/>
              </a:rPr>
              <a:t>it </a:t>
            </a:r>
            <a:r>
              <a:rPr sz="1450" spc="5" dirty="0">
                <a:latin typeface="Arial"/>
                <a:cs typeface="Arial"/>
              </a:rPr>
              <a:t>still  needs to</a:t>
            </a:r>
            <a:r>
              <a:rPr sz="1450" spc="-65" dirty="0">
                <a:latin typeface="Arial"/>
                <a:cs typeface="Arial"/>
              </a:rPr>
              <a:t> </a:t>
            </a:r>
            <a:r>
              <a:rPr sz="1450" spc="5" dirty="0">
                <a:latin typeface="Arial"/>
                <a:cs typeface="Arial"/>
              </a:rPr>
              <a:t>visit.</a:t>
            </a:r>
            <a:endParaRPr sz="14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685"/>
              </a:spcBef>
            </a:pPr>
            <a:r>
              <a:rPr sz="1450" spc="5" dirty="0">
                <a:latin typeface="Arial"/>
                <a:cs typeface="Arial"/>
              </a:rPr>
              <a:t>Algorithm:</a:t>
            </a:r>
            <a:endParaRPr sz="145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31835" y="1960439"/>
            <a:ext cx="5343525" cy="791210"/>
          </a:xfrm>
          <a:prstGeom prst="rect">
            <a:avLst/>
          </a:prstGeom>
          <a:ln w="8322">
            <a:solidFill>
              <a:srgbClr val="CCCCCC"/>
            </a:solidFill>
          </a:ln>
        </p:spPr>
        <p:txBody>
          <a:bodyPr vert="horz" wrap="square" lIns="0" tIns="50800" rIns="0" bIns="0" rtlCol="0">
            <a:spAutoFit/>
          </a:bodyPr>
          <a:lstStyle/>
          <a:p>
            <a:pPr marL="52069" marR="3706495">
              <a:lnSpc>
                <a:spcPct val="102800"/>
              </a:lnSpc>
              <a:spcBef>
                <a:spcPts val="400"/>
              </a:spcBef>
            </a:pPr>
            <a:r>
              <a:rPr sz="850" spc="15" dirty="0">
                <a:latin typeface="Comic Sans MS"/>
                <a:cs typeface="Comic Sans MS"/>
              </a:rPr>
              <a:t>Push the root node on a</a:t>
            </a:r>
            <a:r>
              <a:rPr sz="850" spc="-100" dirty="0">
                <a:latin typeface="Comic Sans MS"/>
                <a:cs typeface="Comic Sans MS"/>
              </a:rPr>
              <a:t> </a:t>
            </a:r>
            <a:r>
              <a:rPr sz="850" spc="10" dirty="0">
                <a:latin typeface="Comic Sans MS"/>
                <a:cs typeface="Comic Sans MS"/>
              </a:rPr>
              <a:t>stack.  </a:t>
            </a:r>
            <a:r>
              <a:rPr sz="850" spc="15" dirty="0">
                <a:latin typeface="Comic Sans MS"/>
                <a:cs typeface="Comic Sans MS"/>
              </a:rPr>
              <a:t>While the stack </a:t>
            </a:r>
            <a:r>
              <a:rPr sz="850" spc="10" dirty="0">
                <a:latin typeface="Comic Sans MS"/>
                <a:cs typeface="Comic Sans MS"/>
              </a:rPr>
              <a:t>is </a:t>
            </a:r>
            <a:r>
              <a:rPr sz="850" spc="15" dirty="0">
                <a:latin typeface="Comic Sans MS"/>
                <a:cs typeface="Comic Sans MS"/>
              </a:rPr>
              <a:t>not</a:t>
            </a:r>
            <a:r>
              <a:rPr sz="850" spc="-100" dirty="0">
                <a:latin typeface="Comic Sans MS"/>
                <a:cs typeface="Comic Sans MS"/>
              </a:rPr>
              <a:t> </a:t>
            </a:r>
            <a:r>
              <a:rPr sz="850" spc="15" dirty="0">
                <a:latin typeface="Comic Sans MS"/>
                <a:cs typeface="Comic Sans MS"/>
              </a:rPr>
              <a:t>empty</a:t>
            </a:r>
            <a:endParaRPr sz="850">
              <a:latin typeface="Comic Sans MS"/>
              <a:cs typeface="Comic Sans MS"/>
            </a:endParaRPr>
          </a:p>
          <a:p>
            <a:pPr marL="152400" marR="3088640">
              <a:lnSpc>
                <a:spcPct val="102800"/>
              </a:lnSpc>
            </a:pPr>
            <a:r>
              <a:rPr sz="850" spc="15" dirty="0">
                <a:latin typeface="Comic Sans MS"/>
                <a:cs typeface="Comic Sans MS"/>
              </a:rPr>
              <a:t>Pop the </a:t>
            </a:r>
            <a:r>
              <a:rPr sz="850" spc="10" dirty="0">
                <a:latin typeface="Comic Sans MS"/>
                <a:cs typeface="Comic Sans MS"/>
              </a:rPr>
              <a:t>stack; let </a:t>
            </a:r>
            <a:r>
              <a:rPr sz="850" spc="15" dirty="0">
                <a:latin typeface="Comic Sans MS"/>
                <a:cs typeface="Comic Sans MS"/>
              </a:rPr>
              <a:t>n be the popped node.  Process</a:t>
            </a:r>
            <a:r>
              <a:rPr sz="850" spc="-90" dirty="0">
                <a:latin typeface="Comic Sans MS"/>
                <a:cs typeface="Comic Sans MS"/>
              </a:rPr>
              <a:t> </a:t>
            </a:r>
            <a:r>
              <a:rPr sz="850" spc="10" dirty="0">
                <a:latin typeface="Comic Sans MS"/>
                <a:cs typeface="Comic Sans MS"/>
              </a:rPr>
              <a:t>n.</a:t>
            </a:r>
            <a:endParaRPr sz="850">
              <a:latin typeface="Comic Sans MS"/>
              <a:cs typeface="Comic Sans MS"/>
            </a:endParaRPr>
          </a:p>
          <a:p>
            <a:pPr marL="152400">
              <a:lnSpc>
                <a:spcPct val="100000"/>
              </a:lnSpc>
              <a:spcBef>
                <a:spcPts val="25"/>
              </a:spcBef>
            </a:pPr>
            <a:r>
              <a:rPr sz="850" spc="15" dirty="0">
                <a:latin typeface="Comic Sans MS"/>
                <a:cs typeface="Comic Sans MS"/>
              </a:rPr>
              <a:t>Push the </a:t>
            </a:r>
            <a:r>
              <a:rPr sz="850" spc="10" dirty="0">
                <a:latin typeface="Comic Sans MS"/>
                <a:cs typeface="Comic Sans MS"/>
              </a:rPr>
              <a:t>children </a:t>
            </a:r>
            <a:r>
              <a:rPr sz="850" spc="15" dirty="0">
                <a:latin typeface="Comic Sans MS"/>
                <a:cs typeface="Comic Sans MS"/>
              </a:rPr>
              <a:t>of n on the </a:t>
            </a:r>
            <a:r>
              <a:rPr sz="850" spc="10" dirty="0">
                <a:latin typeface="Comic Sans MS"/>
                <a:cs typeface="Comic Sans MS"/>
              </a:rPr>
              <a:t>stack, starting </a:t>
            </a:r>
            <a:r>
              <a:rPr sz="850" spc="15" dirty="0">
                <a:latin typeface="Comic Sans MS"/>
                <a:cs typeface="Comic Sans MS"/>
              </a:rPr>
              <a:t>with the </a:t>
            </a:r>
            <a:r>
              <a:rPr sz="850" spc="10" dirty="0">
                <a:latin typeface="Comic Sans MS"/>
                <a:cs typeface="Comic Sans MS"/>
              </a:rPr>
              <a:t>last</a:t>
            </a:r>
            <a:r>
              <a:rPr sz="850" spc="-40" dirty="0">
                <a:latin typeface="Comic Sans MS"/>
                <a:cs typeface="Comic Sans MS"/>
              </a:rPr>
              <a:t> </a:t>
            </a:r>
            <a:r>
              <a:rPr sz="850" spc="10" dirty="0">
                <a:latin typeface="Comic Sans MS"/>
                <a:cs typeface="Comic Sans MS"/>
              </a:rPr>
              <a:t>one.</a:t>
            </a:r>
            <a:endParaRPr sz="850">
              <a:latin typeface="Comic Sans MS"/>
              <a:cs typeface="Comic Sans M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927715" y="3091649"/>
            <a:ext cx="5135181" cy="1714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097931" y="4972043"/>
            <a:ext cx="2470785" cy="2400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b="1" spc="5" dirty="0">
                <a:latin typeface="Arial"/>
                <a:cs typeface="Arial"/>
              </a:rPr>
              <a:t>Figure </a:t>
            </a:r>
            <a:r>
              <a:rPr sz="1450" b="1" spc="10" dirty="0">
                <a:latin typeface="Arial"/>
                <a:cs typeface="Arial"/>
              </a:rPr>
              <a:t>16 </a:t>
            </a:r>
            <a:r>
              <a:rPr sz="1450" spc="5" dirty="0">
                <a:latin typeface="Arial"/>
                <a:cs typeface="Arial"/>
              </a:rPr>
              <a:t>Depth-First</a:t>
            </a:r>
            <a:r>
              <a:rPr sz="1450" spc="-25" dirty="0">
                <a:latin typeface="Arial"/>
                <a:cs typeface="Arial"/>
              </a:rPr>
              <a:t> </a:t>
            </a:r>
            <a:r>
              <a:rPr sz="1450" spc="5" dirty="0">
                <a:latin typeface="Arial"/>
                <a:cs typeface="Arial"/>
              </a:rPr>
              <a:t>Search</a:t>
            </a:r>
            <a:endParaRPr sz="1450">
              <a:latin typeface="Arial"/>
              <a:cs typeface="Arial"/>
            </a:endParaRPr>
          </a:p>
        </p:txBody>
      </p:sp>
    </p:spTree>
  </p:cSld>
  <p:clrMapOvr>
    <a:masterClrMapping/>
  </p:clrMapOvr>
  <p:transition spd="slow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44715" y="586019"/>
            <a:ext cx="5360035" cy="66675"/>
          </a:xfrm>
          <a:custGeom>
            <a:avLst/>
            <a:gdLst/>
            <a:ahLst/>
            <a:cxnLst/>
            <a:rect l="l" t="t" r="r" b="b"/>
            <a:pathLst>
              <a:path w="5360035" h="66675">
                <a:moveTo>
                  <a:pt x="0" y="0"/>
                </a:moveTo>
                <a:lnTo>
                  <a:pt x="5359567" y="0"/>
                </a:lnTo>
                <a:lnTo>
                  <a:pt x="5359567" y="66578"/>
                </a:lnTo>
                <a:lnTo>
                  <a:pt x="0" y="66578"/>
                </a:lnTo>
                <a:lnTo>
                  <a:pt x="0" y="0"/>
                </a:lnTo>
                <a:close/>
              </a:path>
            </a:pathLst>
          </a:custGeom>
          <a:solidFill>
            <a:srgbClr val="FFDF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60" dirty="0"/>
              <a:t>Breadth-First</a:t>
            </a:r>
            <a:r>
              <a:rPr spc="-5" dirty="0"/>
              <a:t> </a:t>
            </a:r>
            <a:r>
              <a:rPr spc="80" dirty="0"/>
              <a:t>Search</a:t>
            </a:r>
          </a:p>
        </p:txBody>
      </p:sp>
      <p:sp>
        <p:nvSpPr>
          <p:cNvPr id="4" name="object 4"/>
          <p:cNvSpPr/>
          <p:nvPr/>
        </p:nvSpPr>
        <p:spPr>
          <a:xfrm>
            <a:off x="761227" y="885622"/>
            <a:ext cx="58419" cy="58419"/>
          </a:xfrm>
          <a:custGeom>
            <a:avLst/>
            <a:gdLst/>
            <a:ahLst/>
            <a:cxnLst/>
            <a:rect l="l" t="t" r="r" b="b"/>
            <a:pathLst>
              <a:path w="58419" h="58419">
                <a:moveTo>
                  <a:pt x="0" y="0"/>
                </a:moveTo>
                <a:lnTo>
                  <a:pt x="58256" y="0"/>
                </a:lnTo>
                <a:lnTo>
                  <a:pt x="58256" y="58256"/>
                </a:lnTo>
                <a:lnTo>
                  <a:pt x="0" y="58256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61227" y="1443217"/>
            <a:ext cx="58419" cy="58419"/>
          </a:xfrm>
          <a:custGeom>
            <a:avLst/>
            <a:gdLst/>
            <a:ahLst/>
            <a:cxnLst/>
            <a:rect l="l" t="t" r="r" b="b"/>
            <a:pathLst>
              <a:path w="58419" h="58419">
                <a:moveTo>
                  <a:pt x="0" y="0"/>
                </a:moveTo>
                <a:lnTo>
                  <a:pt x="58256" y="0"/>
                </a:lnTo>
                <a:lnTo>
                  <a:pt x="58256" y="58256"/>
                </a:lnTo>
                <a:lnTo>
                  <a:pt x="0" y="58256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911593" y="747778"/>
            <a:ext cx="5464810" cy="8343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16700"/>
              </a:lnSpc>
            </a:pPr>
            <a:r>
              <a:rPr sz="1450" b="1" spc="5" dirty="0">
                <a:latin typeface="Arial"/>
                <a:cs typeface="Arial"/>
              </a:rPr>
              <a:t>Breadth-first </a:t>
            </a:r>
            <a:r>
              <a:rPr sz="1450" spc="5" dirty="0">
                <a:latin typeface="Arial"/>
                <a:cs typeface="Arial"/>
              </a:rPr>
              <a:t>search first visits all nodes </a:t>
            </a:r>
            <a:r>
              <a:rPr sz="1450" spc="10" dirty="0">
                <a:latin typeface="Arial"/>
                <a:cs typeface="Arial"/>
              </a:rPr>
              <a:t>on </a:t>
            </a:r>
            <a:r>
              <a:rPr sz="1450" spc="5" dirty="0">
                <a:latin typeface="Arial"/>
                <a:cs typeface="Arial"/>
              </a:rPr>
              <a:t>the </a:t>
            </a:r>
            <a:r>
              <a:rPr sz="1450" spc="10" dirty="0">
                <a:latin typeface="Arial"/>
                <a:cs typeface="Arial"/>
              </a:rPr>
              <a:t>same </a:t>
            </a:r>
            <a:r>
              <a:rPr sz="1450" spc="5" dirty="0">
                <a:latin typeface="Arial"/>
                <a:cs typeface="Arial"/>
              </a:rPr>
              <a:t>level before  visiting the</a:t>
            </a:r>
            <a:r>
              <a:rPr sz="1450" spc="-50" dirty="0">
                <a:latin typeface="Arial"/>
                <a:cs typeface="Arial"/>
              </a:rPr>
              <a:t> </a:t>
            </a:r>
            <a:r>
              <a:rPr sz="1450" spc="5" dirty="0">
                <a:latin typeface="Arial"/>
                <a:cs typeface="Arial"/>
              </a:rPr>
              <a:t>children.</a:t>
            </a:r>
            <a:endParaRPr sz="14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620"/>
              </a:spcBef>
            </a:pPr>
            <a:r>
              <a:rPr sz="1450" spc="5" dirty="0">
                <a:latin typeface="Arial"/>
                <a:cs typeface="Arial"/>
              </a:rPr>
              <a:t>Breadth-first search uses </a:t>
            </a:r>
            <a:r>
              <a:rPr sz="1450" spc="10" dirty="0">
                <a:latin typeface="Arial"/>
                <a:cs typeface="Arial"/>
              </a:rPr>
              <a:t>a</a:t>
            </a:r>
            <a:r>
              <a:rPr sz="1450" dirty="0">
                <a:latin typeface="Arial"/>
                <a:cs typeface="Arial"/>
              </a:rPr>
              <a:t> </a:t>
            </a:r>
            <a:r>
              <a:rPr sz="1450" spc="5" dirty="0">
                <a:latin typeface="Arial"/>
                <a:cs typeface="Arial"/>
              </a:rPr>
              <a:t>queue.</a:t>
            </a:r>
            <a:endParaRPr sz="145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927715" y="1618500"/>
            <a:ext cx="5093563" cy="1714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61227" y="4056422"/>
            <a:ext cx="58419" cy="58419"/>
          </a:xfrm>
          <a:custGeom>
            <a:avLst/>
            <a:gdLst/>
            <a:ahLst/>
            <a:cxnLst/>
            <a:rect l="l" t="t" r="r" b="b"/>
            <a:pathLst>
              <a:path w="58419" h="58420">
                <a:moveTo>
                  <a:pt x="0" y="0"/>
                </a:moveTo>
                <a:lnTo>
                  <a:pt x="58256" y="0"/>
                </a:lnTo>
                <a:lnTo>
                  <a:pt x="58256" y="58256"/>
                </a:lnTo>
                <a:lnTo>
                  <a:pt x="0" y="58256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911593" y="3506077"/>
            <a:ext cx="5257165" cy="94741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8755">
              <a:lnSpc>
                <a:spcPct val="100000"/>
              </a:lnSpc>
            </a:pPr>
            <a:r>
              <a:rPr sz="1450" b="1" spc="5" dirty="0">
                <a:latin typeface="Arial"/>
                <a:cs typeface="Arial"/>
              </a:rPr>
              <a:t>Figure </a:t>
            </a:r>
            <a:r>
              <a:rPr sz="1450" b="1" spc="10" dirty="0">
                <a:latin typeface="Arial"/>
                <a:cs typeface="Arial"/>
              </a:rPr>
              <a:t>17 </a:t>
            </a:r>
            <a:r>
              <a:rPr sz="1450" spc="5" dirty="0">
                <a:latin typeface="Arial"/>
                <a:cs typeface="Arial"/>
              </a:rPr>
              <a:t>Breadth-First</a:t>
            </a:r>
            <a:r>
              <a:rPr sz="1450" spc="-20" dirty="0">
                <a:latin typeface="Arial"/>
                <a:cs typeface="Arial"/>
              </a:rPr>
              <a:t> </a:t>
            </a:r>
            <a:r>
              <a:rPr sz="1450" spc="5" dirty="0">
                <a:latin typeface="Arial"/>
                <a:cs typeface="Arial"/>
              </a:rPr>
              <a:t>Search</a:t>
            </a:r>
            <a:endParaRPr sz="145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3"/>
              </a:spcBef>
            </a:pPr>
            <a:endParaRPr sz="1300" dirty="0">
              <a:latin typeface="Times New Roman"/>
              <a:cs typeface="Times New Roman"/>
            </a:endParaRPr>
          </a:p>
          <a:p>
            <a:pPr marL="12700" marR="5080">
              <a:lnSpc>
                <a:spcPct val="116700"/>
              </a:lnSpc>
            </a:pPr>
            <a:r>
              <a:rPr sz="1450" spc="5" dirty="0">
                <a:latin typeface="Arial"/>
                <a:cs typeface="Arial"/>
              </a:rPr>
              <a:t>Modify the </a:t>
            </a:r>
            <a:r>
              <a:rPr sz="1450" spc="10" dirty="0">
                <a:latin typeface="Courier" charset="0"/>
                <a:cs typeface="Courier" charset="0"/>
              </a:rPr>
              <a:t>Visitor</a:t>
            </a:r>
            <a:r>
              <a:rPr sz="1450" spc="-450" dirty="0">
                <a:latin typeface="Courier" charset="0"/>
                <a:cs typeface="Courier" charset="0"/>
              </a:rPr>
              <a:t> </a:t>
            </a:r>
            <a:r>
              <a:rPr sz="1450" spc="5" dirty="0">
                <a:latin typeface="Arial"/>
                <a:cs typeface="Arial"/>
              </a:rPr>
              <a:t>interface to return false </a:t>
            </a:r>
            <a:r>
              <a:rPr sz="1450" spc="10" dirty="0">
                <a:latin typeface="Arial"/>
                <a:cs typeface="Arial"/>
              </a:rPr>
              <a:t>when </a:t>
            </a:r>
            <a:r>
              <a:rPr sz="1450" spc="5" dirty="0">
                <a:latin typeface="Arial"/>
                <a:cs typeface="Arial"/>
              </a:rPr>
              <a:t>the traversal  should</a:t>
            </a:r>
            <a:r>
              <a:rPr sz="1450" spc="-60" dirty="0">
                <a:latin typeface="Arial"/>
                <a:cs typeface="Arial"/>
              </a:rPr>
              <a:t> </a:t>
            </a:r>
            <a:r>
              <a:rPr sz="1450" spc="5" dirty="0">
                <a:latin typeface="Arial"/>
                <a:cs typeface="Arial"/>
              </a:rPr>
              <a:t>stop</a:t>
            </a:r>
            <a:endParaRPr sz="1450" dirty="0">
              <a:latin typeface="Arial"/>
              <a:cs typeface="Arial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44715" y="592384"/>
            <a:ext cx="5360035" cy="66675"/>
          </a:xfrm>
          <a:custGeom>
            <a:avLst/>
            <a:gdLst/>
            <a:ahLst/>
            <a:cxnLst/>
            <a:rect l="l" t="t" r="r" b="b"/>
            <a:pathLst>
              <a:path w="5360035" h="66675">
                <a:moveTo>
                  <a:pt x="0" y="0"/>
                </a:moveTo>
                <a:lnTo>
                  <a:pt x="5359567" y="0"/>
                </a:lnTo>
                <a:lnTo>
                  <a:pt x="5359567" y="66578"/>
                </a:lnTo>
                <a:lnTo>
                  <a:pt x="0" y="66578"/>
                </a:lnTo>
                <a:lnTo>
                  <a:pt x="0" y="0"/>
                </a:lnTo>
                <a:close/>
              </a:path>
            </a:pathLst>
          </a:custGeom>
          <a:solidFill>
            <a:srgbClr val="FFDF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60" dirty="0"/>
              <a:t>Breadth-First</a:t>
            </a:r>
            <a:r>
              <a:rPr spc="-5" dirty="0"/>
              <a:t> </a:t>
            </a:r>
            <a:r>
              <a:rPr spc="80" dirty="0"/>
              <a:t>Search</a:t>
            </a:r>
          </a:p>
        </p:txBody>
      </p:sp>
      <p:sp>
        <p:nvSpPr>
          <p:cNvPr id="4" name="object 4"/>
          <p:cNvSpPr/>
          <p:nvPr/>
        </p:nvSpPr>
        <p:spPr>
          <a:xfrm>
            <a:off x="761227" y="891987"/>
            <a:ext cx="58419" cy="58419"/>
          </a:xfrm>
          <a:custGeom>
            <a:avLst/>
            <a:gdLst/>
            <a:ahLst/>
            <a:cxnLst/>
            <a:rect l="l" t="t" r="r" b="b"/>
            <a:pathLst>
              <a:path w="58419" h="58419">
                <a:moveTo>
                  <a:pt x="0" y="0"/>
                </a:moveTo>
                <a:lnTo>
                  <a:pt x="58256" y="0"/>
                </a:lnTo>
                <a:lnTo>
                  <a:pt x="58256" y="58256"/>
                </a:lnTo>
                <a:lnTo>
                  <a:pt x="0" y="58256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11593" y="791047"/>
            <a:ext cx="1621155" cy="2400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spc="10" dirty="0">
                <a:latin typeface="Arial"/>
                <a:cs typeface="Arial"/>
              </a:rPr>
              <a:t>An</a:t>
            </a:r>
            <a:r>
              <a:rPr sz="1450" spc="-45" dirty="0">
                <a:latin typeface="Arial"/>
                <a:cs typeface="Arial"/>
              </a:rPr>
              <a:t> </a:t>
            </a:r>
            <a:r>
              <a:rPr sz="1450" spc="5" dirty="0">
                <a:latin typeface="Arial"/>
                <a:cs typeface="Arial"/>
              </a:rPr>
              <a:t>implementation:</a:t>
            </a:r>
            <a:endParaRPr sz="14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31835" y="1100045"/>
            <a:ext cx="5343525" cy="2921635"/>
          </a:xfrm>
          <a:prstGeom prst="rect">
            <a:avLst/>
          </a:prstGeom>
          <a:ln w="8322">
            <a:solidFill>
              <a:srgbClr val="CCCCCC"/>
            </a:solidFill>
          </a:ln>
        </p:spPr>
        <p:txBody>
          <a:bodyPr vert="horz" wrap="square" lIns="0" tIns="37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9"/>
              </a:spcBef>
            </a:pPr>
            <a:endParaRPr sz="450" dirty="0">
              <a:latin typeface="Times New Roman"/>
              <a:cs typeface="Times New Roman"/>
            </a:endParaRPr>
          </a:p>
          <a:p>
            <a:pPr marL="52069">
              <a:lnSpc>
                <a:spcPct val="100000"/>
              </a:lnSpc>
            </a:pPr>
            <a:r>
              <a:rPr sz="600" spc="5" dirty="0">
                <a:latin typeface="Courier" charset="0"/>
                <a:cs typeface="Courier" charset="0"/>
              </a:rPr>
              <a:t>public interface Visitor</a:t>
            </a:r>
            <a:endParaRPr sz="600" dirty="0">
              <a:latin typeface="Courier" charset="0"/>
              <a:cs typeface="Courier" charset="0"/>
            </a:endParaRPr>
          </a:p>
          <a:p>
            <a:pPr marL="52069">
              <a:lnSpc>
                <a:spcPct val="100000"/>
              </a:lnSpc>
              <a:spcBef>
                <a:spcPts val="325"/>
              </a:spcBef>
            </a:pPr>
            <a:r>
              <a:rPr sz="600" spc="5" dirty="0">
                <a:latin typeface="Courier" charset="0"/>
                <a:cs typeface="Courier" charset="0"/>
              </a:rPr>
              <a:t>{</a:t>
            </a:r>
            <a:endParaRPr sz="600" dirty="0">
              <a:latin typeface="Courier" charset="0"/>
              <a:cs typeface="Courier" charset="0"/>
            </a:endParaRPr>
          </a:p>
          <a:p>
            <a:pPr marL="193675">
              <a:lnSpc>
                <a:spcPct val="100000"/>
              </a:lnSpc>
              <a:spcBef>
                <a:spcPts val="325"/>
              </a:spcBef>
            </a:pPr>
            <a:r>
              <a:rPr sz="600" spc="5" dirty="0">
                <a:latin typeface="Courier" charset="0"/>
                <a:cs typeface="Courier" charset="0"/>
              </a:rPr>
              <a:t>boolean visit(Object</a:t>
            </a:r>
            <a:r>
              <a:rPr sz="600" spc="20" dirty="0">
                <a:latin typeface="Courier" charset="0"/>
                <a:cs typeface="Courier" charset="0"/>
              </a:rPr>
              <a:t> </a:t>
            </a:r>
            <a:r>
              <a:rPr sz="600" spc="5" dirty="0">
                <a:latin typeface="Courier" charset="0"/>
                <a:cs typeface="Courier" charset="0"/>
              </a:rPr>
              <a:t>data);</a:t>
            </a:r>
            <a:endParaRPr sz="600" dirty="0">
              <a:latin typeface="Courier" charset="0"/>
              <a:cs typeface="Courier" charset="0"/>
            </a:endParaRPr>
          </a:p>
          <a:p>
            <a:pPr marL="52069">
              <a:lnSpc>
                <a:spcPct val="100000"/>
              </a:lnSpc>
              <a:spcBef>
                <a:spcPts val="325"/>
              </a:spcBef>
            </a:pPr>
            <a:r>
              <a:rPr sz="600" spc="5" dirty="0">
                <a:latin typeface="Courier" charset="0"/>
                <a:cs typeface="Courier" charset="0"/>
              </a:rPr>
              <a:t>}</a:t>
            </a:r>
            <a:endParaRPr sz="600" dirty="0">
              <a:latin typeface="Courier" charset="0"/>
              <a:cs typeface="Courier" charset="0"/>
            </a:endParaRPr>
          </a:p>
          <a:p>
            <a:pPr>
              <a:lnSpc>
                <a:spcPct val="100000"/>
              </a:lnSpc>
            </a:pPr>
            <a:endParaRPr sz="6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4"/>
              </a:spcBef>
            </a:pPr>
            <a:endParaRPr sz="550" dirty="0">
              <a:latin typeface="Times New Roman"/>
              <a:cs typeface="Times New Roman"/>
            </a:endParaRPr>
          </a:p>
          <a:p>
            <a:pPr marL="52069">
              <a:lnSpc>
                <a:spcPct val="100000"/>
              </a:lnSpc>
            </a:pPr>
            <a:r>
              <a:rPr sz="600" spc="5" dirty="0">
                <a:latin typeface="Courier" charset="0"/>
                <a:cs typeface="Courier" charset="0"/>
              </a:rPr>
              <a:t>public void breadthFirst(Visitor</a:t>
            </a:r>
            <a:r>
              <a:rPr sz="600" spc="50" dirty="0">
                <a:latin typeface="Courier" charset="0"/>
                <a:cs typeface="Courier" charset="0"/>
              </a:rPr>
              <a:t> </a:t>
            </a:r>
            <a:r>
              <a:rPr sz="600" spc="5" dirty="0">
                <a:latin typeface="Courier" charset="0"/>
                <a:cs typeface="Courier" charset="0"/>
              </a:rPr>
              <a:t>v)</a:t>
            </a:r>
            <a:endParaRPr sz="600" dirty="0">
              <a:latin typeface="Courier" charset="0"/>
              <a:cs typeface="Courier" charset="0"/>
            </a:endParaRPr>
          </a:p>
          <a:p>
            <a:pPr marL="52069">
              <a:lnSpc>
                <a:spcPct val="100000"/>
              </a:lnSpc>
              <a:spcBef>
                <a:spcPts val="325"/>
              </a:spcBef>
            </a:pPr>
            <a:r>
              <a:rPr sz="600" spc="5" dirty="0">
                <a:latin typeface="Courier" charset="0"/>
                <a:cs typeface="Courier" charset="0"/>
              </a:rPr>
              <a:t>{</a:t>
            </a:r>
            <a:endParaRPr sz="600" dirty="0">
              <a:latin typeface="Courier" charset="0"/>
              <a:cs typeface="Courier" charset="0"/>
            </a:endParaRPr>
          </a:p>
          <a:p>
            <a:pPr marL="193675" marR="3294379">
              <a:lnSpc>
                <a:spcPct val="145600"/>
              </a:lnSpc>
            </a:pPr>
            <a:r>
              <a:rPr sz="600" spc="5" dirty="0">
                <a:latin typeface="Courier" charset="0"/>
                <a:cs typeface="Courier" charset="0"/>
              </a:rPr>
              <a:t>if (root == null) { return; }  Queue&lt;Node&gt; q = new LinkedList&lt;Node&gt;();  q.add(root);</a:t>
            </a:r>
            <a:endParaRPr sz="600" dirty="0">
              <a:latin typeface="Courier" charset="0"/>
              <a:cs typeface="Courier" charset="0"/>
            </a:endParaRPr>
          </a:p>
          <a:p>
            <a:pPr marL="193675">
              <a:lnSpc>
                <a:spcPct val="100000"/>
              </a:lnSpc>
              <a:spcBef>
                <a:spcPts val="325"/>
              </a:spcBef>
            </a:pPr>
            <a:r>
              <a:rPr sz="600" spc="5" dirty="0">
                <a:latin typeface="Courier" charset="0"/>
                <a:cs typeface="Courier" charset="0"/>
              </a:rPr>
              <a:t>boolean more =</a:t>
            </a:r>
            <a:r>
              <a:rPr sz="600" spc="-20" dirty="0">
                <a:latin typeface="Courier" charset="0"/>
                <a:cs typeface="Courier" charset="0"/>
              </a:rPr>
              <a:t> </a:t>
            </a:r>
            <a:r>
              <a:rPr sz="600" spc="5" dirty="0">
                <a:latin typeface="Courier" charset="0"/>
                <a:cs typeface="Courier" charset="0"/>
              </a:rPr>
              <a:t>true;</a:t>
            </a:r>
            <a:endParaRPr sz="600" dirty="0">
              <a:latin typeface="Courier" charset="0"/>
              <a:cs typeface="Courier" charset="0"/>
            </a:endParaRPr>
          </a:p>
          <a:p>
            <a:pPr marL="193675">
              <a:lnSpc>
                <a:spcPct val="100000"/>
              </a:lnSpc>
              <a:spcBef>
                <a:spcPts val="325"/>
              </a:spcBef>
            </a:pPr>
            <a:r>
              <a:rPr sz="600" spc="5" dirty="0">
                <a:latin typeface="Courier" charset="0"/>
                <a:cs typeface="Courier" charset="0"/>
              </a:rPr>
              <a:t>while (more &amp;&amp; q.size() &gt;</a:t>
            </a:r>
            <a:r>
              <a:rPr sz="600" spc="10" dirty="0">
                <a:latin typeface="Courier" charset="0"/>
                <a:cs typeface="Courier" charset="0"/>
              </a:rPr>
              <a:t> </a:t>
            </a:r>
            <a:r>
              <a:rPr sz="600" spc="5" dirty="0">
                <a:latin typeface="Courier" charset="0"/>
                <a:cs typeface="Courier" charset="0"/>
              </a:rPr>
              <a:t>0)</a:t>
            </a:r>
            <a:endParaRPr sz="600" dirty="0">
              <a:latin typeface="Courier" charset="0"/>
              <a:cs typeface="Courier" charset="0"/>
            </a:endParaRPr>
          </a:p>
          <a:p>
            <a:pPr marL="193675">
              <a:lnSpc>
                <a:spcPct val="100000"/>
              </a:lnSpc>
              <a:spcBef>
                <a:spcPts val="325"/>
              </a:spcBef>
            </a:pPr>
            <a:r>
              <a:rPr sz="600" spc="5" dirty="0">
                <a:latin typeface="Courier" charset="0"/>
                <a:cs typeface="Courier" charset="0"/>
              </a:rPr>
              <a:t>{</a:t>
            </a:r>
            <a:endParaRPr sz="600" dirty="0">
              <a:latin typeface="Courier" charset="0"/>
              <a:cs typeface="Courier" charset="0"/>
            </a:endParaRPr>
          </a:p>
          <a:p>
            <a:pPr marL="335280" marR="3907154">
              <a:lnSpc>
                <a:spcPct val="145600"/>
              </a:lnSpc>
            </a:pPr>
            <a:r>
              <a:rPr sz="600" spc="5" dirty="0">
                <a:latin typeface="Courier" charset="0"/>
                <a:cs typeface="Courier" charset="0"/>
              </a:rPr>
              <a:t>Node n = q.remove();  more = v.visit(n.data);  if</a:t>
            </a:r>
            <a:r>
              <a:rPr sz="600" spc="-60" dirty="0">
                <a:latin typeface="Courier" charset="0"/>
                <a:cs typeface="Courier" charset="0"/>
              </a:rPr>
              <a:t> </a:t>
            </a:r>
            <a:r>
              <a:rPr sz="600" spc="5" dirty="0">
                <a:latin typeface="Courier" charset="0"/>
                <a:cs typeface="Courier" charset="0"/>
              </a:rPr>
              <a:t>(more)</a:t>
            </a:r>
            <a:endParaRPr sz="600" dirty="0">
              <a:latin typeface="Courier" charset="0"/>
              <a:cs typeface="Courier" charset="0"/>
            </a:endParaRPr>
          </a:p>
          <a:p>
            <a:pPr marL="335280">
              <a:lnSpc>
                <a:spcPct val="100000"/>
              </a:lnSpc>
              <a:spcBef>
                <a:spcPts val="325"/>
              </a:spcBef>
            </a:pPr>
            <a:r>
              <a:rPr sz="600" spc="5" dirty="0">
                <a:latin typeface="Courier" charset="0"/>
                <a:cs typeface="Courier" charset="0"/>
              </a:rPr>
              <a:t>{</a:t>
            </a:r>
            <a:endParaRPr sz="600" dirty="0">
              <a:latin typeface="Courier" charset="0"/>
              <a:cs typeface="Courier" charset="0"/>
            </a:endParaRPr>
          </a:p>
          <a:p>
            <a:pPr marL="476250">
              <a:lnSpc>
                <a:spcPct val="100000"/>
              </a:lnSpc>
              <a:spcBef>
                <a:spcPts val="325"/>
              </a:spcBef>
            </a:pPr>
            <a:r>
              <a:rPr sz="600" spc="5" dirty="0">
                <a:latin typeface="Courier" charset="0"/>
                <a:cs typeface="Courier" charset="0"/>
              </a:rPr>
              <a:t>for (Node c : n.children) { q.add(c);</a:t>
            </a:r>
            <a:r>
              <a:rPr sz="600" spc="50" dirty="0">
                <a:latin typeface="Courier" charset="0"/>
                <a:cs typeface="Courier" charset="0"/>
              </a:rPr>
              <a:t> </a:t>
            </a:r>
            <a:r>
              <a:rPr sz="600" spc="5" dirty="0">
                <a:latin typeface="Courier" charset="0"/>
                <a:cs typeface="Courier" charset="0"/>
              </a:rPr>
              <a:t>}</a:t>
            </a:r>
            <a:endParaRPr sz="600" dirty="0">
              <a:latin typeface="Courier" charset="0"/>
              <a:cs typeface="Courier" charset="0"/>
            </a:endParaRPr>
          </a:p>
          <a:p>
            <a:pPr marL="335280">
              <a:lnSpc>
                <a:spcPct val="100000"/>
              </a:lnSpc>
              <a:spcBef>
                <a:spcPts val="325"/>
              </a:spcBef>
            </a:pPr>
            <a:r>
              <a:rPr sz="600" spc="5" dirty="0">
                <a:latin typeface="Courier" charset="0"/>
                <a:cs typeface="Courier" charset="0"/>
              </a:rPr>
              <a:t>}</a:t>
            </a:r>
            <a:endParaRPr sz="600" dirty="0">
              <a:latin typeface="Courier" charset="0"/>
              <a:cs typeface="Courier" charset="0"/>
            </a:endParaRPr>
          </a:p>
          <a:p>
            <a:pPr marL="193675">
              <a:lnSpc>
                <a:spcPct val="100000"/>
              </a:lnSpc>
              <a:spcBef>
                <a:spcPts val="325"/>
              </a:spcBef>
            </a:pPr>
            <a:r>
              <a:rPr sz="600" spc="5" dirty="0">
                <a:latin typeface="Courier" charset="0"/>
                <a:cs typeface="Courier" charset="0"/>
              </a:rPr>
              <a:t>}</a:t>
            </a:r>
            <a:endParaRPr sz="600" dirty="0">
              <a:latin typeface="Courier" charset="0"/>
              <a:cs typeface="Courier" charset="0"/>
            </a:endParaRPr>
          </a:p>
          <a:p>
            <a:pPr marL="52069">
              <a:lnSpc>
                <a:spcPct val="100000"/>
              </a:lnSpc>
              <a:spcBef>
                <a:spcPts val="325"/>
              </a:spcBef>
            </a:pPr>
            <a:r>
              <a:rPr sz="600" spc="5" dirty="0">
                <a:latin typeface="Courier" charset="0"/>
                <a:cs typeface="Courier" charset="0"/>
              </a:rPr>
              <a:t>}</a:t>
            </a:r>
            <a:endParaRPr sz="600" dirty="0">
              <a:latin typeface="Courier" charset="0"/>
              <a:cs typeface="Courier" charset="0"/>
            </a:endParaRPr>
          </a:p>
        </p:txBody>
      </p:sp>
    </p:spTree>
  </p:cSld>
  <p:clrMapOvr>
    <a:masterClrMapping/>
  </p:clrMapOvr>
  <p:transition spd="slow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44715" y="589860"/>
            <a:ext cx="5360035" cy="66675"/>
          </a:xfrm>
          <a:custGeom>
            <a:avLst/>
            <a:gdLst/>
            <a:ahLst/>
            <a:cxnLst/>
            <a:rect l="l" t="t" r="r" b="b"/>
            <a:pathLst>
              <a:path w="5360035" h="66675">
                <a:moveTo>
                  <a:pt x="0" y="0"/>
                </a:moveTo>
                <a:lnTo>
                  <a:pt x="5359567" y="0"/>
                </a:lnTo>
                <a:lnTo>
                  <a:pt x="5359567" y="66578"/>
                </a:lnTo>
                <a:lnTo>
                  <a:pt x="0" y="66578"/>
                </a:lnTo>
                <a:lnTo>
                  <a:pt x="0" y="0"/>
                </a:lnTo>
                <a:close/>
              </a:path>
            </a:pathLst>
          </a:custGeom>
          <a:solidFill>
            <a:srgbClr val="FFDF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65" dirty="0"/>
              <a:t>Tree</a:t>
            </a:r>
            <a:r>
              <a:rPr spc="-20" dirty="0"/>
              <a:t> </a:t>
            </a:r>
            <a:r>
              <a:rPr spc="85" dirty="0"/>
              <a:t>Iterators</a:t>
            </a:r>
          </a:p>
        </p:txBody>
      </p:sp>
      <p:sp>
        <p:nvSpPr>
          <p:cNvPr id="4" name="object 4"/>
          <p:cNvSpPr/>
          <p:nvPr/>
        </p:nvSpPr>
        <p:spPr>
          <a:xfrm>
            <a:off x="761227" y="889463"/>
            <a:ext cx="58419" cy="58419"/>
          </a:xfrm>
          <a:custGeom>
            <a:avLst/>
            <a:gdLst/>
            <a:ahLst/>
            <a:cxnLst/>
            <a:rect l="l" t="t" r="r" b="b"/>
            <a:pathLst>
              <a:path w="58419" h="58419">
                <a:moveTo>
                  <a:pt x="0" y="0"/>
                </a:moveTo>
                <a:lnTo>
                  <a:pt x="58256" y="0"/>
                </a:lnTo>
                <a:lnTo>
                  <a:pt x="58256" y="58256"/>
                </a:lnTo>
                <a:lnTo>
                  <a:pt x="0" y="58256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11593" y="788522"/>
            <a:ext cx="4853940" cy="2400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spc="10" dirty="0">
                <a:latin typeface="Arial"/>
                <a:cs typeface="Arial"/>
              </a:rPr>
              <a:t>The </a:t>
            </a:r>
            <a:r>
              <a:rPr sz="1450" spc="5" dirty="0">
                <a:latin typeface="Arial"/>
                <a:cs typeface="Arial"/>
              </a:rPr>
              <a:t>Java collection library has </a:t>
            </a:r>
            <a:r>
              <a:rPr sz="1450" spc="10" dirty="0">
                <a:latin typeface="Arial"/>
                <a:cs typeface="Arial"/>
              </a:rPr>
              <a:t>an </a:t>
            </a:r>
            <a:r>
              <a:rPr sz="1450" spc="5" dirty="0">
                <a:latin typeface="Arial"/>
                <a:cs typeface="Arial"/>
              </a:rPr>
              <a:t>iterator to process</a:t>
            </a:r>
            <a:r>
              <a:rPr sz="1450" spc="25" dirty="0">
                <a:latin typeface="Arial"/>
                <a:cs typeface="Arial"/>
              </a:rPr>
              <a:t> </a:t>
            </a:r>
            <a:r>
              <a:rPr sz="1450" spc="5" dirty="0">
                <a:latin typeface="Arial"/>
                <a:cs typeface="Arial"/>
              </a:rPr>
              <a:t>trees:</a:t>
            </a:r>
            <a:endParaRPr sz="14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31835" y="1097520"/>
            <a:ext cx="5343525" cy="586251"/>
          </a:xfrm>
          <a:prstGeom prst="rect">
            <a:avLst/>
          </a:prstGeom>
          <a:ln w="8322">
            <a:solidFill>
              <a:srgbClr val="CCCCCC"/>
            </a:solidFill>
          </a:ln>
        </p:spPr>
        <p:txBody>
          <a:bodyPr vert="horz" wrap="square" lIns="0" tIns="50800" rIns="0" bIns="0" rtlCol="0">
            <a:spAutoFit/>
          </a:bodyPr>
          <a:lstStyle/>
          <a:p>
            <a:pPr marL="52069" marR="2780665">
              <a:lnSpc>
                <a:spcPct val="102800"/>
              </a:lnSpc>
              <a:spcBef>
                <a:spcPts val="400"/>
              </a:spcBef>
            </a:pPr>
            <a:r>
              <a:rPr sz="850" spc="15" dirty="0">
                <a:latin typeface="Courier" charset="0"/>
                <a:cs typeface="Courier" charset="0"/>
              </a:rPr>
              <a:t>TreeSet&lt;String&gt; t = . . .  Iterator&lt;String&gt; iter = t.iterator();  String first =</a:t>
            </a:r>
            <a:r>
              <a:rPr sz="850" spc="-5" dirty="0">
                <a:latin typeface="Courier" charset="0"/>
                <a:cs typeface="Courier" charset="0"/>
              </a:rPr>
              <a:t> </a:t>
            </a:r>
            <a:r>
              <a:rPr sz="850" spc="15" dirty="0">
                <a:latin typeface="Courier" charset="0"/>
                <a:cs typeface="Courier" charset="0"/>
              </a:rPr>
              <a:t>iter.next();</a:t>
            </a:r>
            <a:endParaRPr sz="850" dirty="0">
              <a:latin typeface="Courier" charset="0"/>
              <a:cs typeface="Courier" charset="0"/>
            </a:endParaRPr>
          </a:p>
          <a:p>
            <a:pPr marL="52069">
              <a:lnSpc>
                <a:spcPct val="100000"/>
              </a:lnSpc>
              <a:spcBef>
                <a:spcPts val="25"/>
              </a:spcBef>
            </a:pPr>
            <a:r>
              <a:rPr sz="850" spc="15" dirty="0">
                <a:latin typeface="Courier" charset="0"/>
                <a:cs typeface="Courier" charset="0"/>
              </a:rPr>
              <a:t>String second =</a:t>
            </a:r>
            <a:r>
              <a:rPr sz="850" dirty="0">
                <a:latin typeface="Courier" charset="0"/>
                <a:cs typeface="Courier" charset="0"/>
              </a:rPr>
              <a:t> </a:t>
            </a:r>
            <a:r>
              <a:rPr sz="850" spc="15" dirty="0">
                <a:latin typeface="Courier" charset="0"/>
                <a:cs typeface="Courier" charset="0"/>
              </a:rPr>
              <a:t>iter.next();</a:t>
            </a:r>
            <a:endParaRPr sz="850" dirty="0">
              <a:latin typeface="Courier" charset="0"/>
              <a:cs typeface="Courier" charset="0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61227" y="1913107"/>
            <a:ext cx="58419" cy="58419"/>
          </a:xfrm>
          <a:custGeom>
            <a:avLst/>
            <a:gdLst/>
            <a:ahLst/>
            <a:cxnLst/>
            <a:rect l="l" t="t" r="r" b="b"/>
            <a:pathLst>
              <a:path w="58419" h="58419">
                <a:moveTo>
                  <a:pt x="0" y="0"/>
                </a:moveTo>
                <a:lnTo>
                  <a:pt x="58256" y="0"/>
                </a:lnTo>
                <a:lnTo>
                  <a:pt x="58256" y="58256"/>
                </a:lnTo>
                <a:lnTo>
                  <a:pt x="0" y="58256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911593" y="1812166"/>
            <a:ext cx="1870075" cy="2400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spc="10" dirty="0">
                <a:latin typeface="Arial"/>
                <a:cs typeface="Arial"/>
              </a:rPr>
              <a:t>A </a:t>
            </a:r>
            <a:r>
              <a:rPr sz="1450" spc="5" dirty="0">
                <a:latin typeface="Arial"/>
                <a:cs typeface="Arial"/>
              </a:rPr>
              <a:t>breadth first</a:t>
            </a:r>
            <a:r>
              <a:rPr sz="1450" spc="-55" dirty="0">
                <a:latin typeface="Arial"/>
                <a:cs typeface="Arial"/>
              </a:rPr>
              <a:t> </a:t>
            </a:r>
            <a:r>
              <a:rPr sz="1450" spc="5" dirty="0">
                <a:latin typeface="Arial"/>
                <a:cs typeface="Arial"/>
              </a:rPr>
              <a:t>iterator:</a:t>
            </a:r>
            <a:endParaRPr sz="145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31835" y="2129487"/>
            <a:ext cx="5343525" cy="2163028"/>
          </a:xfrm>
          <a:prstGeom prst="rect">
            <a:avLst/>
          </a:prstGeom>
          <a:ln w="8322">
            <a:solidFill>
              <a:srgbClr val="CCCCCC"/>
            </a:solidFill>
          </a:ln>
        </p:spPr>
        <p:txBody>
          <a:bodyPr vert="horz" wrap="square" lIns="0" tIns="53975" rIns="0" bIns="0" rtlCol="0">
            <a:spAutoFit/>
          </a:bodyPr>
          <a:lstStyle/>
          <a:p>
            <a:pPr marL="52069">
              <a:lnSpc>
                <a:spcPct val="100000"/>
              </a:lnSpc>
              <a:spcBef>
                <a:spcPts val="425"/>
              </a:spcBef>
            </a:pPr>
            <a:r>
              <a:rPr sz="850" spc="15" dirty="0">
                <a:latin typeface="Courier" charset="0"/>
                <a:cs typeface="Courier" charset="0"/>
              </a:rPr>
              <a:t>class</a:t>
            </a:r>
            <a:r>
              <a:rPr sz="850" dirty="0">
                <a:latin typeface="Courier" charset="0"/>
                <a:cs typeface="Courier" charset="0"/>
              </a:rPr>
              <a:t> </a:t>
            </a:r>
            <a:r>
              <a:rPr sz="850" spc="15" dirty="0">
                <a:latin typeface="Courier" charset="0"/>
                <a:cs typeface="Courier" charset="0"/>
              </a:rPr>
              <a:t>BreadthFirstIterator</a:t>
            </a:r>
            <a:endParaRPr sz="850" dirty="0">
              <a:latin typeface="Courier" charset="0"/>
              <a:cs typeface="Courier" charset="0"/>
            </a:endParaRPr>
          </a:p>
          <a:p>
            <a:pPr marL="52069">
              <a:lnSpc>
                <a:spcPct val="100000"/>
              </a:lnSpc>
              <a:spcBef>
                <a:spcPts val="25"/>
              </a:spcBef>
            </a:pPr>
            <a:r>
              <a:rPr sz="850" spc="15" dirty="0">
                <a:latin typeface="Courier" charset="0"/>
                <a:cs typeface="Courier" charset="0"/>
              </a:rPr>
              <a:t>{</a:t>
            </a:r>
            <a:endParaRPr sz="850" dirty="0">
              <a:latin typeface="Courier" charset="0"/>
              <a:cs typeface="Courier" charset="0"/>
            </a:endParaRPr>
          </a:p>
          <a:p>
            <a:pPr marL="254635">
              <a:lnSpc>
                <a:spcPct val="100000"/>
              </a:lnSpc>
              <a:spcBef>
                <a:spcPts val="25"/>
              </a:spcBef>
            </a:pPr>
            <a:r>
              <a:rPr sz="850" spc="15" dirty="0">
                <a:latin typeface="Courier" charset="0"/>
                <a:cs typeface="Courier" charset="0"/>
              </a:rPr>
              <a:t>private Queue&lt;Node&gt;</a:t>
            </a:r>
            <a:r>
              <a:rPr sz="850" spc="-15" dirty="0">
                <a:latin typeface="Courier" charset="0"/>
                <a:cs typeface="Courier" charset="0"/>
              </a:rPr>
              <a:t> </a:t>
            </a:r>
            <a:r>
              <a:rPr sz="850" spc="15" dirty="0">
                <a:latin typeface="Courier" charset="0"/>
                <a:cs typeface="Courier" charset="0"/>
              </a:rPr>
              <a:t>q;</a:t>
            </a:r>
            <a:endParaRPr sz="850" dirty="0">
              <a:latin typeface="Courier" charset="0"/>
              <a:cs typeface="Courier" charset="0"/>
            </a:endParaRPr>
          </a:p>
          <a:p>
            <a:pPr marL="254635">
              <a:lnSpc>
                <a:spcPct val="100000"/>
              </a:lnSpc>
              <a:spcBef>
                <a:spcPts val="25"/>
              </a:spcBef>
            </a:pPr>
            <a:r>
              <a:rPr sz="850" spc="15" dirty="0">
                <a:latin typeface="Courier" charset="0"/>
                <a:cs typeface="Courier" charset="0"/>
              </a:rPr>
              <a:t>public BreadthFirstIterator(Node</a:t>
            </a:r>
            <a:r>
              <a:rPr sz="850" spc="40" dirty="0">
                <a:latin typeface="Courier" charset="0"/>
                <a:cs typeface="Courier" charset="0"/>
              </a:rPr>
              <a:t> </a:t>
            </a:r>
            <a:r>
              <a:rPr sz="850" spc="15" dirty="0">
                <a:latin typeface="Courier" charset="0"/>
                <a:cs typeface="Courier" charset="0"/>
              </a:rPr>
              <a:t>root)</a:t>
            </a:r>
            <a:endParaRPr sz="850" dirty="0">
              <a:latin typeface="Courier" charset="0"/>
              <a:cs typeface="Courier" charset="0"/>
            </a:endParaRPr>
          </a:p>
          <a:p>
            <a:pPr marL="254635">
              <a:lnSpc>
                <a:spcPct val="100000"/>
              </a:lnSpc>
              <a:spcBef>
                <a:spcPts val="25"/>
              </a:spcBef>
            </a:pPr>
            <a:r>
              <a:rPr sz="850" spc="15" dirty="0">
                <a:latin typeface="Courier" charset="0"/>
                <a:cs typeface="Courier" charset="0"/>
              </a:rPr>
              <a:t>{</a:t>
            </a:r>
            <a:endParaRPr sz="850" dirty="0">
              <a:latin typeface="Courier" charset="0"/>
              <a:cs typeface="Courier" charset="0"/>
            </a:endParaRPr>
          </a:p>
          <a:p>
            <a:pPr marL="456565">
              <a:lnSpc>
                <a:spcPct val="100000"/>
              </a:lnSpc>
              <a:spcBef>
                <a:spcPts val="25"/>
              </a:spcBef>
            </a:pPr>
            <a:r>
              <a:rPr sz="850" spc="15" dirty="0">
                <a:latin typeface="Courier" charset="0"/>
                <a:cs typeface="Courier" charset="0"/>
              </a:rPr>
              <a:t>q = new</a:t>
            </a:r>
            <a:r>
              <a:rPr sz="850" spc="-5" dirty="0">
                <a:latin typeface="Courier" charset="0"/>
                <a:cs typeface="Courier" charset="0"/>
              </a:rPr>
              <a:t> </a:t>
            </a:r>
            <a:r>
              <a:rPr sz="850" spc="15" dirty="0">
                <a:latin typeface="Courier" charset="0"/>
                <a:cs typeface="Courier" charset="0"/>
              </a:rPr>
              <a:t>LinkedList&lt;Node&gt;();</a:t>
            </a:r>
            <a:endParaRPr sz="850" dirty="0">
              <a:latin typeface="Courier" charset="0"/>
              <a:cs typeface="Courier" charset="0"/>
            </a:endParaRPr>
          </a:p>
          <a:p>
            <a:pPr marL="456565">
              <a:lnSpc>
                <a:spcPct val="100000"/>
              </a:lnSpc>
              <a:spcBef>
                <a:spcPts val="25"/>
              </a:spcBef>
            </a:pPr>
            <a:r>
              <a:rPr sz="850" spc="15" dirty="0">
                <a:latin typeface="Courier" charset="0"/>
                <a:cs typeface="Courier" charset="0"/>
              </a:rPr>
              <a:t>if (root != null) { q.add(root);</a:t>
            </a:r>
            <a:r>
              <a:rPr sz="850" spc="10" dirty="0">
                <a:latin typeface="Courier" charset="0"/>
                <a:cs typeface="Courier" charset="0"/>
              </a:rPr>
              <a:t> </a:t>
            </a:r>
            <a:r>
              <a:rPr sz="850" spc="15" dirty="0">
                <a:latin typeface="Courier" charset="0"/>
                <a:cs typeface="Courier" charset="0"/>
              </a:rPr>
              <a:t>}</a:t>
            </a:r>
            <a:endParaRPr sz="850" dirty="0">
              <a:latin typeface="Courier" charset="0"/>
              <a:cs typeface="Courier" charset="0"/>
            </a:endParaRPr>
          </a:p>
          <a:p>
            <a:pPr marL="254635">
              <a:lnSpc>
                <a:spcPct val="100000"/>
              </a:lnSpc>
              <a:spcBef>
                <a:spcPts val="25"/>
              </a:spcBef>
            </a:pPr>
            <a:r>
              <a:rPr sz="850" spc="15" dirty="0">
                <a:latin typeface="Courier" charset="0"/>
                <a:cs typeface="Courier" charset="0"/>
              </a:rPr>
              <a:t>}</a:t>
            </a:r>
            <a:endParaRPr sz="850" dirty="0">
              <a:latin typeface="Courier" charset="0"/>
              <a:cs typeface="Courier" charset="0"/>
            </a:endParaRPr>
          </a:p>
          <a:p>
            <a:pPr marL="254635" marR="1769745">
              <a:lnSpc>
                <a:spcPct val="102800"/>
              </a:lnSpc>
            </a:pPr>
            <a:r>
              <a:rPr sz="850" spc="15" dirty="0">
                <a:latin typeface="Courier" charset="0"/>
                <a:cs typeface="Courier" charset="0"/>
              </a:rPr>
              <a:t>public boolean hasNext() { return q.size() &gt; 0; }  public Object</a:t>
            </a:r>
            <a:r>
              <a:rPr sz="850" spc="-25" dirty="0">
                <a:latin typeface="Courier" charset="0"/>
                <a:cs typeface="Courier" charset="0"/>
              </a:rPr>
              <a:t> </a:t>
            </a:r>
            <a:r>
              <a:rPr sz="850" spc="15" dirty="0">
                <a:latin typeface="Courier" charset="0"/>
                <a:cs typeface="Courier" charset="0"/>
              </a:rPr>
              <a:t>next()</a:t>
            </a:r>
            <a:endParaRPr sz="850" dirty="0">
              <a:latin typeface="Courier" charset="0"/>
              <a:cs typeface="Courier" charset="0"/>
            </a:endParaRPr>
          </a:p>
          <a:p>
            <a:pPr marL="254635">
              <a:lnSpc>
                <a:spcPct val="100000"/>
              </a:lnSpc>
              <a:spcBef>
                <a:spcPts val="25"/>
              </a:spcBef>
            </a:pPr>
            <a:r>
              <a:rPr sz="850" spc="15" dirty="0">
                <a:latin typeface="Courier" charset="0"/>
                <a:cs typeface="Courier" charset="0"/>
              </a:rPr>
              <a:t>{</a:t>
            </a:r>
            <a:endParaRPr sz="850" dirty="0">
              <a:latin typeface="Courier" charset="0"/>
              <a:cs typeface="Courier" charset="0"/>
            </a:endParaRPr>
          </a:p>
          <a:p>
            <a:pPr marL="456565">
              <a:lnSpc>
                <a:spcPct val="100000"/>
              </a:lnSpc>
              <a:spcBef>
                <a:spcPts val="25"/>
              </a:spcBef>
            </a:pPr>
            <a:r>
              <a:rPr sz="850" spc="15" dirty="0">
                <a:latin typeface="Courier" charset="0"/>
                <a:cs typeface="Courier" charset="0"/>
              </a:rPr>
              <a:t>Node n =</a:t>
            </a:r>
            <a:r>
              <a:rPr sz="850" spc="-30" dirty="0">
                <a:latin typeface="Courier" charset="0"/>
                <a:cs typeface="Courier" charset="0"/>
              </a:rPr>
              <a:t> </a:t>
            </a:r>
            <a:r>
              <a:rPr sz="850" spc="15" dirty="0">
                <a:latin typeface="Courier" charset="0"/>
                <a:cs typeface="Courier" charset="0"/>
              </a:rPr>
              <a:t>q.remove();</a:t>
            </a:r>
            <a:endParaRPr sz="850" dirty="0">
              <a:latin typeface="Courier" charset="0"/>
              <a:cs typeface="Courier" charset="0"/>
            </a:endParaRPr>
          </a:p>
          <a:p>
            <a:pPr marL="456565" marR="2241550">
              <a:lnSpc>
                <a:spcPct val="102800"/>
              </a:lnSpc>
            </a:pPr>
            <a:r>
              <a:rPr sz="850" spc="15" dirty="0">
                <a:latin typeface="Courier" charset="0"/>
                <a:cs typeface="Courier" charset="0"/>
              </a:rPr>
              <a:t>for (Node c : n.children) { q.add(c); }  return</a:t>
            </a:r>
            <a:r>
              <a:rPr sz="850" spc="-40" dirty="0">
                <a:latin typeface="Courier" charset="0"/>
                <a:cs typeface="Courier" charset="0"/>
              </a:rPr>
              <a:t> </a:t>
            </a:r>
            <a:r>
              <a:rPr sz="850" spc="15" dirty="0">
                <a:latin typeface="Courier" charset="0"/>
                <a:cs typeface="Courier" charset="0"/>
              </a:rPr>
              <a:t>n.data;</a:t>
            </a:r>
            <a:endParaRPr sz="850" dirty="0">
              <a:latin typeface="Courier" charset="0"/>
              <a:cs typeface="Courier" charset="0"/>
            </a:endParaRPr>
          </a:p>
          <a:p>
            <a:pPr marL="254635">
              <a:lnSpc>
                <a:spcPct val="100000"/>
              </a:lnSpc>
              <a:spcBef>
                <a:spcPts val="25"/>
              </a:spcBef>
            </a:pPr>
            <a:r>
              <a:rPr sz="850" spc="15" dirty="0">
                <a:latin typeface="Courier" charset="0"/>
                <a:cs typeface="Courier" charset="0"/>
              </a:rPr>
              <a:t>}</a:t>
            </a:r>
            <a:endParaRPr sz="850" dirty="0">
              <a:latin typeface="Courier" charset="0"/>
              <a:cs typeface="Courier" charset="0"/>
            </a:endParaRPr>
          </a:p>
          <a:p>
            <a:pPr marL="52069">
              <a:lnSpc>
                <a:spcPct val="100000"/>
              </a:lnSpc>
              <a:spcBef>
                <a:spcPts val="25"/>
              </a:spcBef>
            </a:pPr>
            <a:r>
              <a:rPr sz="850" spc="15" dirty="0">
                <a:latin typeface="Courier" charset="0"/>
                <a:cs typeface="Courier" charset="0"/>
              </a:rPr>
              <a:t>}</a:t>
            </a:r>
            <a:endParaRPr sz="850" dirty="0">
              <a:latin typeface="Courier" charset="0"/>
              <a:cs typeface="Courier" charset="0"/>
            </a:endParaRPr>
          </a:p>
        </p:txBody>
      </p:sp>
    </p:spTree>
  </p:cSld>
  <p:clrMapOvr>
    <a:masterClrMapping/>
  </p:clrMapOvr>
  <p:transition spd="slow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44715" y="587335"/>
            <a:ext cx="5360035" cy="66675"/>
          </a:xfrm>
          <a:custGeom>
            <a:avLst/>
            <a:gdLst/>
            <a:ahLst/>
            <a:cxnLst/>
            <a:rect l="l" t="t" r="r" b="b"/>
            <a:pathLst>
              <a:path w="5360035" h="66675">
                <a:moveTo>
                  <a:pt x="0" y="0"/>
                </a:moveTo>
                <a:lnTo>
                  <a:pt x="5359567" y="0"/>
                </a:lnTo>
                <a:lnTo>
                  <a:pt x="5359567" y="66578"/>
                </a:lnTo>
                <a:lnTo>
                  <a:pt x="0" y="66578"/>
                </a:lnTo>
                <a:lnTo>
                  <a:pt x="0" y="0"/>
                </a:lnTo>
                <a:close/>
              </a:path>
            </a:pathLst>
          </a:custGeom>
          <a:solidFill>
            <a:srgbClr val="C7215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70" dirty="0"/>
              <a:t>Self </a:t>
            </a:r>
            <a:r>
              <a:rPr spc="110" dirty="0"/>
              <a:t>Check</a:t>
            </a:r>
            <a:r>
              <a:rPr spc="-45" dirty="0"/>
              <a:t> </a:t>
            </a:r>
            <a:r>
              <a:rPr spc="35" dirty="0"/>
              <a:t>17.19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32015" y="767813"/>
            <a:ext cx="5032375" cy="201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10" dirty="0">
                <a:latin typeface="Arial"/>
                <a:cs typeface="Arial"/>
              </a:rPr>
              <a:t>What are the inorder </a:t>
            </a:r>
            <a:r>
              <a:rPr sz="1200" spc="5" dirty="0">
                <a:latin typeface="Arial"/>
                <a:cs typeface="Arial"/>
              </a:rPr>
              <a:t>traversals of </a:t>
            </a:r>
            <a:r>
              <a:rPr sz="1200" spc="10" dirty="0">
                <a:latin typeface="Arial"/>
                <a:cs typeface="Arial"/>
              </a:rPr>
              <a:t>the two trees </a:t>
            </a:r>
            <a:r>
              <a:rPr sz="1200" spc="5" dirty="0">
                <a:latin typeface="Arial"/>
                <a:cs typeface="Arial"/>
              </a:rPr>
              <a:t>in </a:t>
            </a:r>
            <a:r>
              <a:rPr sz="1200" spc="10" dirty="0">
                <a:latin typeface="Arial"/>
                <a:cs typeface="Arial"/>
              </a:rPr>
              <a:t>Figure 6 on page</a:t>
            </a:r>
            <a:r>
              <a:rPr sz="1200" spc="-20" dirty="0">
                <a:latin typeface="Arial"/>
                <a:cs typeface="Arial"/>
              </a:rPr>
              <a:t> </a:t>
            </a:r>
            <a:r>
              <a:rPr sz="1200" spc="10" dirty="0">
                <a:latin typeface="Arial"/>
                <a:cs typeface="Arial"/>
              </a:rPr>
              <a:t>771?</a:t>
            </a:r>
            <a:endParaRPr sz="12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44740" y="985989"/>
            <a:ext cx="3637064" cy="18892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911593" y="2949798"/>
            <a:ext cx="4724400" cy="2400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b="1" spc="10" dirty="0">
                <a:latin typeface="Arial"/>
                <a:cs typeface="Arial"/>
              </a:rPr>
              <a:t>Answer: </a:t>
            </a:r>
            <a:r>
              <a:rPr sz="1450" spc="5" dirty="0">
                <a:latin typeface="Arial"/>
                <a:cs typeface="Arial"/>
              </a:rPr>
              <a:t>For both trees, the inorder traversal is </a:t>
            </a:r>
            <a:r>
              <a:rPr sz="1450" spc="10" dirty="0">
                <a:latin typeface="Arial"/>
                <a:cs typeface="Arial"/>
              </a:rPr>
              <a:t>3 + 4 </a:t>
            </a:r>
            <a:r>
              <a:rPr sz="1450" spc="5" dirty="0">
                <a:latin typeface="Arial"/>
                <a:cs typeface="Arial"/>
              </a:rPr>
              <a:t>*</a:t>
            </a:r>
            <a:r>
              <a:rPr sz="1450" spc="-15" dirty="0">
                <a:latin typeface="Arial"/>
                <a:cs typeface="Arial"/>
              </a:rPr>
              <a:t> </a:t>
            </a:r>
            <a:r>
              <a:rPr sz="1450" spc="5" dirty="0">
                <a:latin typeface="Arial"/>
                <a:cs typeface="Arial"/>
              </a:rPr>
              <a:t>5.</a:t>
            </a:r>
            <a:endParaRPr sz="1450">
              <a:latin typeface="Arial"/>
              <a:cs typeface="Arial"/>
            </a:endParaRPr>
          </a:p>
        </p:txBody>
      </p:sp>
    </p:spTree>
  </p:cSld>
  <p:clrMapOvr>
    <a:masterClrMapping/>
  </p:clrMapOvr>
  <p:transition spd="slow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44715" y="584810"/>
            <a:ext cx="5360035" cy="66675"/>
          </a:xfrm>
          <a:custGeom>
            <a:avLst/>
            <a:gdLst/>
            <a:ahLst/>
            <a:cxnLst/>
            <a:rect l="l" t="t" r="r" b="b"/>
            <a:pathLst>
              <a:path w="5360035" h="66675">
                <a:moveTo>
                  <a:pt x="0" y="0"/>
                </a:moveTo>
                <a:lnTo>
                  <a:pt x="5359567" y="0"/>
                </a:lnTo>
                <a:lnTo>
                  <a:pt x="5359567" y="66578"/>
                </a:lnTo>
                <a:lnTo>
                  <a:pt x="0" y="66578"/>
                </a:lnTo>
                <a:lnTo>
                  <a:pt x="0" y="0"/>
                </a:lnTo>
                <a:close/>
              </a:path>
            </a:pathLst>
          </a:custGeom>
          <a:solidFill>
            <a:srgbClr val="C7215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70" dirty="0"/>
              <a:t>Self </a:t>
            </a:r>
            <a:r>
              <a:rPr spc="110" dirty="0"/>
              <a:t>Check</a:t>
            </a:r>
            <a:r>
              <a:rPr spc="-45" dirty="0"/>
              <a:t> </a:t>
            </a:r>
            <a:r>
              <a:rPr spc="35" dirty="0"/>
              <a:t>17.20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32015" y="765289"/>
            <a:ext cx="5720080" cy="1049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10" dirty="0">
                <a:latin typeface="Arial"/>
                <a:cs typeface="Arial"/>
              </a:rPr>
              <a:t>Are the trees </a:t>
            </a:r>
            <a:r>
              <a:rPr sz="1200" spc="5" dirty="0">
                <a:latin typeface="Arial"/>
                <a:cs typeface="Arial"/>
              </a:rPr>
              <a:t>in </a:t>
            </a:r>
            <a:r>
              <a:rPr sz="1200" spc="10" dirty="0">
                <a:latin typeface="Arial"/>
                <a:cs typeface="Arial"/>
              </a:rPr>
              <a:t>Figure 6 binary search</a:t>
            </a:r>
            <a:r>
              <a:rPr sz="1200" spc="-90" dirty="0">
                <a:latin typeface="Arial"/>
                <a:cs typeface="Arial"/>
              </a:rPr>
              <a:t> </a:t>
            </a:r>
            <a:r>
              <a:rPr sz="1200" spc="10" dirty="0">
                <a:latin typeface="Arial"/>
                <a:cs typeface="Arial"/>
              </a:rPr>
              <a:t>trees?</a:t>
            </a:r>
            <a:endParaRPr sz="1200" dirty="0">
              <a:latin typeface="Arial"/>
              <a:cs typeface="Arial"/>
            </a:endParaRPr>
          </a:p>
          <a:p>
            <a:pPr marL="292100" marR="5080">
              <a:lnSpc>
                <a:spcPct val="116700"/>
              </a:lnSpc>
              <a:spcBef>
                <a:spcPts val="575"/>
              </a:spcBef>
            </a:pPr>
            <a:r>
              <a:rPr sz="1450" b="1" spc="10" dirty="0">
                <a:latin typeface="Arial"/>
                <a:cs typeface="Arial"/>
              </a:rPr>
              <a:t>Answer: </a:t>
            </a:r>
            <a:r>
              <a:rPr sz="1450" spc="10" dirty="0">
                <a:latin typeface="Arial"/>
                <a:cs typeface="Arial"/>
              </a:rPr>
              <a:t>No—for </a:t>
            </a:r>
            <a:r>
              <a:rPr sz="1450" spc="5" dirty="0">
                <a:latin typeface="Arial"/>
                <a:cs typeface="Arial"/>
              </a:rPr>
              <a:t>example, consider the children of +. </a:t>
            </a:r>
            <a:r>
              <a:rPr sz="1450" spc="10" dirty="0">
                <a:latin typeface="Arial"/>
                <a:cs typeface="Arial"/>
              </a:rPr>
              <a:t>Even  </a:t>
            </a:r>
            <a:r>
              <a:rPr sz="1450" spc="5" dirty="0">
                <a:latin typeface="Arial"/>
                <a:cs typeface="Arial"/>
              </a:rPr>
              <a:t>without looking </a:t>
            </a:r>
            <a:r>
              <a:rPr sz="1450" spc="10" dirty="0">
                <a:latin typeface="Arial"/>
                <a:cs typeface="Arial"/>
              </a:rPr>
              <a:t>up </a:t>
            </a:r>
            <a:r>
              <a:rPr sz="1450" spc="5" dirty="0">
                <a:latin typeface="Arial"/>
                <a:cs typeface="Arial"/>
              </a:rPr>
              <a:t>the Unicode values for 3, 4, </a:t>
            </a:r>
            <a:r>
              <a:rPr sz="1450" spc="10" dirty="0">
                <a:latin typeface="Arial"/>
                <a:cs typeface="Arial"/>
              </a:rPr>
              <a:t>and </a:t>
            </a:r>
            <a:r>
              <a:rPr sz="1450" spc="5" dirty="0">
                <a:latin typeface="Arial"/>
                <a:cs typeface="Arial"/>
              </a:rPr>
              <a:t>+, </a:t>
            </a:r>
            <a:r>
              <a:rPr sz="1450" dirty="0">
                <a:latin typeface="Arial"/>
                <a:cs typeface="Arial"/>
              </a:rPr>
              <a:t>it </a:t>
            </a:r>
            <a:r>
              <a:rPr sz="1450" spc="5" dirty="0">
                <a:latin typeface="Arial"/>
                <a:cs typeface="Arial"/>
              </a:rPr>
              <a:t>is obvious  that </a:t>
            </a:r>
            <a:r>
              <a:rPr sz="1450" spc="10" dirty="0">
                <a:latin typeface="Arial"/>
                <a:cs typeface="Arial"/>
              </a:rPr>
              <a:t>+ </a:t>
            </a:r>
            <a:r>
              <a:rPr sz="1450" spc="5" dirty="0">
                <a:latin typeface="Arial"/>
                <a:cs typeface="Arial"/>
              </a:rPr>
              <a:t>isn't between </a:t>
            </a:r>
            <a:r>
              <a:rPr sz="1450" spc="10" dirty="0">
                <a:latin typeface="Arial"/>
                <a:cs typeface="Arial"/>
              </a:rPr>
              <a:t>3 and</a:t>
            </a:r>
            <a:r>
              <a:rPr sz="1450" spc="-55" dirty="0">
                <a:latin typeface="Arial"/>
                <a:cs typeface="Arial"/>
              </a:rPr>
              <a:t> </a:t>
            </a:r>
            <a:r>
              <a:rPr sz="1450" spc="5" dirty="0">
                <a:latin typeface="Arial"/>
                <a:cs typeface="Arial"/>
              </a:rPr>
              <a:t>4.</a:t>
            </a:r>
            <a:endParaRPr sz="1450" dirty="0">
              <a:latin typeface="Arial"/>
              <a:cs typeface="Arial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44715" y="582286"/>
            <a:ext cx="5360035" cy="66675"/>
          </a:xfrm>
          <a:custGeom>
            <a:avLst/>
            <a:gdLst/>
            <a:ahLst/>
            <a:cxnLst/>
            <a:rect l="l" t="t" r="r" b="b"/>
            <a:pathLst>
              <a:path w="5360035" h="66675">
                <a:moveTo>
                  <a:pt x="0" y="0"/>
                </a:moveTo>
                <a:lnTo>
                  <a:pt x="5359567" y="0"/>
                </a:lnTo>
                <a:lnTo>
                  <a:pt x="5359567" y="66578"/>
                </a:lnTo>
                <a:lnTo>
                  <a:pt x="0" y="66578"/>
                </a:lnTo>
                <a:lnTo>
                  <a:pt x="0" y="0"/>
                </a:lnTo>
                <a:close/>
              </a:path>
            </a:pathLst>
          </a:custGeom>
          <a:solidFill>
            <a:srgbClr val="C7215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70" dirty="0"/>
              <a:t>Self </a:t>
            </a:r>
            <a:r>
              <a:rPr spc="110" dirty="0"/>
              <a:t>Check</a:t>
            </a:r>
            <a:r>
              <a:rPr spc="-45" dirty="0"/>
              <a:t> </a:t>
            </a:r>
            <a:r>
              <a:rPr spc="35" dirty="0"/>
              <a:t>17.21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32015" y="771087"/>
            <a:ext cx="5911215" cy="990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15" dirty="0">
                <a:latin typeface="Arial"/>
                <a:cs typeface="Arial"/>
              </a:rPr>
              <a:t>Why </a:t>
            </a:r>
            <a:r>
              <a:rPr sz="1200" spc="10" dirty="0">
                <a:latin typeface="Arial"/>
                <a:cs typeface="Arial"/>
              </a:rPr>
              <a:t>did we have </a:t>
            </a:r>
            <a:r>
              <a:rPr sz="1200" spc="5" dirty="0">
                <a:latin typeface="Arial"/>
                <a:cs typeface="Arial"/>
              </a:rPr>
              <a:t>to </a:t>
            </a:r>
            <a:r>
              <a:rPr sz="1200" spc="10" dirty="0">
                <a:latin typeface="Arial"/>
                <a:cs typeface="Arial"/>
              </a:rPr>
              <a:t>declare the variable </a:t>
            </a:r>
            <a:r>
              <a:rPr sz="1200" spc="10" dirty="0">
                <a:latin typeface="Courier" charset="0"/>
                <a:cs typeface="Courier" charset="0"/>
              </a:rPr>
              <a:t>v</a:t>
            </a:r>
            <a:r>
              <a:rPr sz="1200" spc="-455" dirty="0">
                <a:latin typeface="Courier" charset="0"/>
                <a:cs typeface="Courier" charset="0"/>
              </a:rPr>
              <a:t> </a:t>
            </a:r>
            <a:r>
              <a:rPr sz="1200" spc="5" dirty="0">
                <a:latin typeface="Arial"/>
                <a:cs typeface="Arial"/>
              </a:rPr>
              <a:t>in </a:t>
            </a:r>
            <a:r>
              <a:rPr sz="1200" spc="10" dirty="0">
                <a:latin typeface="Arial"/>
                <a:cs typeface="Arial"/>
              </a:rPr>
              <a:t>the sample program </a:t>
            </a:r>
            <a:r>
              <a:rPr sz="1200" spc="5" dirty="0">
                <a:latin typeface="Arial"/>
                <a:cs typeface="Arial"/>
              </a:rPr>
              <a:t>in </a:t>
            </a:r>
            <a:r>
              <a:rPr sz="1200" spc="10" dirty="0">
                <a:latin typeface="Arial"/>
                <a:cs typeface="Arial"/>
              </a:rPr>
              <a:t>Section 17.4.3 as</a:t>
            </a:r>
            <a:endParaRPr sz="12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65"/>
              </a:spcBef>
            </a:pPr>
            <a:r>
              <a:rPr sz="1200" spc="10" dirty="0">
                <a:latin typeface="Courier" charset="0"/>
                <a:cs typeface="Courier" charset="0"/>
              </a:rPr>
              <a:t>ShortNameCounter</a:t>
            </a:r>
            <a:r>
              <a:rPr sz="1200" spc="-400" dirty="0">
                <a:latin typeface="Courier" charset="0"/>
                <a:cs typeface="Courier" charset="0"/>
              </a:rPr>
              <a:t> </a:t>
            </a:r>
            <a:r>
              <a:rPr sz="1200" spc="10" dirty="0">
                <a:latin typeface="Arial"/>
                <a:cs typeface="Arial"/>
              </a:rPr>
              <a:t>and not as </a:t>
            </a:r>
            <a:r>
              <a:rPr sz="1200" spc="10" dirty="0">
                <a:latin typeface="Courier" charset="0"/>
                <a:cs typeface="Courier" charset="0"/>
              </a:rPr>
              <a:t>Visitor</a:t>
            </a:r>
            <a:r>
              <a:rPr sz="1200" spc="10" dirty="0">
                <a:latin typeface="Arial"/>
                <a:cs typeface="Arial"/>
              </a:rPr>
              <a:t>?</a:t>
            </a:r>
            <a:endParaRPr sz="1200" dirty="0">
              <a:latin typeface="Arial"/>
              <a:cs typeface="Arial"/>
            </a:endParaRPr>
          </a:p>
          <a:p>
            <a:pPr marL="292100" marR="175895">
              <a:lnSpc>
                <a:spcPct val="116700"/>
              </a:lnSpc>
              <a:spcBef>
                <a:spcPts val="640"/>
              </a:spcBef>
            </a:pPr>
            <a:r>
              <a:rPr sz="1450" b="1" spc="10" dirty="0">
                <a:latin typeface="Arial"/>
                <a:cs typeface="Arial"/>
              </a:rPr>
              <a:t>Answer: </a:t>
            </a:r>
            <a:r>
              <a:rPr sz="1450" spc="10" dirty="0">
                <a:latin typeface="Arial"/>
                <a:cs typeface="Arial"/>
              </a:rPr>
              <a:t>Because we need </a:t>
            </a:r>
            <a:r>
              <a:rPr sz="1450" spc="5" dirty="0">
                <a:latin typeface="Arial"/>
                <a:cs typeface="Arial"/>
              </a:rPr>
              <a:t>to call </a:t>
            </a:r>
            <a:r>
              <a:rPr sz="1450" spc="10" dirty="0">
                <a:latin typeface="Courier" charset="0"/>
                <a:cs typeface="Courier" charset="0"/>
              </a:rPr>
              <a:t>v.counter</a:t>
            </a:r>
            <a:r>
              <a:rPr sz="1450" spc="-535" dirty="0">
                <a:latin typeface="Courier" charset="0"/>
                <a:cs typeface="Courier" charset="0"/>
              </a:rPr>
              <a:t> </a:t>
            </a:r>
            <a:r>
              <a:rPr sz="1450" spc="5" dirty="0">
                <a:latin typeface="Arial"/>
                <a:cs typeface="Arial"/>
              </a:rPr>
              <a:t>in order to retrieve  the</a:t>
            </a:r>
            <a:r>
              <a:rPr sz="1450" spc="-75" dirty="0">
                <a:latin typeface="Arial"/>
                <a:cs typeface="Arial"/>
              </a:rPr>
              <a:t> </a:t>
            </a:r>
            <a:r>
              <a:rPr sz="1450" spc="5" dirty="0">
                <a:latin typeface="Arial"/>
                <a:cs typeface="Arial"/>
              </a:rPr>
              <a:t>result.</a:t>
            </a:r>
            <a:endParaRPr sz="1450" dirty="0">
              <a:latin typeface="Arial"/>
              <a:cs typeface="Arial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44715" y="608405"/>
            <a:ext cx="5360035" cy="66675"/>
          </a:xfrm>
          <a:custGeom>
            <a:avLst/>
            <a:gdLst/>
            <a:ahLst/>
            <a:cxnLst/>
            <a:rect l="l" t="t" r="r" b="b"/>
            <a:pathLst>
              <a:path w="5360035" h="66675">
                <a:moveTo>
                  <a:pt x="0" y="0"/>
                </a:moveTo>
                <a:lnTo>
                  <a:pt x="5359567" y="0"/>
                </a:lnTo>
                <a:lnTo>
                  <a:pt x="5359567" y="66578"/>
                </a:lnTo>
                <a:lnTo>
                  <a:pt x="0" y="66578"/>
                </a:lnTo>
                <a:lnTo>
                  <a:pt x="0" y="0"/>
                </a:lnTo>
                <a:close/>
              </a:path>
            </a:pathLst>
          </a:custGeom>
          <a:solidFill>
            <a:srgbClr val="FFDF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105" dirty="0"/>
              <a:t>Trees </a:t>
            </a:r>
            <a:r>
              <a:rPr spc="90" dirty="0"/>
              <a:t>in </a:t>
            </a:r>
            <a:r>
              <a:rPr spc="120" dirty="0"/>
              <a:t>Computer</a:t>
            </a:r>
            <a:r>
              <a:rPr spc="-145" dirty="0"/>
              <a:t> </a:t>
            </a:r>
            <a:r>
              <a:rPr spc="60" dirty="0"/>
              <a:t>Science</a:t>
            </a:r>
          </a:p>
        </p:txBody>
      </p:sp>
      <p:sp>
        <p:nvSpPr>
          <p:cNvPr id="4" name="object 4"/>
          <p:cNvSpPr/>
          <p:nvPr/>
        </p:nvSpPr>
        <p:spPr>
          <a:xfrm>
            <a:off x="1110818" y="861136"/>
            <a:ext cx="5218404" cy="20807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097931" y="2904301"/>
            <a:ext cx="2159635" cy="2400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b="1" spc="5" dirty="0">
                <a:latin typeface="Arial"/>
                <a:cs typeface="Arial"/>
              </a:rPr>
              <a:t>Figure </a:t>
            </a:r>
            <a:r>
              <a:rPr sz="1450" b="1" spc="10" dirty="0">
                <a:latin typeface="Arial"/>
                <a:cs typeface="Arial"/>
              </a:rPr>
              <a:t>2 </a:t>
            </a:r>
            <a:r>
              <a:rPr sz="1450" spc="10" dirty="0">
                <a:latin typeface="Arial"/>
                <a:cs typeface="Arial"/>
              </a:rPr>
              <a:t>A </a:t>
            </a:r>
            <a:r>
              <a:rPr sz="1450" spc="5" dirty="0">
                <a:latin typeface="Arial"/>
                <a:cs typeface="Arial"/>
              </a:rPr>
              <a:t>Directory</a:t>
            </a:r>
            <a:r>
              <a:rPr sz="1450" spc="-45" dirty="0">
                <a:latin typeface="Arial"/>
                <a:cs typeface="Arial"/>
              </a:rPr>
              <a:t> </a:t>
            </a:r>
            <a:r>
              <a:rPr sz="1450" spc="5" dirty="0">
                <a:latin typeface="Arial"/>
                <a:cs typeface="Arial"/>
              </a:rPr>
              <a:t>Tree</a:t>
            </a:r>
            <a:endParaRPr sz="1450">
              <a:latin typeface="Arial"/>
              <a:cs typeface="Arial"/>
            </a:endParaRPr>
          </a:p>
        </p:txBody>
      </p:sp>
    </p:spTree>
  </p:cSld>
  <p:clrMapOvr>
    <a:masterClrMapping/>
  </p:clrMapOvr>
  <p:transition spd="slow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44715" y="579761"/>
            <a:ext cx="5360035" cy="66675"/>
          </a:xfrm>
          <a:custGeom>
            <a:avLst/>
            <a:gdLst/>
            <a:ahLst/>
            <a:cxnLst/>
            <a:rect l="l" t="t" r="r" b="b"/>
            <a:pathLst>
              <a:path w="5360035" h="66675">
                <a:moveTo>
                  <a:pt x="0" y="0"/>
                </a:moveTo>
                <a:lnTo>
                  <a:pt x="5359567" y="0"/>
                </a:lnTo>
                <a:lnTo>
                  <a:pt x="5359567" y="66578"/>
                </a:lnTo>
                <a:lnTo>
                  <a:pt x="0" y="66578"/>
                </a:lnTo>
                <a:lnTo>
                  <a:pt x="0" y="0"/>
                </a:lnTo>
                <a:close/>
              </a:path>
            </a:pathLst>
          </a:custGeom>
          <a:solidFill>
            <a:srgbClr val="C7215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70" dirty="0"/>
              <a:t>Self </a:t>
            </a:r>
            <a:r>
              <a:rPr spc="110" dirty="0"/>
              <a:t>Check</a:t>
            </a:r>
            <a:r>
              <a:rPr spc="-45" dirty="0"/>
              <a:t> </a:t>
            </a:r>
            <a:r>
              <a:rPr spc="35" dirty="0"/>
              <a:t>17.22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32015" y="751644"/>
            <a:ext cx="5911850" cy="4013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4700"/>
              </a:lnSpc>
            </a:pPr>
            <a:r>
              <a:rPr sz="1200" spc="10" dirty="0">
                <a:latin typeface="Arial"/>
                <a:cs typeface="Arial"/>
              </a:rPr>
              <a:t>Consider </a:t>
            </a:r>
            <a:r>
              <a:rPr sz="1200" spc="5" dirty="0">
                <a:latin typeface="Arial"/>
                <a:cs typeface="Arial"/>
              </a:rPr>
              <a:t>this </a:t>
            </a:r>
            <a:r>
              <a:rPr sz="1200" spc="10" dirty="0">
                <a:latin typeface="Arial"/>
                <a:cs typeface="Arial"/>
              </a:rPr>
              <a:t>modification </a:t>
            </a:r>
            <a:r>
              <a:rPr sz="1200" spc="5" dirty="0">
                <a:latin typeface="Arial"/>
                <a:cs typeface="Arial"/>
              </a:rPr>
              <a:t>of </a:t>
            </a:r>
            <a:r>
              <a:rPr sz="1200" spc="10" dirty="0">
                <a:latin typeface="Arial"/>
                <a:cs typeface="Arial"/>
              </a:rPr>
              <a:t>the recursive inorder </a:t>
            </a:r>
            <a:r>
              <a:rPr sz="1200" spc="5" dirty="0">
                <a:latin typeface="Arial"/>
                <a:cs typeface="Arial"/>
              </a:rPr>
              <a:t>traversal. </a:t>
            </a:r>
            <a:r>
              <a:rPr sz="1200" spc="15" dirty="0">
                <a:latin typeface="Arial"/>
                <a:cs typeface="Arial"/>
              </a:rPr>
              <a:t>We </a:t>
            </a:r>
            <a:r>
              <a:rPr sz="1200" spc="10" dirty="0">
                <a:latin typeface="Arial"/>
                <a:cs typeface="Arial"/>
              </a:rPr>
              <a:t>want </a:t>
            </a:r>
            <a:r>
              <a:rPr sz="1200" spc="5" dirty="0">
                <a:latin typeface="Arial"/>
                <a:cs typeface="Arial"/>
              </a:rPr>
              <a:t>traversal to </a:t>
            </a:r>
            <a:r>
              <a:rPr sz="1200" spc="10" dirty="0">
                <a:latin typeface="Arial"/>
                <a:cs typeface="Arial"/>
              </a:rPr>
              <a:t>stop  as soon as the </a:t>
            </a:r>
            <a:r>
              <a:rPr sz="1200" spc="10" dirty="0">
                <a:latin typeface="Courier" charset="0"/>
                <a:cs typeface="Courier" charset="0"/>
              </a:rPr>
              <a:t>visit</a:t>
            </a:r>
            <a:r>
              <a:rPr sz="1200" spc="-425" dirty="0">
                <a:latin typeface="Courier" charset="0"/>
                <a:cs typeface="Courier" charset="0"/>
              </a:rPr>
              <a:t> </a:t>
            </a:r>
            <a:r>
              <a:rPr sz="1200" spc="10" dirty="0">
                <a:latin typeface="Arial"/>
                <a:cs typeface="Arial"/>
              </a:rPr>
              <a:t>method returns </a:t>
            </a:r>
            <a:r>
              <a:rPr sz="1200" spc="5" dirty="0">
                <a:latin typeface="Arial"/>
                <a:cs typeface="Arial"/>
              </a:rPr>
              <a:t>false for </a:t>
            </a:r>
            <a:r>
              <a:rPr sz="1200" spc="10" dirty="0">
                <a:latin typeface="Arial"/>
                <a:cs typeface="Arial"/>
              </a:rPr>
              <a:t>a node.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40422" y="1195612"/>
            <a:ext cx="5834380" cy="697242"/>
          </a:xfrm>
          <a:prstGeom prst="rect">
            <a:avLst/>
          </a:prstGeom>
          <a:ln w="8322">
            <a:solidFill>
              <a:srgbClr val="CCCCCC"/>
            </a:solidFill>
          </a:ln>
        </p:spPr>
        <p:txBody>
          <a:bodyPr vert="horz" wrap="square" lIns="0" tIns="48260" rIns="0" bIns="0" rtlCol="0">
            <a:spAutoFit/>
          </a:bodyPr>
          <a:lstStyle/>
          <a:p>
            <a:pPr marL="47625">
              <a:lnSpc>
                <a:spcPct val="100000"/>
              </a:lnSpc>
              <a:spcBef>
                <a:spcPts val="380"/>
              </a:spcBef>
            </a:pPr>
            <a:r>
              <a:rPr sz="700" spc="20" dirty="0">
                <a:latin typeface="Courier" charset="0"/>
                <a:cs typeface="Courier" charset="0"/>
              </a:rPr>
              <a:t>public static void inorder(Node n, Visitor</a:t>
            </a:r>
            <a:r>
              <a:rPr sz="700" spc="-65" dirty="0">
                <a:latin typeface="Courier" charset="0"/>
                <a:cs typeface="Courier" charset="0"/>
              </a:rPr>
              <a:t> </a:t>
            </a:r>
            <a:r>
              <a:rPr sz="700" spc="20" dirty="0">
                <a:latin typeface="Courier" charset="0"/>
                <a:cs typeface="Courier" charset="0"/>
              </a:rPr>
              <a:t>v)</a:t>
            </a:r>
            <a:endParaRPr sz="700" dirty="0">
              <a:latin typeface="Courier" charset="0"/>
              <a:cs typeface="Courier" charset="0"/>
            </a:endParaRPr>
          </a:p>
          <a:p>
            <a:pPr marL="47625">
              <a:lnSpc>
                <a:spcPct val="100000"/>
              </a:lnSpc>
              <a:spcBef>
                <a:spcPts val="10"/>
              </a:spcBef>
            </a:pPr>
            <a:r>
              <a:rPr sz="700" spc="20" dirty="0">
                <a:latin typeface="Courier" charset="0"/>
                <a:cs typeface="Courier" charset="0"/>
              </a:rPr>
              <a:t>{</a:t>
            </a:r>
            <a:endParaRPr sz="700" dirty="0">
              <a:latin typeface="Courier" charset="0"/>
              <a:cs typeface="Courier" charset="0"/>
            </a:endParaRPr>
          </a:p>
          <a:p>
            <a:pPr marL="216535" marR="4309110">
              <a:lnSpc>
                <a:spcPct val="101400"/>
              </a:lnSpc>
            </a:pPr>
            <a:r>
              <a:rPr sz="700" spc="20" dirty="0">
                <a:latin typeface="Courier" charset="0"/>
                <a:cs typeface="Courier" charset="0"/>
              </a:rPr>
              <a:t>if (n == 0) { return;</a:t>
            </a:r>
            <a:r>
              <a:rPr sz="700" spc="-70" dirty="0">
                <a:latin typeface="Courier" charset="0"/>
                <a:cs typeface="Courier" charset="0"/>
              </a:rPr>
              <a:t> </a:t>
            </a:r>
            <a:r>
              <a:rPr sz="700" spc="20" dirty="0">
                <a:latin typeface="Courier" charset="0"/>
                <a:cs typeface="Courier" charset="0"/>
              </a:rPr>
              <a:t>}  inorder(n.left,</a:t>
            </a:r>
            <a:r>
              <a:rPr sz="700" spc="-75" dirty="0">
                <a:latin typeface="Courier" charset="0"/>
                <a:cs typeface="Courier" charset="0"/>
              </a:rPr>
              <a:t> </a:t>
            </a:r>
            <a:r>
              <a:rPr sz="700" spc="20" dirty="0">
                <a:latin typeface="Courier" charset="0"/>
                <a:cs typeface="Courier" charset="0"/>
              </a:rPr>
              <a:t>v);</a:t>
            </a:r>
            <a:endParaRPr sz="700" dirty="0">
              <a:latin typeface="Courier" charset="0"/>
              <a:cs typeface="Courier" charset="0"/>
            </a:endParaRPr>
          </a:p>
          <a:p>
            <a:pPr marL="216535">
              <a:lnSpc>
                <a:spcPct val="100000"/>
              </a:lnSpc>
              <a:spcBef>
                <a:spcPts val="10"/>
              </a:spcBef>
            </a:pPr>
            <a:r>
              <a:rPr sz="700" spc="20" dirty="0">
                <a:latin typeface="Courier" charset="0"/>
                <a:cs typeface="Courier" charset="0"/>
              </a:rPr>
              <a:t>if (v.visit(n.data)) { inorder(n.right, v);</a:t>
            </a:r>
            <a:r>
              <a:rPr sz="700" spc="-65" dirty="0">
                <a:latin typeface="Courier" charset="0"/>
                <a:cs typeface="Courier" charset="0"/>
              </a:rPr>
              <a:t> </a:t>
            </a:r>
            <a:r>
              <a:rPr sz="700" spc="20" dirty="0">
                <a:latin typeface="Courier" charset="0"/>
                <a:cs typeface="Courier" charset="0"/>
              </a:rPr>
              <a:t>}</a:t>
            </a:r>
            <a:endParaRPr sz="700" dirty="0">
              <a:latin typeface="Courier" charset="0"/>
              <a:cs typeface="Courier" charset="0"/>
            </a:endParaRPr>
          </a:p>
          <a:p>
            <a:pPr marL="47625">
              <a:lnSpc>
                <a:spcPct val="100000"/>
              </a:lnSpc>
              <a:spcBef>
                <a:spcPts val="10"/>
              </a:spcBef>
            </a:pPr>
            <a:r>
              <a:rPr sz="700" spc="20" dirty="0">
                <a:latin typeface="Courier" charset="0"/>
                <a:cs typeface="Courier" charset="0"/>
              </a:rPr>
              <a:t>}</a:t>
            </a:r>
            <a:endParaRPr sz="700" dirty="0">
              <a:latin typeface="Courier" charset="0"/>
              <a:cs typeface="Courier" charset="0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32015" y="1983619"/>
            <a:ext cx="5382895" cy="7905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15" dirty="0">
                <a:latin typeface="Arial"/>
                <a:cs typeface="Arial"/>
              </a:rPr>
              <a:t>Why </a:t>
            </a:r>
            <a:r>
              <a:rPr sz="1200" spc="10" dirty="0">
                <a:latin typeface="Arial"/>
                <a:cs typeface="Arial"/>
              </a:rPr>
              <a:t>doesn't </a:t>
            </a:r>
            <a:r>
              <a:rPr sz="1200" spc="5" dirty="0">
                <a:latin typeface="Arial"/>
                <a:cs typeface="Arial"/>
              </a:rPr>
              <a:t>that</a:t>
            </a:r>
            <a:r>
              <a:rPr sz="1200" spc="-80" dirty="0">
                <a:latin typeface="Arial"/>
                <a:cs typeface="Arial"/>
              </a:rPr>
              <a:t> </a:t>
            </a:r>
            <a:r>
              <a:rPr sz="1200" spc="10" dirty="0">
                <a:latin typeface="Arial"/>
                <a:cs typeface="Arial"/>
              </a:rPr>
              <a:t>work?</a:t>
            </a:r>
            <a:endParaRPr sz="1200" dirty="0">
              <a:latin typeface="Arial"/>
              <a:cs typeface="Arial"/>
            </a:endParaRPr>
          </a:p>
          <a:p>
            <a:pPr marL="292100" marR="5080">
              <a:lnSpc>
                <a:spcPct val="116700"/>
              </a:lnSpc>
              <a:spcBef>
                <a:spcPts val="575"/>
              </a:spcBef>
            </a:pPr>
            <a:r>
              <a:rPr sz="1450" b="1" spc="10" dirty="0">
                <a:latin typeface="Arial"/>
                <a:cs typeface="Arial"/>
              </a:rPr>
              <a:t>Answer: </a:t>
            </a:r>
            <a:r>
              <a:rPr sz="1450" spc="10" dirty="0">
                <a:latin typeface="Arial"/>
                <a:cs typeface="Arial"/>
              </a:rPr>
              <a:t>When </a:t>
            </a:r>
            <a:r>
              <a:rPr sz="1450" spc="5" dirty="0">
                <a:latin typeface="Arial"/>
                <a:cs typeface="Arial"/>
              </a:rPr>
              <a:t>the </a:t>
            </a:r>
            <a:r>
              <a:rPr sz="1450" spc="10" dirty="0">
                <a:latin typeface="Arial"/>
                <a:cs typeface="Arial"/>
              </a:rPr>
              <a:t>method </a:t>
            </a:r>
            <a:r>
              <a:rPr sz="1450" spc="5" dirty="0">
                <a:latin typeface="Arial"/>
                <a:cs typeface="Arial"/>
              </a:rPr>
              <a:t>returns to its caller, the caller can  continue traversing the tree. For example, suppose the tree</a:t>
            </a:r>
            <a:r>
              <a:rPr sz="1450" spc="80" dirty="0">
                <a:latin typeface="Arial"/>
                <a:cs typeface="Arial"/>
              </a:rPr>
              <a:t> </a:t>
            </a:r>
            <a:r>
              <a:rPr sz="1450" spc="5" dirty="0">
                <a:latin typeface="Arial"/>
                <a:cs typeface="Arial"/>
              </a:rPr>
              <a:t>is</a:t>
            </a:r>
            <a:endParaRPr sz="1450" dirty="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927715" y="2816965"/>
            <a:ext cx="690793" cy="8988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911593" y="3714498"/>
            <a:ext cx="5426075" cy="13404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19600"/>
              </a:lnSpc>
            </a:pPr>
            <a:r>
              <a:rPr sz="1450" spc="5" dirty="0">
                <a:latin typeface="Arial"/>
                <a:cs typeface="Arial"/>
              </a:rPr>
              <a:t>Let’s </a:t>
            </a:r>
            <a:r>
              <a:rPr sz="1450" spc="10" dirty="0">
                <a:latin typeface="Arial"/>
                <a:cs typeface="Arial"/>
              </a:rPr>
              <a:t>assume </a:t>
            </a:r>
            <a:r>
              <a:rPr sz="1450" spc="5" dirty="0">
                <a:latin typeface="Arial"/>
                <a:cs typeface="Arial"/>
              </a:rPr>
              <a:t>that </a:t>
            </a:r>
            <a:r>
              <a:rPr sz="1450" spc="10" dirty="0">
                <a:latin typeface="Arial"/>
                <a:cs typeface="Arial"/>
              </a:rPr>
              <a:t>we </a:t>
            </a:r>
            <a:r>
              <a:rPr sz="1450" spc="5" dirty="0">
                <a:latin typeface="Arial"/>
                <a:cs typeface="Arial"/>
              </a:rPr>
              <a:t>want to stop visiting as soon as </a:t>
            </a:r>
            <a:r>
              <a:rPr sz="1450" spc="10" dirty="0">
                <a:latin typeface="Arial"/>
                <a:cs typeface="Arial"/>
              </a:rPr>
              <a:t>we  </a:t>
            </a:r>
            <a:r>
              <a:rPr sz="1450" spc="5" dirty="0">
                <a:latin typeface="Arial"/>
                <a:cs typeface="Arial"/>
              </a:rPr>
              <a:t>encounter </a:t>
            </a:r>
            <a:r>
              <a:rPr sz="1450" spc="10" dirty="0">
                <a:latin typeface="Arial"/>
                <a:cs typeface="Arial"/>
              </a:rPr>
              <a:t>a </a:t>
            </a:r>
            <a:r>
              <a:rPr sz="1450" spc="5" dirty="0">
                <a:latin typeface="Arial"/>
                <a:cs typeface="Arial"/>
              </a:rPr>
              <a:t>zero, so </a:t>
            </a:r>
            <a:r>
              <a:rPr sz="1450" spc="10" dirty="0">
                <a:latin typeface="Courier" charset="0"/>
                <a:cs typeface="Courier" charset="0"/>
              </a:rPr>
              <a:t>visit</a:t>
            </a:r>
            <a:r>
              <a:rPr sz="1450" spc="-440" dirty="0">
                <a:latin typeface="Courier" charset="0"/>
                <a:cs typeface="Courier" charset="0"/>
              </a:rPr>
              <a:t> </a:t>
            </a:r>
            <a:r>
              <a:rPr sz="1450" spc="5" dirty="0">
                <a:latin typeface="Arial"/>
                <a:cs typeface="Arial"/>
              </a:rPr>
              <a:t>returns false </a:t>
            </a:r>
            <a:r>
              <a:rPr sz="1450" spc="10" dirty="0">
                <a:latin typeface="Arial"/>
                <a:cs typeface="Arial"/>
              </a:rPr>
              <a:t>when </a:t>
            </a:r>
            <a:r>
              <a:rPr sz="1450" dirty="0">
                <a:latin typeface="Arial"/>
                <a:cs typeface="Arial"/>
              </a:rPr>
              <a:t>it </a:t>
            </a:r>
            <a:r>
              <a:rPr sz="1450" spc="5" dirty="0">
                <a:latin typeface="Arial"/>
                <a:cs typeface="Arial"/>
              </a:rPr>
              <a:t>receives </a:t>
            </a:r>
            <a:r>
              <a:rPr sz="1450" spc="10" dirty="0">
                <a:latin typeface="Arial"/>
                <a:cs typeface="Arial"/>
              </a:rPr>
              <a:t>a </a:t>
            </a:r>
            <a:r>
              <a:rPr sz="1450" spc="5" dirty="0">
                <a:latin typeface="Arial"/>
                <a:cs typeface="Arial"/>
              </a:rPr>
              <a:t>zero.  </a:t>
            </a:r>
            <a:r>
              <a:rPr sz="1450" spc="10" dirty="0">
                <a:latin typeface="Arial"/>
                <a:cs typeface="Arial"/>
              </a:rPr>
              <a:t>We </a:t>
            </a:r>
            <a:r>
              <a:rPr sz="1450" spc="5" dirty="0">
                <a:latin typeface="Arial"/>
                <a:cs typeface="Arial"/>
              </a:rPr>
              <a:t>first call </a:t>
            </a:r>
            <a:r>
              <a:rPr sz="1450" spc="10" dirty="0">
                <a:latin typeface="Courier" charset="0"/>
                <a:cs typeface="Courier" charset="0"/>
              </a:rPr>
              <a:t>inorder </a:t>
            </a:r>
            <a:r>
              <a:rPr sz="1450" spc="10" dirty="0">
                <a:latin typeface="Arial"/>
                <a:cs typeface="Arial"/>
              </a:rPr>
              <a:t>on </a:t>
            </a:r>
            <a:r>
              <a:rPr sz="1450" spc="5" dirty="0">
                <a:latin typeface="Arial"/>
                <a:cs typeface="Arial"/>
              </a:rPr>
              <a:t>the </a:t>
            </a:r>
            <a:r>
              <a:rPr sz="1450" spc="10" dirty="0">
                <a:latin typeface="Arial"/>
                <a:cs typeface="Arial"/>
              </a:rPr>
              <a:t>node </a:t>
            </a:r>
            <a:r>
              <a:rPr sz="1450" spc="5" dirty="0">
                <a:latin typeface="Arial"/>
                <a:cs typeface="Arial"/>
              </a:rPr>
              <a:t>containing 2. That calls  </a:t>
            </a:r>
            <a:r>
              <a:rPr sz="1450" spc="10" dirty="0">
                <a:latin typeface="Courier" charset="0"/>
                <a:cs typeface="Courier" charset="0"/>
              </a:rPr>
              <a:t>inorder</a:t>
            </a:r>
            <a:r>
              <a:rPr sz="1450" spc="-475" dirty="0">
                <a:latin typeface="Courier" charset="0"/>
                <a:cs typeface="Courier" charset="0"/>
              </a:rPr>
              <a:t> </a:t>
            </a:r>
            <a:r>
              <a:rPr sz="1450" spc="10" dirty="0">
                <a:latin typeface="Arial"/>
                <a:cs typeface="Arial"/>
              </a:rPr>
              <a:t>on</a:t>
            </a:r>
            <a:r>
              <a:rPr sz="1450" dirty="0">
                <a:latin typeface="Arial"/>
                <a:cs typeface="Arial"/>
              </a:rPr>
              <a:t> </a:t>
            </a:r>
            <a:r>
              <a:rPr sz="1450" spc="5" dirty="0">
                <a:latin typeface="Arial"/>
                <a:cs typeface="Arial"/>
              </a:rPr>
              <a:t>the</a:t>
            </a:r>
            <a:r>
              <a:rPr sz="1450" dirty="0">
                <a:latin typeface="Arial"/>
                <a:cs typeface="Arial"/>
              </a:rPr>
              <a:t> </a:t>
            </a:r>
            <a:r>
              <a:rPr sz="1450" spc="10" dirty="0">
                <a:latin typeface="Arial"/>
                <a:cs typeface="Arial"/>
              </a:rPr>
              <a:t>node</a:t>
            </a:r>
            <a:r>
              <a:rPr sz="1450" dirty="0">
                <a:latin typeface="Arial"/>
                <a:cs typeface="Arial"/>
              </a:rPr>
              <a:t> </a:t>
            </a:r>
            <a:r>
              <a:rPr sz="1450" spc="5" dirty="0">
                <a:latin typeface="Arial"/>
                <a:cs typeface="Arial"/>
              </a:rPr>
              <a:t>containing</a:t>
            </a:r>
            <a:r>
              <a:rPr sz="1450" dirty="0">
                <a:latin typeface="Arial"/>
                <a:cs typeface="Arial"/>
              </a:rPr>
              <a:t> </a:t>
            </a:r>
            <a:r>
              <a:rPr sz="1450" spc="5" dirty="0">
                <a:latin typeface="Arial"/>
                <a:cs typeface="Arial"/>
              </a:rPr>
              <a:t>0,</a:t>
            </a:r>
            <a:r>
              <a:rPr sz="1450" dirty="0">
                <a:latin typeface="Arial"/>
                <a:cs typeface="Arial"/>
              </a:rPr>
              <a:t> </a:t>
            </a:r>
            <a:r>
              <a:rPr sz="1450" spc="5" dirty="0">
                <a:latin typeface="Arial"/>
                <a:cs typeface="Arial"/>
              </a:rPr>
              <a:t>which</a:t>
            </a:r>
            <a:r>
              <a:rPr sz="1450" dirty="0">
                <a:latin typeface="Arial"/>
                <a:cs typeface="Arial"/>
              </a:rPr>
              <a:t> </a:t>
            </a:r>
            <a:r>
              <a:rPr sz="1450" spc="5" dirty="0">
                <a:latin typeface="Arial"/>
                <a:cs typeface="Arial"/>
              </a:rPr>
              <a:t>calls</a:t>
            </a:r>
            <a:r>
              <a:rPr sz="1450" spc="-5" dirty="0">
                <a:latin typeface="Arial"/>
                <a:cs typeface="Arial"/>
              </a:rPr>
              <a:t> </a:t>
            </a:r>
            <a:r>
              <a:rPr sz="1450" spc="10" dirty="0">
                <a:latin typeface="Courier" charset="0"/>
                <a:cs typeface="Courier" charset="0"/>
              </a:rPr>
              <a:t>inorder</a:t>
            </a:r>
            <a:r>
              <a:rPr sz="1450" spc="-475" dirty="0">
                <a:latin typeface="Courier" charset="0"/>
                <a:cs typeface="Courier" charset="0"/>
              </a:rPr>
              <a:t> </a:t>
            </a:r>
            <a:r>
              <a:rPr sz="1450" spc="10" dirty="0">
                <a:latin typeface="Arial"/>
                <a:cs typeface="Arial"/>
              </a:rPr>
              <a:t>on</a:t>
            </a:r>
            <a:r>
              <a:rPr sz="1450" dirty="0">
                <a:latin typeface="Arial"/>
                <a:cs typeface="Arial"/>
              </a:rPr>
              <a:t> </a:t>
            </a:r>
            <a:r>
              <a:rPr sz="1450" spc="5" dirty="0">
                <a:latin typeface="Arial"/>
                <a:cs typeface="Arial"/>
              </a:rPr>
              <a:t>the  </a:t>
            </a:r>
            <a:r>
              <a:rPr sz="1450" spc="10" dirty="0">
                <a:latin typeface="Arial"/>
                <a:cs typeface="Arial"/>
              </a:rPr>
              <a:t>node </a:t>
            </a:r>
            <a:r>
              <a:rPr sz="1450" spc="5" dirty="0">
                <a:latin typeface="Arial"/>
                <a:cs typeface="Arial"/>
              </a:rPr>
              <a:t>containing –1. </a:t>
            </a:r>
            <a:r>
              <a:rPr sz="1450" spc="10" dirty="0">
                <a:latin typeface="Arial"/>
                <a:cs typeface="Arial"/>
              </a:rPr>
              <a:t>Then </a:t>
            </a:r>
            <a:r>
              <a:rPr sz="1450" spc="5" dirty="0">
                <a:latin typeface="Arial"/>
                <a:cs typeface="Arial"/>
              </a:rPr>
              <a:t>visit is called </a:t>
            </a:r>
            <a:r>
              <a:rPr sz="1450" spc="10" dirty="0">
                <a:latin typeface="Arial"/>
                <a:cs typeface="Arial"/>
              </a:rPr>
              <a:t>on </a:t>
            </a:r>
            <a:r>
              <a:rPr sz="1450" spc="5" dirty="0">
                <a:latin typeface="Arial"/>
                <a:cs typeface="Arial"/>
              </a:rPr>
              <a:t>0, returning</a:t>
            </a:r>
            <a:r>
              <a:rPr sz="1450" dirty="0">
                <a:latin typeface="Arial"/>
                <a:cs typeface="Arial"/>
              </a:rPr>
              <a:t> </a:t>
            </a:r>
            <a:r>
              <a:rPr sz="1450" spc="5" dirty="0">
                <a:latin typeface="Arial"/>
                <a:cs typeface="Arial"/>
              </a:rPr>
              <a:t>false.</a:t>
            </a:r>
            <a:endParaRPr sz="1450" dirty="0">
              <a:latin typeface="Arial"/>
              <a:cs typeface="Arial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1593" y="181579"/>
            <a:ext cx="5475605" cy="13296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ts val="2100"/>
              </a:lnSpc>
              <a:spcBef>
                <a:spcPts val="90"/>
              </a:spcBef>
            </a:pPr>
            <a:r>
              <a:rPr sz="1450" b="0" spc="5" dirty="0">
                <a:latin typeface="Arial"/>
                <a:cs typeface="Arial"/>
              </a:rPr>
              <a:t>Therefore, </a:t>
            </a:r>
            <a:r>
              <a:rPr sz="1450" b="0" spc="10" dirty="0">
                <a:latin typeface="Courier" charset="0"/>
                <a:cs typeface="Courier" charset="0"/>
              </a:rPr>
              <a:t>inorder </a:t>
            </a:r>
            <a:r>
              <a:rPr sz="1450" b="0" spc="5" dirty="0">
                <a:latin typeface="Arial"/>
                <a:cs typeface="Arial"/>
              </a:rPr>
              <a:t>is not called </a:t>
            </a:r>
            <a:r>
              <a:rPr sz="1450" b="0" spc="10" dirty="0">
                <a:latin typeface="Arial"/>
                <a:cs typeface="Arial"/>
              </a:rPr>
              <a:t>on </a:t>
            </a:r>
            <a:r>
              <a:rPr sz="1450" b="0" spc="5" dirty="0">
                <a:latin typeface="Arial"/>
                <a:cs typeface="Arial"/>
              </a:rPr>
              <a:t>the </a:t>
            </a:r>
            <a:r>
              <a:rPr sz="1450" b="0" spc="10" dirty="0">
                <a:latin typeface="Arial"/>
                <a:cs typeface="Arial"/>
              </a:rPr>
              <a:t>node </a:t>
            </a:r>
            <a:r>
              <a:rPr sz="1450" b="0" spc="5" dirty="0">
                <a:latin typeface="Arial"/>
                <a:cs typeface="Arial"/>
              </a:rPr>
              <a:t>containing 1, </a:t>
            </a:r>
            <a:r>
              <a:rPr sz="1450" b="0" spc="10" dirty="0">
                <a:latin typeface="Arial"/>
                <a:cs typeface="Arial"/>
              </a:rPr>
              <a:t>and  </a:t>
            </a:r>
            <a:r>
              <a:rPr sz="1450" b="0" spc="5" dirty="0">
                <a:latin typeface="Arial"/>
                <a:cs typeface="Arial"/>
              </a:rPr>
              <a:t>the </a:t>
            </a:r>
            <a:r>
              <a:rPr sz="1450" b="0" spc="10" dirty="0">
                <a:latin typeface="Courier" charset="0"/>
                <a:cs typeface="Courier" charset="0"/>
              </a:rPr>
              <a:t>inorder</a:t>
            </a:r>
            <a:r>
              <a:rPr sz="1450" b="0" spc="-475" dirty="0">
                <a:latin typeface="Courier" charset="0"/>
                <a:cs typeface="Courier" charset="0"/>
              </a:rPr>
              <a:t> </a:t>
            </a:r>
            <a:r>
              <a:rPr sz="1450" b="0" spc="5" dirty="0">
                <a:latin typeface="Arial"/>
                <a:cs typeface="Arial"/>
              </a:rPr>
              <a:t>call </a:t>
            </a:r>
            <a:r>
              <a:rPr sz="1450" b="0" spc="10" dirty="0">
                <a:latin typeface="Arial"/>
                <a:cs typeface="Arial"/>
              </a:rPr>
              <a:t>on </a:t>
            </a:r>
            <a:r>
              <a:rPr sz="1450" b="0" spc="5" dirty="0">
                <a:latin typeface="Arial"/>
                <a:cs typeface="Arial"/>
              </a:rPr>
              <a:t>the </a:t>
            </a:r>
            <a:r>
              <a:rPr sz="1450" b="0" spc="10" dirty="0">
                <a:latin typeface="Arial"/>
                <a:cs typeface="Arial"/>
              </a:rPr>
              <a:t>node </a:t>
            </a:r>
            <a:r>
              <a:rPr sz="1450" b="0" spc="5" dirty="0">
                <a:latin typeface="Arial"/>
                <a:cs typeface="Arial"/>
              </a:rPr>
              <a:t>containing </a:t>
            </a:r>
            <a:r>
              <a:rPr sz="1450" b="0" spc="10" dirty="0">
                <a:latin typeface="Arial"/>
                <a:cs typeface="Arial"/>
              </a:rPr>
              <a:t>0 </a:t>
            </a:r>
            <a:r>
              <a:rPr sz="1450" b="0" spc="5" dirty="0">
                <a:latin typeface="Arial"/>
                <a:cs typeface="Arial"/>
              </a:rPr>
              <a:t>is finished, returning to</a:t>
            </a:r>
            <a:endParaRPr sz="1450" dirty="0">
              <a:latin typeface="Arial"/>
              <a:cs typeface="Arial"/>
            </a:endParaRPr>
          </a:p>
          <a:p>
            <a:pPr marL="12700" marR="334645">
              <a:lnSpc>
                <a:spcPts val="2030"/>
              </a:lnSpc>
              <a:spcBef>
                <a:spcPts val="50"/>
              </a:spcBef>
            </a:pPr>
            <a:r>
              <a:rPr sz="1450" b="0" spc="5" dirty="0">
                <a:latin typeface="Arial"/>
                <a:cs typeface="Arial"/>
              </a:rPr>
              <a:t>the</a:t>
            </a:r>
            <a:r>
              <a:rPr sz="1450" b="0" spc="-5" dirty="0">
                <a:latin typeface="Arial"/>
                <a:cs typeface="Arial"/>
              </a:rPr>
              <a:t> </a:t>
            </a:r>
            <a:r>
              <a:rPr sz="1450" b="0" spc="10" dirty="0">
                <a:latin typeface="Courier" charset="0"/>
                <a:cs typeface="Courier" charset="0"/>
              </a:rPr>
              <a:t>inorder</a:t>
            </a:r>
            <a:r>
              <a:rPr sz="1450" b="0" spc="-475" dirty="0">
                <a:latin typeface="Courier" charset="0"/>
                <a:cs typeface="Courier" charset="0"/>
              </a:rPr>
              <a:t> </a:t>
            </a:r>
            <a:r>
              <a:rPr sz="1450" b="0" spc="5" dirty="0">
                <a:latin typeface="Arial"/>
                <a:cs typeface="Arial"/>
              </a:rPr>
              <a:t>call</a:t>
            </a:r>
            <a:r>
              <a:rPr sz="1450" b="0" dirty="0">
                <a:latin typeface="Arial"/>
                <a:cs typeface="Arial"/>
              </a:rPr>
              <a:t> </a:t>
            </a:r>
            <a:r>
              <a:rPr sz="1450" b="0" spc="10" dirty="0">
                <a:latin typeface="Arial"/>
                <a:cs typeface="Arial"/>
              </a:rPr>
              <a:t>on</a:t>
            </a:r>
            <a:r>
              <a:rPr sz="1450" b="0" dirty="0">
                <a:latin typeface="Arial"/>
                <a:cs typeface="Arial"/>
              </a:rPr>
              <a:t> </a:t>
            </a:r>
            <a:r>
              <a:rPr sz="1450" b="0" spc="5" dirty="0">
                <a:latin typeface="Arial"/>
                <a:cs typeface="Arial"/>
              </a:rPr>
              <a:t>the</a:t>
            </a:r>
            <a:r>
              <a:rPr sz="1450" b="0" dirty="0">
                <a:latin typeface="Arial"/>
                <a:cs typeface="Arial"/>
              </a:rPr>
              <a:t> </a:t>
            </a:r>
            <a:r>
              <a:rPr sz="1450" b="0" spc="5" dirty="0">
                <a:latin typeface="Arial"/>
                <a:cs typeface="Arial"/>
              </a:rPr>
              <a:t>root</a:t>
            </a:r>
            <a:r>
              <a:rPr sz="1450" b="0" dirty="0">
                <a:latin typeface="Arial"/>
                <a:cs typeface="Arial"/>
              </a:rPr>
              <a:t> </a:t>
            </a:r>
            <a:r>
              <a:rPr sz="1450" b="0" spc="5" dirty="0">
                <a:latin typeface="Arial"/>
                <a:cs typeface="Arial"/>
              </a:rPr>
              <a:t>node.</a:t>
            </a:r>
            <a:r>
              <a:rPr sz="1450" b="0" dirty="0">
                <a:latin typeface="Arial"/>
                <a:cs typeface="Arial"/>
              </a:rPr>
              <a:t> </a:t>
            </a:r>
            <a:r>
              <a:rPr sz="1450" b="0" spc="10" dirty="0">
                <a:latin typeface="Arial"/>
                <a:cs typeface="Arial"/>
              </a:rPr>
              <a:t>Now</a:t>
            </a:r>
            <a:r>
              <a:rPr sz="1450" b="0" spc="-5" dirty="0">
                <a:latin typeface="Arial"/>
                <a:cs typeface="Arial"/>
              </a:rPr>
              <a:t> </a:t>
            </a:r>
            <a:r>
              <a:rPr sz="1450" b="0" spc="10" dirty="0">
                <a:latin typeface="Courier" charset="0"/>
                <a:cs typeface="Courier" charset="0"/>
              </a:rPr>
              <a:t>visit</a:t>
            </a:r>
            <a:r>
              <a:rPr sz="1450" b="0" spc="-475" dirty="0">
                <a:latin typeface="Courier" charset="0"/>
                <a:cs typeface="Courier" charset="0"/>
              </a:rPr>
              <a:t> </a:t>
            </a:r>
            <a:r>
              <a:rPr sz="1450" b="0" spc="5" dirty="0">
                <a:latin typeface="Arial"/>
                <a:cs typeface="Arial"/>
              </a:rPr>
              <a:t>is</a:t>
            </a:r>
            <a:r>
              <a:rPr sz="1450" b="0" dirty="0">
                <a:latin typeface="Arial"/>
                <a:cs typeface="Arial"/>
              </a:rPr>
              <a:t> </a:t>
            </a:r>
            <a:r>
              <a:rPr sz="1450" b="0" spc="5" dirty="0">
                <a:latin typeface="Arial"/>
                <a:cs typeface="Arial"/>
              </a:rPr>
              <a:t>called</a:t>
            </a:r>
            <a:r>
              <a:rPr sz="1450" b="0" dirty="0">
                <a:latin typeface="Arial"/>
                <a:cs typeface="Arial"/>
              </a:rPr>
              <a:t> </a:t>
            </a:r>
            <a:r>
              <a:rPr sz="1450" b="0" spc="10" dirty="0">
                <a:latin typeface="Arial"/>
                <a:cs typeface="Arial"/>
              </a:rPr>
              <a:t>on</a:t>
            </a:r>
            <a:r>
              <a:rPr sz="1450" b="0" dirty="0">
                <a:latin typeface="Arial"/>
                <a:cs typeface="Arial"/>
              </a:rPr>
              <a:t> </a:t>
            </a:r>
            <a:r>
              <a:rPr sz="1450" b="0" spc="5" dirty="0">
                <a:latin typeface="Arial"/>
                <a:cs typeface="Arial"/>
              </a:rPr>
              <a:t>2,  returning true, </a:t>
            </a:r>
            <a:r>
              <a:rPr sz="1450" b="0" spc="10" dirty="0">
                <a:latin typeface="Arial"/>
                <a:cs typeface="Arial"/>
              </a:rPr>
              <a:t>and </a:t>
            </a:r>
            <a:r>
              <a:rPr sz="1450" b="0" spc="5" dirty="0">
                <a:latin typeface="Arial"/>
                <a:cs typeface="Arial"/>
              </a:rPr>
              <a:t>the visitation continues, even though </a:t>
            </a:r>
            <a:r>
              <a:rPr sz="1450" b="0" dirty="0">
                <a:latin typeface="Arial"/>
                <a:cs typeface="Arial"/>
              </a:rPr>
              <a:t>it  </a:t>
            </a:r>
            <a:r>
              <a:rPr sz="1450" b="0" spc="5" dirty="0">
                <a:latin typeface="Arial"/>
                <a:cs typeface="Arial"/>
              </a:rPr>
              <a:t>shouldn't. </a:t>
            </a:r>
            <a:r>
              <a:rPr sz="1450" b="0" spc="10" dirty="0">
                <a:latin typeface="Arial"/>
                <a:cs typeface="Arial"/>
              </a:rPr>
              <a:t>See </a:t>
            </a:r>
            <a:r>
              <a:rPr sz="1450" b="0" spc="5" dirty="0">
                <a:latin typeface="Arial"/>
                <a:cs typeface="Arial"/>
              </a:rPr>
              <a:t>Exercise E17.10 for </a:t>
            </a:r>
            <a:r>
              <a:rPr sz="1450" b="0" spc="10" dirty="0">
                <a:latin typeface="Arial"/>
                <a:cs typeface="Arial"/>
              </a:rPr>
              <a:t>a</a:t>
            </a:r>
            <a:r>
              <a:rPr sz="1450" b="0" spc="-10" dirty="0">
                <a:latin typeface="Arial"/>
                <a:cs typeface="Arial"/>
              </a:rPr>
              <a:t> </a:t>
            </a:r>
            <a:r>
              <a:rPr sz="1450" b="0" spc="5" dirty="0">
                <a:latin typeface="Arial"/>
                <a:cs typeface="Arial"/>
              </a:rPr>
              <a:t>fix.</a:t>
            </a:r>
            <a:endParaRPr sz="1450" dirty="0">
              <a:latin typeface="Arial"/>
              <a:cs typeface="Arial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44715" y="587412"/>
            <a:ext cx="5360035" cy="66675"/>
          </a:xfrm>
          <a:custGeom>
            <a:avLst/>
            <a:gdLst/>
            <a:ahLst/>
            <a:cxnLst/>
            <a:rect l="l" t="t" r="r" b="b"/>
            <a:pathLst>
              <a:path w="5360035" h="66675">
                <a:moveTo>
                  <a:pt x="0" y="0"/>
                </a:moveTo>
                <a:lnTo>
                  <a:pt x="5359567" y="0"/>
                </a:lnTo>
                <a:lnTo>
                  <a:pt x="5359567" y="66578"/>
                </a:lnTo>
                <a:lnTo>
                  <a:pt x="0" y="66578"/>
                </a:lnTo>
                <a:lnTo>
                  <a:pt x="0" y="0"/>
                </a:lnTo>
                <a:close/>
              </a:path>
            </a:pathLst>
          </a:custGeom>
          <a:solidFill>
            <a:srgbClr val="C7215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70" dirty="0"/>
              <a:t>Self </a:t>
            </a:r>
            <a:r>
              <a:rPr spc="110" dirty="0"/>
              <a:t>Check</a:t>
            </a:r>
            <a:r>
              <a:rPr spc="-45" dirty="0"/>
              <a:t> </a:t>
            </a:r>
            <a:r>
              <a:rPr spc="35" dirty="0"/>
              <a:t>17.23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32015" y="767890"/>
            <a:ext cx="5706110" cy="3841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1200" spc="5" dirty="0">
                <a:latin typeface="Arial"/>
                <a:cs typeface="Arial"/>
              </a:rPr>
              <a:t>In </a:t>
            </a:r>
            <a:r>
              <a:rPr sz="1200" spc="10" dirty="0">
                <a:latin typeface="Arial"/>
                <a:cs typeface="Arial"/>
              </a:rPr>
              <a:t>what order are the nodes </a:t>
            </a:r>
            <a:r>
              <a:rPr sz="1200" spc="5" dirty="0">
                <a:latin typeface="Arial"/>
                <a:cs typeface="Arial"/>
              </a:rPr>
              <a:t>in </a:t>
            </a:r>
            <a:r>
              <a:rPr sz="1200" spc="10" dirty="0">
                <a:latin typeface="Arial"/>
                <a:cs typeface="Arial"/>
              </a:rPr>
              <a:t>Figure 17 </a:t>
            </a:r>
            <a:r>
              <a:rPr sz="1200" spc="5" dirty="0">
                <a:latin typeface="Arial"/>
                <a:cs typeface="Arial"/>
              </a:rPr>
              <a:t>visited if </a:t>
            </a:r>
            <a:r>
              <a:rPr sz="1200" spc="10" dirty="0">
                <a:latin typeface="Arial"/>
                <a:cs typeface="Arial"/>
              </a:rPr>
              <a:t>one pushes children on the</a:t>
            </a:r>
            <a:r>
              <a:rPr sz="1200" spc="-35" dirty="0">
                <a:latin typeface="Arial"/>
                <a:cs typeface="Arial"/>
              </a:rPr>
              <a:t> </a:t>
            </a:r>
            <a:r>
              <a:rPr sz="1200" spc="10" dirty="0">
                <a:latin typeface="Arial"/>
                <a:cs typeface="Arial"/>
              </a:rPr>
              <a:t>stack  from </a:t>
            </a:r>
            <a:r>
              <a:rPr sz="1200" spc="5" dirty="0">
                <a:latin typeface="Arial"/>
                <a:cs typeface="Arial"/>
              </a:rPr>
              <a:t>left to right </a:t>
            </a:r>
            <a:r>
              <a:rPr sz="1200" spc="10" dirty="0">
                <a:latin typeface="Arial"/>
                <a:cs typeface="Arial"/>
              </a:rPr>
              <a:t>instead </a:t>
            </a:r>
            <a:r>
              <a:rPr sz="1200" spc="5" dirty="0">
                <a:latin typeface="Arial"/>
                <a:cs typeface="Arial"/>
              </a:rPr>
              <a:t>of right to</a:t>
            </a:r>
            <a:r>
              <a:rPr sz="1200" spc="-5" dirty="0">
                <a:latin typeface="Arial"/>
                <a:cs typeface="Arial"/>
              </a:rPr>
              <a:t> </a:t>
            </a:r>
            <a:r>
              <a:rPr sz="1200" spc="5" dirty="0">
                <a:latin typeface="Arial"/>
                <a:cs typeface="Arial"/>
              </a:rPr>
              <a:t>left?</a:t>
            </a:r>
            <a:endParaRPr sz="12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44740" y="1169098"/>
            <a:ext cx="5093563" cy="1714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911593" y="2958196"/>
            <a:ext cx="1900555" cy="2400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b="1" spc="10" dirty="0">
                <a:latin typeface="Arial"/>
                <a:cs typeface="Arial"/>
              </a:rPr>
              <a:t>Answer:</a:t>
            </a:r>
            <a:r>
              <a:rPr sz="1450" b="1" spc="-90" dirty="0">
                <a:latin typeface="Arial"/>
                <a:cs typeface="Arial"/>
              </a:rPr>
              <a:t> </a:t>
            </a:r>
            <a:r>
              <a:rPr sz="1450" spc="10" dirty="0">
                <a:latin typeface="Arial"/>
                <a:cs typeface="Arial"/>
              </a:rPr>
              <a:t>AGIHFBEDC</a:t>
            </a:r>
            <a:endParaRPr sz="1450" dirty="0">
              <a:latin typeface="Arial"/>
              <a:cs typeface="Arial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44715" y="584887"/>
            <a:ext cx="5360035" cy="66675"/>
          </a:xfrm>
          <a:custGeom>
            <a:avLst/>
            <a:gdLst/>
            <a:ahLst/>
            <a:cxnLst/>
            <a:rect l="l" t="t" r="r" b="b"/>
            <a:pathLst>
              <a:path w="5360035" h="66675">
                <a:moveTo>
                  <a:pt x="0" y="0"/>
                </a:moveTo>
                <a:lnTo>
                  <a:pt x="5359567" y="0"/>
                </a:lnTo>
                <a:lnTo>
                  <a:pt x="5359567" y="66578"/>
                </a:lnTo>
                <a:lnTo>
                  <a:pt x="0" y="66578"/>
                </a:lnTo>
                <a:lnTo>
                  <a:pt x="0" y="0"/>
                </a:lnTo>
                <a:close/>
              </a:path>
            </a:pathLst>
          </a:custGeom>
          <a:solidFill>
            <a:srgbClr val="C7215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70" dirty="0"/>
              <a:t>Self </a:t>
            </a:r>
            <a:r>
              <a:rPr spc="110" dirty="0"/>
              <a:t>Check</a:t>
            </a:r>
            <a:r>
              <a:rPr spc="-45" dirty="0"/>
              <a:t> </a:t>
            </a:r>
            <a:r>
              <a:rPr spc="35" dirty="0"/>
              <a:t>17.24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32015" y="765365"/>
            <a:ext cx="5860415" cy="3841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1200" spc="10" dirty="0">
                <a:latin typeface="Arial"/>
                <a:cs typeface="Arial"/>
              </a:rPr>
              <a:t>What are the </a:t>
            </a:r>
            <a:r>
              <a:rPr sz="1200" spc="5" dirty="0">
                <a:latin typeface="Arial"/>
                <a:cs typeface="Arial"/>
              </a:rPr>
              <a:t>first eight visited </a:t>
            </a:r>
            <a:r>
              <a:rPr sz="1200" spc="10" dirty="0">
                <a:latin typeface="Arial"/>
                <a:cs typeface="Arial"/>
              </a:rPr>
              <a:t>nodes </a:t>
            </a:r>
            <a:r>
              <a:rPr sz="1200" spc="5" dirty="0">
                <a:latin typeface="Arial"/>
                <a:cs typeface="Arial"/>
              </a:rPr>
              <a:t>in </a:t>
            </a:r>
            <a:r>
              <a:rPr sz="1200" spc="10" dirty="0">
                <a:latin typeface="Arial"/>
                <a:cs typeface="Arial"/>
              </a:rPr>
              <a:t>the </a:t>
            </a:r>
            <a:r>
              <a:rPr sz="1200" spc="5" dirty="0">
                <a:latin typeface="Arial"/>
                <a:cs typeface="Arial"/>
              </a:rPr>
              <a:t>breadth-first traversal of </a:t>
            </a:r>
            <a:r>
              <a:rPr sz="1200" spc="10" dirty="0">
                <a:latin typeface="Arial"/>
                <a:cs typeface="Arial"/>
              </a:rPr>
              <a:t>the </a:t>
            </a:r>
            <a:r>
              <a:rPr sz="1200" spc="5" dirty="0">
                <a:latin typeface="Arial"/>
                <a:cs typeface="Arial"/>
              </a:rPr>
              <a:t>tree in </a:t>
            </a:r>
            <a:r>
              <a:rPr sz="1200" spc="10" dirty="0">
                <a:latin typeface="Arial"/>
                <a:cs typeface="Arial"/>
              </a:rPr>
              <a:t>Figure  1?</a:t>
            </a:r>
            <a:endParaRPr sz="12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44740" y="1169098"/>
            <a:ext cx="5825972" cy="332912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911593" y="4533296"/>
            <a:ext cx="5320030" cy="78329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16700"/>
              </a:lnSpc>
            </a:pPr>
            <a:r>
              <a:rPr sz="1450" b="1" spc="10" dirty="0">
                <a:latin typeface="Arial"/>
                <a:cs typeface="Arial"/>
              </a:rPr>
              <a:t>Answer: </a:t>
            </a:r>
            <a:r>
              <a:rPr sz="1450" spc="5" dirty="0">
                <a:latin typeface="Arial"/>
                <a:cs typeface="Arial"/>
              </a:rPr>
              <a:t>That’s the royal family tree, the first tree in the chapter:  </a:t>
            </a:r>
            <a:r>
              <a:rPr sz="1450" spc="10" dirty="0">
                <a:latin typeface="Arial"/>
                <a:cs typeface="Arial"/>
              </a:rPr>
              <a:t>George </a:t>
            </a:r>
            <a:r>
              <a:rPr sz="1450" spc="5" dirty="0">
                <a:latin typeface="Arial"/>
                <a:cs typeface="Arial"/>
              </a:rPr>
              <a:t>V, </a:t>
            </a:r>
            <a:r>
              <a:rPr sz="1450" spc="10" dirty="0">
                <a:latin typeface="Arial"/>
                <a:cs typeface="Arial"/>
              </a:rPr>
              <a:t>Edward </a:t>
            </a:r>
            <a:r>
              <a:rPr sz="1450" spc="5" dirty="0">
                <a:latin typeface="Arial"/>
                <a:cs typeface="Arial"/>
              </a:rPr>
              <a:t>VIII, </a:t>
            </a:r>
            <a:r>
              <a:rPr sz="1450" spc="10" dirty="0">
                <a:latin typeface="Arial"/>
                <a:cs typeface="Arial"/>
              </a:rPr>
              <a:t>George </a:t>
            </a:r>
            <a:r>
              <a:rPr sz="1450" spc="5" dirty="0">
                <a:latin typeface="Arial"/>
                <a:cs typeface="Arial"/>
              </a:rPr>
              <a:t>VI, Mary, Henry, George,</a:t>
            </a:r>
            <a:r>
              <a:rPr sz="1450" dirty="0">
                <a:latin typeface="Arial"/>
                <a:cs typeface="Arial"/>
              </a:rPr>
              <a:t> </a:t>
            </a:r>
            <a:r>
              <a:rPr sz="1450" spc="5" dirty="0">
                <a:latin typeface="Arial"/>
                <a:cs typeface="Arial"/>
              </a:rPr>
              <a:t>John</a:t>
            </a:r>
            <a:r>
              <a:rPr sz="1450" spc="5" dirty="0" smtClean="0">
                <a:latin typeface="Arial"/>
                <a:cs typeface="Arial"/>
              </a:rPr>
              <a:t>,</a:t>
            </a:r>
            <a:r>
              <a:rPr lang="en-US" sz="1450" spc="5" dirty="0" smtClean="0">
                <a:latin typeface="Arial"/>
                <a:cs typeface="Arial"/>
              </a:rPr>
              <a:t> </a:t>
            </a:r>
            <a:r>
              <a:rPr lang="en-US" sz="1450" spc="5" dirty="0">
                <a:latin typeface="Arial"/>
                <a:cs typeface="Arial"/>
              </a:rPr>
              <a:t>Elizabeth</a:t>
            </a:r>
            <a:r>
              <a:rPr lang="en-US" sz="1450" spc="-70" dirty="0">
                <a:latin typeface="Arial"/>
                <a:cs typeface="Arial"/>
              </a:rPr>
              <a:t> </a:t>
            </a:r>
            <a:r>
              <a:rPr lang="en-US" sz="1450" spc="5" dirty="0">
                <a:latin typeface="Arial"/>
                <a:cs typeface="Arial"/>
              </a:rPr>
              <a:t>II.</a:t>
            </a:r>
            <a:endParaRPr sz="1450" dirty="0">
              <a:latin typeface="Arial"/>
              <a:cs typeface="Arial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2"/>
          <p:cNvSpPr>
            <a:spLocks noChangeAspect="1"/>
          </p:cNvSpPr>
          <p:nvPr/>
        </p:nvSpPr>
        <p:spPr>
          <a:xfrm>
            <a:off x="1905000" y="2895600"/>
            <a:ext cx="3795662" cy="21945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3"/>
          <p:cNvSpPr txBox="1"/>
          <p:nvPr/>
        </p:nvSpPr>
        <p:spPr>
          <a:xfrm>
            <a:off x="2088531" y="5125329"/>
            <a:ext cx="2377440" cy="2400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b="1" spc="5" dirty="0">
                <a:latin typeface="Arial"/>
                <a:cs typeface="Arial"/>
              </a:rPr>
              <a:t>Figure </a:t>
            </a:r>
            <a:r>
              <a:rPr sz="1450" b="1" spc="10" dirty="0">
                <a:latin typeface="Arial"/>
                <a:cs typeface="Arial"/>
              </a:rPr>
              <a:t>18 </a:t>
            </a:r>
            <a:r>
              <a:rPr sz="1450" spc="10" dirty="0">
                <a:latin typeface="Arial"/>
                <a:cs typeface="Arial"/>
              </a:rPr>
              <a:t>A </a:t>
            </a:r>
            <a:r>
              <a:rPr sz="1450" spc="5" dirty="0">
                <a:latin typeface="Arial"/>
                <a:cs typeface="Arial"/>
              </a:rPr>
              <a:t>Red-Black</a:t>
            </a:r>
            <a:r>
              <a:rPr sz="1450" spc="-30" dirty="0">
                <a:latin typeface="Arial"/>
                <a:cs typeface="Arial"/>
              </a:rPr>
              <a:t> </a:t>
            </a:r>
            <a:r>
              <a:rPr sz="1450" spc="5" dirty="0">
                <a:latin typeface="Arial"/>
                <a:cs typeface="Arial"/>
              </a:rPr>
              <a:t>Tree</a:t>
            </a:r>
            <a:endParaRPr sz="1450">
              <a:latin typeface="Arial"/>
              <a:cs typeface="Arial"/>
            </a:endParaRPr>
          </a:p>
        </p:txBody>
      </p:sp>
      <p:sp>
        <p:nvSpPr>
          <p:cNvPr id="2" name="object 2"/>
          <p:cNvSpPr/>
          <p:nvPr/>
        </p:nvSpPr>
        <p:spPr>
          <a:xfrm>
            <a:off x="644715" y="579838"/>
            <a:ext cx="5360035" cy="66675"/>
          </a:xfrm>
          <a:custGeom>
            <a:avLst/>
            <a:gdLst/>
            <a:ahLst/>
            <a:cxnLst/>
            <a:rect l="l" t="t" r="r" b="b"/>
            <a:pathLst>
              <a:path w="5360035" h="66675">
                <a:moveTo>
                  <a:pt x="0" y="0"/>
                </a:moveTo>
                <a:lnTo>
                  <a:pt x="5359567" y="0"/>
                </a:lnTo>
                <a:lnTo>
                  <a:pt x="5359567" y="66578"/>
                </a:lnTo>
                <a:lnTo>
                  <a:pt x="0" y="66578"/>
                </a:lnTo>
                <a:lnTo>
                  <a:pt x="0" y="0"/>
                </a:lnTo>
                <a:close/>
              </a:path>
            </a:pathLst>
          </a:custGeom>
          <a:solidFill>
            <a:srgbClr val="FFDF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75" dirty="0"/>
              <a:t>Red-Black</a:t>
            </a:r>
            <a:r>
              <a:rPr spc="-55" dirty="0"/>
              <a:t> </a:t>
            </a:r>
            <a:r>
              <a:rPr spc="105" dirty="0"/>
              <a:t>Trees</a:t>
            </a:r>
          </a:p>
        </p:txBody>
      </p:sp>
      <p:sp>
        <p:nvSpPr>
          <p:cNvPr id="4" name="object 4"/>
          <p:cNvSpPr/>
          <p:nvPr/>
        </p:nvSpPr>
        <p:spPr>
          <a:xfrm>
            <a:off x="761227" y="879441"/>
            <a:ext cx="58419" cy="58419"/>
          </a:xfrm>
          <a:custGeom>
            <a:avLst/>
            <a:gdLst/>
            <a:ahLst/>
            <a:cxnLst/>
            <a:rect l="l" t="t" r="r" b="b"/>
            <a:pathLst>
              <a:path w="58419" h="58419">
                <a:moveTo>
                  <a:pt x="0" y="0"/>
                </a:moveTo>
                <a:lnTo>
                  <a:pt x="58256" y="0"/>
                </a:lnTo>
                <a:lnTo>
                  <a:pt x="58256" y="58256"/>
                </a:lnTo>
                <a:lnTo>
                  <a:pt x="0" y="58256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61227" y="1437036"/>
            <a:ext cx="58419" cy="58419"/>
          </a:xfrm>
          <a:custGeom>
            <a:avLst/>
            <a:gdLst/>
            <a:ahLst/>
            <a:cxnLst/>
            <a:rect l="l" t="t" r="r" b="b"/>
            <a:pathLst>
              <a:path w="58419" h="58419">
                <a:moveTo>
                  <a:pt x="0" y="0"/>
                </a:moveTo>
                <a:lnTo>
                  <a:pt x="58256" y="0"/>
                </a:lnTo>
                <a:lnTo>
                  <a:pt x="58256" y="58256"/>
                </a:lnTo>
                <a:lnTo>
                  <a:pt x="0" y="58256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61227" y="1744962"/>
            <a:ext cx="58419" cy="58419"/>
          </a:xfrm>
          <a:custGeom>
            <a:avLst/>
            <a:gdLst/>
            <a:ahLst/>
            <a:cxnLst/>
            <a:rect l="l" t="t" r="r" b="b"/>
            <a:pathLst>
              <a:path w="58419" h="58419">
                <a:moveTo>
                  <a:pt x="0" y="0"/>
                </a:moveTo>
                <a:lnTo>
                  <a:pt x="58256" y="0"/>
                </a:lnTo>
                <a:lnTo>
                  <a:pt x="58256" y="58256"/>
                </a:lnTo>
                <a:lnTo>
                  <a:pt x="0" y="58256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61227" y="3234655"/>
            <a:ext cx="58419" cy="58419"/>
          </a:xfrm>
          <a:custGeom>
            <a:avLst/>
            <a:gdLst/>
            <a:ahLst/>
            <a:cxnLst/>
            <a:rect l="l" t="t" r="r" b="b"/>
            <a:pathLst>
              <a:path w="58419" h="58420">
                <a:moveTo>
                  <a:pt x="0" y="0"/>
                </a:moveTo>
                <a:lnTo>
                  <a:pt x="58256" y="0"/>
                </a:lnTo>
                <a:lnTo>
                  <a:pt x="58256" y="58256"/>
                </a:lnTo>
                <a:lnTo>
                  <a:pt x="0" y="58256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911593" y="741596"/>
            <a:ext cx="5036820" cy="26320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104139">
              <a:lnSpc>
                <a:spcPct val="116700"/>
              </a:lnSpc>
            </a:pPr>
            <a:r>
              <a:rPr sz="1450" spc="10" dirty="0">
                <a:latin typeface="Arial"/>
                <a:cs typeface="Arial"/>
              </a:rPr>
              <a:t>A </a:t>
            </a:r>
            <a:r>
              <a:rPr sz="1450" spc="5" dirty="0">
                <a:latin typeface="Arial"/>
                <a:cs typeface="Arial"/>
              </a:rPr>
              <a:t>kind of binary search tree that rebalances itself after each  insertion or</a:t>
            </a:r>
            <a:r>
              <a:rPr sz="1450" spc="-40" dirty="0">
                <a:latin typeface="Arial"/>
                <a:cs typeface="Arial"/>
              </a:rPr>
              <a:t> </a:t>
            </a:r>
            <a:r>
              <a:rPr sz="1450" spc="5" dirty="0">
                <a:latin typeface="Arial"/>
                <a:cs typeface="Arial"/>
              </a:rPr>
              <a:t>removal.</a:t>
            </a:r>
            <a:endParaRPr sz="1450">
              <a:latin typeface="Arial"/>
              <a:cs typeface="Arial"/>
            </a:endParaRPr>
          </a:p>
          <a:p>
            <a:pPr marL="12700" marR="2353310">
              <a:lnSpc>
                <a:spcPts val="2420"/>
              </a:lnSpc>
              <a:spcBef>
                <a:spcPts val="130"/>
              </a:spcBef>
            </a:pPr>
            <a:r>
              <a:rPr sz="1450" spc="5" dirty="0">
                <a:latin typeface="Arial"/>
                <a:cs typeface="Arial"/>
              </a:rPr>
              <a:t>Guaranteed </a:t>
            </a:r>
            <a:r>
              <a:rPr sz="1450" i="1" spc="5" dirty="0">
                <a:latin typeface="Arial"/>
                <a:cs typeface="Arial"/>
              </a:rPr>
              <a:t>O</a:t>
            </a:r>
            <a:r>
              <a:rPr sz="1450" spc="5" dirty="0">
                <a:latin typeface="Arial"/>
                <a:cs typeface="Arial"/>
              </a:rPr>
              <a:t>(log(</a:t>
            </a:r>
            <a:r>
              <a:rPr sz="1450" i="1" spc="5" dirty="0">
                <a:latin typeface="Arial"/>
                <a:cs typeface="Arial"/>
              </a:rPr>
              <a:t>n</a:t>
            </a:r>
            <a:r>
              <a:rPr sz="1450" spc="5" dirty="0">
                <a:latin typeface="Arial"/>
                <a:cs typeface="Arial"/>
              </a:rPr>
              <a:t>))</a:t>
            </a:r>
            <a:r>
              <a:rPr sz="1450" spc="-15" dirty="0">
                <a:latin typeface="Arial"/>
                <a:cs typeface="Arial"/>
              </a:rPr>
              <a:t> </a:t>
            </a:r>
            <a:r>
              <a:rPr sz="1450" spc="5" dirty="0">
                <a:latin typeface="Arial"/>
                <a:cs typeface="Arial"/>
              </a:rPr>
              <a:t>efficiency.  Additional</a:t>
            </a:r>
            <a:r>
              <a:rPr sz="1450" spc="-25" dirty="0">
                <a:latin typeface="Arial"/>
                <a:cs typeface="Arial"/>
              </a:rPr>
              <a:t> </a:t>
            </a:r>
            <a:r>
              <a:rPr sz="1450" spc="5" dirty="0">
                <a:latin typeface="Arial"/>
                <a:cs typeface="Arial"/>
              </a:rPr>
              <a:t>requirements:</a:t>
            </a:r>
            <a:endParaRPr sz="1450">
              <a:latin typeface="Arial"/>
              <a:cs typeface="Arial"/>
            </a:endParaRPr>
          </a:p>
          <a:p>
            <a:pPr marL="347980" marR="2485390">
              <a:lnSpc>
                <a:spcPct val="134000"/>
              </a:lnSpc>
              <a:spcBef>
                <a:spcPts val="260"/>
              </a:spcBef>
            </a:pPr>
            <a:r>
              <a:rPr sz="1100" spc="10" dirty="0">
                <a:latin typeface="Arial"/>
                <a:cs typeface="Arial"/>
              </a:rPr>
              <a:t>Every node </a:t>
            </a:r>
            <a:r>
              <a:rPr sz="1100" spc="5" dirty="0">
                <a:latin typeface="Arial"/>
                <a:cs typeface="Arial"/>
              </a:rPr>
              <a:t>is </a:t>
            </a:r>
            <a:r>
              <a:rPr sz="1100" spc="10" dirty="0">
                <a:latin typeface="Arial"/>
                <a:cs typeface="Arial"/>
              </a:rPr>
              <a:t>colored red or</a:t>
            </a:r>
            <a:r>
              <a:rPr sz="1100" spc="-60" dirty="0">
                <a:latin typeface="Arial"/>
                <a:cs typeface="Arial"/>
              </a:rPr>
              <a:t> </a:t>
            </a:r>
            <a:r>
              <a:rPr sz="1100" spc="5" dirty="0">
                <a:latin typeface="Arial"/>
                <a:cs typeface="Arial"/>
              </a:rPr>
              <a:t>black.  </a:t>
            </a:r>
            <a:r>
              <a:rPr sz="1100" spc="10" dirty="0">
                <a:latin typeface="Arial"/>
                <a:cs typeface="Arial"/>
              </a:rPr>
              <a:t>The </a:t>
            </a:r>
            <a:r>
              <a:rPr sz="1100" spc="5" dirty="0">
                <a:latin typeface="Arial"/>
                <a:cs typeface="Arial"/>
              </a:rPr>
              <a:t>root is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spc="5" dirty="0">
                <a:latin typeface="Arial"/>
                <a:cs typeface="Arial"/>
              </a:rPr>
              <a:t>black.</a:t>
            </a:r>
            <a:endParaRPr sz="1100">
              <a:latin typeface="Arial"/>
              <a:cs typeface="Arial"/>
            </a:endParaRPr>
          </a:p>
          <a:p>
            <a:pPr marL="347980">
              <a:lnSpc>
                <a:spcPct val="100000"/>
              </a:lnSpc>
              <a:spcBef>
                <a:spcPts val="450"/>
              </a:spcBef>
            </a:pPr>
            <a:r>
              <a:rPr sz="1100" spc="15" dirty="0">
                <a:latin typeface="Arial"/>
                <a:cs typeface="Arial"/>
              </a:rPr>
              <a:t>A </a:t>
            </a:r>
            <a:r>
              <a:rPr sz="1100" spc="10" dirty="0">
                <a:latin typeface="Arial"/>
                <a:cs typeface="Arial"/>
              </a:rPr>
              <a:t>red node cannot have a red </a:t>
            </a:r>
            <a:r>
              <a:rPr sz="1100" spc="5" dirty="0">
                <a:latin typeface="Arial"/>
                <a:cs typeface="Arial"/>
              </a:rPr>
              <a:t>child (the </a:t>
            </a:r>
            <a:r>
              <a:rPr sz="1100" spc="10" dirty="0">
                <a:latin typeface="Arial"/>
                <a:cs typeface="Arial"/>
              </a:rPr>
              <a:t>“no double reds”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spc="5" dirty="0">
                <a:latin typeface="Arial"/>
                <a:cs typeface="Arial"/>
              </a:rPr>
              <a:t>rule).</a:t>
            </a:r>
            <a:endParaRPr sz="1100">
              <a:latin typeface="Arial"/>
              <a:cs typeface="Arial"/>
            </a:endParaRPr>
          </a:p>
          <a:p>
            <a:pPr marL="347980" marR="5080">
              <a:lnSpc>
                <a:spcPct val="114199"/>
              </a:lnSpc>
              <a:spcBef>
                <a:spcPts val="325"/>
              </a:spcBef>
            </a:pPr>
            <a:r>
              <a:rPr sz="1100" spc="5" dirty="0">
                <a:latin typeface="Arial"/>
                <a:cs typeface="Arial"/>
              </a:rPr>
              <a:t>All </a:t>
            </a:r>
            <a:r>
              <a:rPr sz="1100" spc="10" dirty="0">
                <a:latin typeface="Arial"/>
                <a:cs typeface="Arial"/>
              </a:rPr>
              <a:t>paths from the </a:t>
            </a:r>
            <a:r>
              <a:rPr sz="1100" spc="5" dirty="0">
                <a:latin typeface="Arial"/>
                <a:cs typeface="Arial"/>
              </a:rPr>
              <a:t>root to </a:t>
            </a:r>
            <a:r>
              <a:rPr sz="1100" spc="10" dirty="0">
                <a:latin typeface="Arial"/>
                <a:cs typeface="Arial"/>
              </a:rPr>
              <a:t>a </a:t>
            </a:r>
            <a:r>
              <a:rPr sz="1100" spc="5" dirty="0">
                <a:latin typeface="Arial"/>
                <a:cs typeface="Arial"/>
              </a:rPr>
              <a:t>null </a:t>
            </a:r>
            <a:r>
              <a:rPr sz="1100" spc="10" dirty="0">
                <a:latin typeface="Arial"/>
                <a:cs typeface="Arial"/>
              </a:rPr>
              <a:t>have the same number </a:t>
            </a:r>
            <a:r>
              <a:rPr sz="1100" spc="5" dirty="0">
                <a:latin typeface="Arial"/>
                <a:cs typeface="Arial"/>
              </a:rPr>
              <a:t>of </a:t>
            </a:r>
            <a:r>
              <a:rPr sz="1100" spc="10" dirty="0">
                <a:latin typeface="Arial"/>
                <a:cs typeface="Arial"/>
              </a:rPr>
              <a:t>black nodes </a:t>
            </a:r>
            <a:r>
              <a:rPr sz="1100" spc="5" dirty="0">
                <a:latin typeface="Arial"/>
                <a:cs typeface="Arial"/>
              </a:rPr>
              <a:t>(the  </a:t>
            </a:r>
            <a:r>
              <a:rPr sz="1100" spc="10" dirty="0">
                <a:latin typeface="Arial"/>
                <a:cs typeface="Arial"/>
              </a:rPr>
              <a:t>“equal </a:t>
            </a:r>
            <a:r>
              <a:rPr sz="1100" spc="5" dirty="0">
                <a:latin typeface="Arial"/>
                <a:cs typeface="Arial"/>
              </a:rPr>
              <a:t>exit cost”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spc="5" dirty="0">
                <a:latin typeface="Arial"/>
                <a:cs typeface="Arial"/>
              </a:rPr>
              <a:t>rule).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85"/>
              </a:spcBef>
            </a:pPr>
            <a:r>
              <a:rPr sz="1450" spc="10" dirty="0">
                <a:latin typeface="Arial"/>
                <a:cs typeface="Arial"/>
              </a:rPr>
              <a:t>Example</a:t>
            </a:r>
            <a:endParaRPr sz="1450">
              <a:latin typeface="Arial"/>
              <a:cs typeface="Arial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44715" y="587489"/>
            <a:ext cx="5360035" cy="66675"/>
          </a:xfrm>
          <a:custGeom>
            <a:avLst/>
            <a:gdLst/>
            <a:ahLst/>
            <a:cxnLst/>
            <a:rect l="l" t="t" r="r" b="b"/>
            <a:pathLst>
              <a:path w="5360035" h="66675">
                <a:moveTo>
                  <a:pt x="0" y="0"/>
                </a:moveTo>
                <a:lnTo>
                  <a:pt x="5359567" y="0"/>
                </a:lnTo>
                <a:lnTo>
                  <a:pt x="5359567" y="66578"/>
                </a:lnTo>
                <a:lnTo>
                  <a:pt x="0" y="66578"/>
                </a:lnTo>
                <a:lnTo>
                  <a:pt x="0" y="0"/>
                </a:lnTo>
                <a:close/>
              </a:path>
            </a:pathLst>
          </a:custGeom>
          <a:solidFill>
            <a:srgbClr val="FFDF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02873" y="952704"/>
            <a:ext cx="1622945" cy="122345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75" dirty="0"/>
              <a:t>Red-Black</a:t>
            </a:r>
            <a:r>
              <a:rPr spc="-55" dirty="0"/>
              <a:t> </a:t>
            </a:r>
            <a:r>
              <a:rPr spc="105" dirty="0"/>
              <a:t>Trees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750043" y="1475362"/>
            <a:ext cx="3694429" cy="3841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1200" spc="10" dirty="0">
                <a:latin typeface="Arial"/>
                <a:cs typeface="Arial"/>
              </a:rPr>
              <a:t>Think </a:t>
            </a:r>
            <a:r>
              <a:rPr sz="1200" spc="5" dirty="0">
                <a:latin typeface="Arial"/>
                <a:cs typeface="Arial"/>
              </a:rPr>
              <a:t>of </a:t>
            </a:r>
            <a:r>
              <a:rPr sz="1200" spc="10" dirty="0">
                <a:latin typeface="Arial"/>
                <a:cs typeface="Arial"/>
              </a:rPr>
              <a:t>each node </a:t>
            </a:r>
            <a:r>
              <a:rPr sz="1200" spc="5" dirty="0">
                <a:latin typeface="Arial"/>
                <a:cs typeface="Arial"/>
              </a:rPr>
              <a:t>of </a:t>
            </a:r>
            <a:r>
              <a:rPr sz="1200" spc="10" dirty="0">
                <a:latin typeface="Arial"/>
                <a:cs typeface="Arial"/>
              </a:rPr>
              <a:t>a red-black </a:t>
            </a:r>
            <a:r>
              <a:rPr sz="1200" spc="5" dirty="0">
                <a:latin typeface="Arial"/>
                <a:cs typeface="Arial"/>
              </a:rPr>
              <a:t>tree </a:t>
            </a:r>
            <a:r>
              <a:rPr sz="1200" spc="10" dirty="0">
                <a:latin typeface="Arial"/>
                <a:cs typeface="Arial"/>
              </a:rPr>
              <a:t>as a </a:t>
            </a:r>
            <a:r>
              <a:rPr sz="1200" spc="5" dirty="0">
                <a:latin typeface="Arial"/>
                <a:cs typeface="Arial"/>
              </a:rPr>
              <a:t>toll</a:t>
            </a:r>
            <a:r>
              <a:rPr sz="1200" spc="-45" dirty="0">
                <a:latin typeface="Arial"/>
                <a:cs typeface="Arial"/>
              </a:rPr>
              <a:t> </a:t>
            </a:r>
            <a:r>
              <a:rPr sz="1200" spc="10" dirty="0">
                <a:latin typeface="Arial"/>
                <a:cs typeface="Arial"/>
              </a:rPr>
              <a:t>booth.  The </a:t>
            </a:r>
            <a:r>
              <a:rPr sz="1200" spc="5" dirty="0">
                <a:latin typeface="Arial"/>
                <a:cs typeface="Arial"/>
              </a:rPr>
              <a:t>total toll to </a:t>
            </a:r>
            <a:r>
              <a:rPr sz="1200" spc="10" dirty="0">
                <a:latin typeface="Arial"/>
                <a:cs typeface="Arial"/>
              </a:rPr>
              <a:t>each </a:t>
            </a:r>
            <a:r>
              <a:rPr sz="1200" spc="5" dirty="0">
                <a:latin typeface="Arial"/>
                <a:cs typeface="Arial"/>
              </a:rPr>
              <a:t>exit is </a:t>
            </a:r>
            <a:r>
              <a:rPr sz="1200" spc="10" dirty="0">
                <a:latin typeface="Arial"/>
                <a:cs typeface="Arial"/>
              </a:rPr>
              <a:t>the</a:t>
            </a:r>
            <a:r>
              <a:rPr sz="1200" spc="-15" dirty="0">
                <a:latin typeface="Arial"/>
                <a:cs typeface="Arial"/>
              </a:rPr>
              <a:t> </a:t>
            </a:r>
            <a:r>
              <a:rPr sz="1200" spc="10" dirty="0">
                <a:latin typeface="Arial"/>
                <a:cs typeface="Arial"/>
              </a:rPr>
              <a:t>same.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44715" y="584964"/>
            <a:ext cx="5360035" cy="66675"/>
          </a:xfrm>
          <a:custGeom>
            <a:avLst/>
            <a:gdLst/>
            <a:ahLst/>
            <a:cxnLst/>
            <a:rect l="l" t="t" r="r" b="b"/>
            <a:pathLst>
              <a:path w="5360035" h="66675">
                <a:moveTo>
                  <a:pt x="0" y="0"/>
                </a:moveTo>
                <a:lnTo>
                  <a:pt x="5359567" y="0"/>
                </a:lnTo>
                <a:lnTo>
                  <a:pt x="5359567" y="66578"/>
                </a:lnTo>
                <a:lnTo>
                  <a:pt x="0" y="66578"/>
                </a:lnTo>
                <a:lnTo>
                  <a:pt x="0" y="0"/>
                </a:lnTo>
                <a:close/>
              </a:path>
            </a:pathLst>
          </a:custGeom>
          <a:solidFill>
            <a:srgbClr val="FFDF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75" dirty="0"/>
              <a:t>Red-Black</a:t>
            </a:r>
            <a:r>
              <a:rPr spc="-55" dirty="0"/>
              <a:t> </a:t>
            </a:r>
            <a:r>
              <a:rPr spc="105" dirty="0"/>
              <a:t>Trees</a:t>
            </a:r>
          </a:p>
        </p:txBody>
      </p:sp>
      <p:sp>
        <p:nvSpPr>
          <p:cNvPr id="4" name="object 4"/>
          <p:cNvSpPr/>
          <p:nvPr/>
        </p:nvSpPr>
        <p:spPr>
          <a:xfrm>
            <a:off x="1110818" y="861123"/>
            <a:ext cx="5110213" cy="24801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097931" y="3280318"/>
            <a:ext cx="4437380" cy="2400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b="1" spc="5" dirty="0">
                <a:latin typeface="Arial"/>
                <a:cs typeface="Arial"/>
              </a:rPr>
              <a:t>Figure </a:t>
            </a:r>
            <a:r>
              <a:rPr sz="1450" b="1" spc="10" dirty="0">
                <a:latin typeface="Arial"/>
                <a:cs typeface="Arial"/>
              </a:rPr>
              <a:t>19 </a:t>
            </a:r>
            <a:r>
              <a:rPr sz="1450" spc="10" dirty="0">
                <a:latin typeface="Arial"/>
                <a:cs typeface="Arial"/>
              </a:rPr>
              <a:t>A </a:t>
            </a:r>
            <a:r>
              <a:rPr sz="1450" spc="5" dirty="0">
                <a:latin typeface="Arial"/>
                <a:cs typeface="Arial"/>
              </a:rPr>
              <a:t>Tree that Violates "Equal Exit Cost"</a:t>
            </a:r>
            <a:r>
              <a:rPr sz="1450" spc="30" dirty="0">
                <a:latin typeface="Arial"/>
                <a:cs typeface="Arial"/>
              </a:rPr>
              <a:t> </a:t>
            </a:r>
            <a:r>
              <a:rPr sz="1450" spc="5" dirty="0">
                <a:latin typeface="Arial"/>
                <a:cs typeface="Arial"/>
              </a:rPr>
              <a:t>Rule</a:t>
            </a:r>
            <a:endParaRPr sz="1450">
              <a:latin typeface="Arial"/>
              <a:cs typeface="Arial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10818" y="228600"/>
            <a:ext cx="5110213" cy="320428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097931" y="3369339"/>
            <a:ext cx="4748530" cy="2400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b="1" spc="5" dirty="0">
                <a:latin typeface="Arial"/>
                <a:cs typeface="Arial"/>
              </a:rPr>
              <a:t>Figure </a:t>
            </a:r>
            <a:r>
              <a:rPr sz="1450" b="1" spc="10" dirty="0">
                <a:latin typeface="Arial"/>
                <a:cs typeface="Arial"/>
              </a:rPr>
              <a:t>20 </a:t>
            </a:r>
            <a:r>
              <a:rPr sz="1450" spc="10" dirty="0">
                <a:latin typeface="Arial"/>
                <a:cs typeface="Arial"/>
              </a:rPr>
              <a:t>A </a:t>
            </a:r>
            <a:r>
              <a:rPr sz="1450" spc="5" dirty="0">
                <a:latin typeface="Arial"/>
                <a:cs typeface="Arial"/>
              </a:rPr>
              <a:t>Tree that Violates the "No Double Red"</a:t>
            </a:r>
            <a:r>
              <a:rPr sz="1450" spc="50" dirty="0">
                <a:latin typeface="Arial"/>
                <a:cs typeface="Arial"/>
              </a:rPr>
              <a:t> </a:t>
            </a:r>
            <a:r>
              <a:rPr sz="1450" spc="5" dirty="0">
                <a:latin typeface="Arial"/>
                <a:cs typeface="Arial"/>
              </a:rPr>
              <a:t>Rule</a:t>
            </a:r>
            <a:endParaRPr sz="1450">
              <a:latin typeface="Arial"/>
              <a:cs typeface="Arial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44715" y="579915"/>
            <a:ext cx="5360035" cy="66675"/>
          </a:xfrm>
          <a:custGeom>
            <a:avLst/>
            <a:gdLst/>
            <a:ahLst/>
            <a:cxnLst/>
            <a:rect l="l" t="t" r="r" b="b"/>
            <a:pathLst>
              <a:path w="5360035" h="66675">
                <a:moveTo>
                  <a:pt x="0" y="0"/>
                </a:moveTo>
                <a:lnTo>
                  <a:pt x="5359567" y="0"/>
                </a:lnTo>
                <a:lnTo>
                  <a:pt x="5359567" y="66578"/>
                </a:lnTo>
                <a:lnTo>
                  <a:pt x="0" y="66578"/>
                </a:lnTo>
                <a:lnTo>
                  <a:pt x="0" y="0"/>
                </a:lnTo>
                <a:close/>
              </a:path>
            </a:pathLst>
          </a:custGeom>
          <a:solidFill>
            <a:srgbClr val="FFDF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75" dirty="0"/>
              <a:t>Red-Black</a:t>
            </a:r>
            <a:r>
              <a:rPr spc="-55" dirty="0"/>
              <a:t> </a:t>
            </a:r>
            <a:r>
              <a:rPr spc="105" dirty="0"/>
              <a:t>Trees</a:t>
            </a:r>
          </a:p>
        </p:txBody>
      </p:sp>
      <p:sp>
        <p:nvSpPr>
          <p:cNvPr id="4" name="object 4"/>
          <p:cNvSpPr/>
          <p:nvPr/>
        </p:nvSpPr>
        <p:spPr>
          <a:xfrm>
            <a:off x="761227" y="879518"/>
            <a:ext cx="58419" cy="58419"/>
          </a:xfrm>
          <a:custGeom>
            <a:avLst/>
            <a:gdLst/>
            <a:ahLst/>
            <a:cxnLst/>
            <a:rect l="l" t="t" r="r" b="b"/>
            <a:pathLst>
              <a:path w="58419" h="58419">
                <a:moveTo>
                  <a:pt x="0" y="0"/>
                </a:moveTo>
                <a:lnTo>
                  <a:pt x="58256" y="0"/>
                </a:lnTo>
                <a:lnTo>
                  <a:pt x="58256" y="58256"/>
                </a:lnTo>
                <a:lnTo>
                  <a:pt x="0" y="58256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61227" y="1720072"/>
            <a:ext cx="58419" cy="58419"/>
          </a:xfrm>
          <a:custGeom>
            <a:avLst/>
            <a:gdLst/>
            <a:ahLst/>
            <a:cxnLst/>
            <a:rect l="l" t="t" r="r" b="b"/>
            <a:pathLst>
              <a:path w="58419" h="58419">
                <a:moveTo>
                  <a:pt x="0" y="0"/>
                </a:moveTo>
                <a:lnTo>
                  <a:pt x="58256" y="0"/>
                </a:lnTo>
                <a:lnTo>
                  <a:pt x="58256" y="58256"/>
                </a:lnTo>
                <a:lnTo>
                  <a:pt x="0" y="58256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911593" y="778576"/>
            <a:ext cx="5041265" cy="18446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spc="10" dirty="0">
                <a:latin typeface="Arial"/>
                <a:cs typeface="Arial"/>
              </a:rPr>
              <a:t>The </a:t>
            </a:r>
            <a:r>
              <a:rPr sz="1450" spc="5" dirty="0">
                <a:latin typeface="Arial"/>
                <a:cs typeface="Arial"/>
              </a:rPr>
              <a:t>“equal exit cost” rule eliminates highly unbalanced</a:t>
            </a:r>
            <a:r>
              <a:rPr sz="1450" spc="55" dirty="0">
                <a:latin typeface="Arial"/>
                <a:cs typeface="Arial"/>
              </a:rPr>
              <a:t> </a:t>
            </a:r>
            <a:r>
              <a:rPr sz="1450" spc="5" dirty="0">
                <a:latin typeface="Arial"/>
                <a:cs typeface="Arial"/>
              </a:rPr>
              <a:t>trees.</a:t>
            </a:r>
            <a:endParaRPr sz="1450">
              <a:latin typeface="Arial"/>
              <a:cs typeface="Arial"/>
            </a:endParaRPr>
          </a:p>
          <a:p>
            <a:pPr marL="347980">
              <a:lnSpc>
                <a:spcPct val="100000"/>
              </a:lnSpc>
              <a:spcBef>
                <a:spcPts val="900"/>
              </a:spcBef>
            </a:pPr>
            <a:r>
              <a:rPr sz="1100" spc="10" dirty="0">
                <a:latin typeface="Arial"/>
                <a:cs typeface="Arial"/>
              </a:rPr>
              <a:t>You </a:t>
            </a:r>
            <a:r>
              <a:rPr sz="1100" spc="5" dirty="0">
                <a:latin typeface="Arial"/>
                <a:cs typeface="Arial"/>
              </a:rPr>
              <a:t>can’t </a:t>
            </a:r>
            <a:r>
              <a:rPr sz="1100" spc="10" dirty="0">
                <a:latin typeface="Arial"/>
                <a:cs typeface="Arial"/>
              </a:rPr>
              <a:t>have </a:t>
            </a:r>
            <a:r>
              <a:rPr sz="1100" spc="5" dirty="0">
                <a:latin typeface="Arial"/>
                <a:cs typeface="Arial"/>
              </a:rPr>
              <a:t>null </a:t>
            </a:r>
            <a:r>
              <a:rPr sz="1100" spc="10" dirty="0">
                <a:latin typeface="Arial"/>
                <a:cs typeface="Arial"/>
              </a:rPr>
              <a:t>references high up </a:t>
            </a:r>
            <a:r>
              <a:rPr sz="1100" spc="5" dirty="0">
                <a:latin typeface="Arial"/>
                <a:cs typeface="Arial"/>
              </a:rPr>
              <a:t>in </a:t>
            </a:r>
            <a:r>
              <a:rPr sz="1100" spc="10" dirty="0">
                <a:latin typeface="Arial"/>
                <a:cs typeface="Arial"/>
              </a:rPr>
              <a:t>the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spc="5" dirty="0">
                <a:latin typeface="Arial"/>
                <a:cs typeface="Arial"/>
              </a:rPr>
              <a:t>tree.</a:t>
            </a:r>
            <a:endParaRPr sz="1100">
              <a:latin typeface="Arial"/>
              <a:cs typeface="Arial"/>
            </a:endParaRPr>
          </a:p>
          <a:p>
            <a:pPr marL="347980">
              <a:lnSpc>
                <a:spcPct val="100000"/>
              </a:lnSpc>
              <a:spcBef>
                <a:spcPts val="450"/>
              </a:spcBef>
            </a:pPr>
            <a:r>
              <a:rPr sz="1100" spc="10" dirty="0">
                <a:latin typeface="Arial"/>
                <a:cs typeface="Arial"/>
              </a:rPr>
              <a:t>The nodes </a:t>
            </a:r>
            <a:r>
              <a:rPr sz="1100" spc="5" dirty="0">
                <a:latin typeface="Arial"/>
                <a:cs typeface="Arial"/>
              </a:rPr>
              <a:t>that aren't </a:t>
            </a:r>
            <a:r>
              <a:rPr sz="1100" spc="10" dirty="0">
                <a:latin typeface="Arial"/>
                <a:cs typeface="Arial"/>
              </a:rPr>
              <a:t>near the leaves need </a:t>
            </a:r>
            <a:r>
              <a:rPr sz="1100" spc="5" dirty="0">
                <a:latin typeface="Arial"/>
                <a:cs typeface="Arial"/>
              </a:rPr>
              <a:t>to </a:t>
            </a:r>
            <a:r>
              <a:rPr sz="1100" spc="10" dirty="0">
                <a:latin typeface="Arial"/>
                <a:cs typeface="Arial"/>
              </a:rPr>
              <a:t>have two</a:t>
            </a:r>
            <a:r>
              <a:rPr sz="1100" spc="15" dirty="0">
                <a:latin typeface="Arial"/>
                <a:cs typeface="Arial"/>
              </a:rPr>
              <a:t> </a:t>
            </a:r>
            <a:r>
              <a:rPr sz="1100" spc="5" dirty="0">
                <a:latin typeface="Arial"/>
                <a:cs typeface="Arial"/>
              </a:rPr>
              <a:t>children.</a:t>
            </a:r>
            <a:endParaRPr sz="1100">
              <a:latin typeface="Arial"/>
              <a:cs typeface="Arial"/>
            </a:endParaRPr>
          </a:p>
          <a:p>
            <a:pPr marL="12700" marR="46355">
              <a:lnSpc>
                <a:spcPct val="116700"/>
              </a:lnSpc>
              <a:spcBef>
                <a:spcPts val="595"/>
              </a:spcBef>
            </a:pPr>
            <a:r>
              <a:rPr sz="1450" spc="10" dirty="0">
                <a:latin typeface="Arial"/>
                <a:cs typeface="Arial"/>
              </a:rPr>
              <a:t>The </a:t>
            </a:r>
            <a:r>
              <a:rPr sz="1450" spc="5" dirty="0">
                <a:latin typeface="Arial"/>
                <a:cs typeface="Arial"/>
              </a:rPr>
              <a:t>“no double reds” rule gives </a:t>
            </a:r>
            <a:r>
              <a:rPr sz="1450" spc="10" dirty="0">
                <a:latin typeface="Arial"/>
                <a:cs typeface="Arial"/>
              </a:rPr>
              <a:t>some </a:t>
            </a:r>
            <a:r>
              <a:rPr sz="1450" spc="5" dirty="0">
                <a:latin typeface="Arial"/>
                <a:cs typeface="Arial"/>
              </a:rPr>
              <a:t>flexibility to </a:t>
            </a:r>
            <a:r>
              <a:rPr sz="1450" spc="10" dirty="0">
                <a:latin typeface="Arial"/>
                <a:cs typeface="Arial"/>
              </a:rPr>
              <a:t>add </a:t>
            </a:r>
            <a:r>
              <a:rPr sz="1450" spc="5" dirty="0">
                <a:latin typeface="Arial"/>
                <a:cs typeface="Arial"/>
              </a:rPr>
              <a:t>nodes  without having to restructure the tree all the</a:t>
            </a:r>
            <a:r>
              <a:rPr sz="1450" spc="30" dirty="0">
                <a:latin typeface="Arial"/>
                <a:cs typeface="Arial"/>
              </a:rPr>
              <a:t> </a:t>
            </a:r>
            <a:r>
              <a:rPr sz="1450" spc="5" dirty="0">
                <a:latin typeface="Arial"/>
                <a:cs typeface="Arial"/>
              </a:rPr>
              <a:t>time.</a:t>
            </a:r>
            <a:endParaRPr sz="1450">
              <a:latin typeface="Arial"/>
              <a:cs typeface="Arial"/>
            </a:endParaRPr>
          </a:p>
          <a:p>
            <a:pPr marL="347980" marR="1680845">
              <a:lnSpc>
                <a:spcPct val="134000"/>
              </a:lnSpc>
              <a:spcBef>
                <a:spcPts val="455"/>
              </a:spcBef>
            </a:pPr>
            <a:r>
              <a:rPr sz="1100" spc="10" dirty="0">
                <a:latin typeface="Arial"/>
                <a:cs typeface="Arial"/>
              </a:rPr>
              <a:t>Some paths can be a </a:t>
            </a:r>
            <a:r>
              <a:rPr sz="1100" spc="5" dirty="0">
                <a:latin typeface="Arial"/>
                <a:cs typeface="Arial"/>
              </a:rPr>
              <a:t>bit </a:t>
            </a:r>
            <a:r>
              <a:rPr sz="1100" spc="10" dirty="0">
                <a:latin typeface="Arial"/>
                <a:cs typeface="Arial"/>
              </a:rPr>
              <a:t>longer than others  None can be longer than twice the black</a:t>
            </a:r>
            <a:r>
              <a:rPr sz="1100" spc="-65" dirty="0">
                <a:latin typeface="Arial"/>
                <a:cs typeface="Arial"/>
              </a:rPr>
              <a:t> </a:t>
            </a:r>
            <a:r>
              <a:rPr sz="1100" spc="5" dirty="0">
                <a:latin typeface="Arial"/>
                <a:cs typeface="Arial"/>
              </a:rPr>
              <a:t>height.</a:t>
            </a:r>
            <a:endParaRPr sz="1100">
              <a:latin typeface="Arial"/>
              <a:cs typeface="Arial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44715" y="577391"/>
            <a:ext cx="5360035" cy="66675"/>
          </a:xfrm>
          <a:custGeom>
            <a:avLst/>
            <a:gdLst/>
            <a:ahLst/>
            <a:cxnLst/>
            <a:rect l="l" t="t" r="r" b="b"/>
            <a:pathLst>
              <a:path w="5360035" h="66675">
                <a:moveTo>
                  <a:pt x="0" y="0"/>
                </a:moveTo>
                <a:lnTo>
                  <a:pt x="5359567" y="0"/>
                </a:lnTo>
                <a:lnTo>
                  <a:pt x="5359567" y="66578"/>
                </a:lnTo>
                <a:lnTo>
                  <a:pt x="0" y="66578"/>
                </a:lnTo>
                <a:lnTo>
                  <a:pt x="0" y="0"/>
                </a:lnTo>
                <a:close/>
              </a:path>
            </a:pathLst>
          </a:custGeom>
          <a:solidFill>
            <a:srgbClr val="FFDF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75" dirty="0"/>
              <a:t>Red-Black</a:t>
            </a:r>
            <a:r>
              <a:rPr spc="-55" dirty="0"/>
              <a:t> </a:t>
            </a:r>
            <a:r>
              <a:rPr spc="105" dirty="0"/>
              <a:t>Trees</a:t>
            </a:r>
          </a:p>
        </p:txBody>
      </p:sp>
      <p:sp>
        <p:nvSpPr>
          <p:cNvPr id="4" name="object 4"/>
          <p:cNvSpPr/>
          <p:nvPr/>
        </p:nvSpPr>
        <p:spPr>
          <a:xfrm>
            <a:off x="761227" y="876994"/>
            <a:ext cx="58419" cy="58419"/>
          </a:xfrm>
          <a:custGeom>
            <a:avLst/>
            <a:gdLst/>
            <a:ahLst/>
            <a:cxnLst/>
            <a:rect l="l" t="t" r="r" b="b"/>
            <a:pathLst>
              <a:path w="58419" h="58419">
                <a:moveTo>
                  <a:pt x="0" y="0"/>
                </a:moveTo>
                <a:lnTo>
                  <a:pt x="58256" y="0"/>
                </a:lnTo>
                <a:lnTo>
                  <a:pt x="58256" y="58256"/>
                </a:lnTo>
                <a:lnTo>
                  <a:pt x="0" y="58256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61227" y="1717547"/>
            <a:ext cx="58419" cy="58419"/>
          </a:xfrm>
          <a:custGeom>
            <a:avLst/>
            <a:gdLst/>
            <a:ahLst/>
            <a:cxnLst/>
            <a:rect l="l" t="t" r="r" b="b"/>
            <a:pathLst>
              <a:path w="58419" h="58419">
                <a:moveTo>
                  <a:pt x="0" y="0"/>
                </a:moveTo>
                <a:lnTo>
                  <a:pt x="58256" y="0"/>
                </a:lnTo>
                <a:lnTo>
                  <a:pt x="58256" y="58256"/>
                </a:lnTo>
                <a:lnTo>
                  <a:pt x="0" y="58256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61227" y="2341720"/>
            <a:ext cx="58419" cy="58419"/>
          </a:xfrm>
          <a:custGeom>
            <a:avLst/>
            <a:gdLst/>
            <a:ahLst/>
            <a:cxnLst/>
            <a:rect l="l" t="t" r="r" b="b"/>
            <a:pathLst>
              <a:path w="58419" h="58419">
                <a:moveTo>
                  <a:pt x="0" y="0"/>
                </a:moveTo>
                <a:lnTo>
                  <a:pt x="58256" y="0"/>
                </a:lnTo>
                <a:lnTo>
                  <a:pt x="58256" y="58256"/>
                </a:lnTo>
                <a:lnTo>
                  <a:pt x="0" y="58256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61227" y="3240530"/>
            <a:ext cx="58419" cy="58419"/>
          </a:xfrm>
          <a:custGeom>
            <a:avLst/>
            <a:gdLst/>
            <a:ahLst/>
            <a:cxnLst/>
            <a:rect l="l" t="t" r="r" b="b"/>
            <a:pathLst>
              <a:path w="58419" h="58420">
                <a:moveTo>
                  <a:pt x="0" y="0"/>
                </a:moveTo>
                <a:lnTo>
                  <a:pt x="58256" y="0"/>
                </a:lnTo>
                <a:lnTo>
                  <a:pt x="58256" y="58256"/>
                </a:lnTo>
                <a:lnTo>
                  <a:pt x="0" y="58256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911593" y="776051"/>
            <a:ext cx="5485130" cy="34060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spc="5" dirty="0">
                <a:latin typeface="Arial"/>
                <a:cs typeface="Arial"/>
              </a:rPr>
              <a:t>Black height of </a:t>
            </a:r>
            <a:r>
              <a:rPr sz="1450" spc="10" dirty="0">
                <a:latin typeface="Arial"/>
                <a:cs typeface="Arial"/>
              </a:rPr>
              <a:t>a</a:t>
            </a:r>
            <a:r>
              <a:rPr sz="1450" spc="-35" dirty="0">
                <a:latin typeface="Arial"/>
                <a:cs typeface="Arial"/>
              </a:rPr>
              <a:t> </a:t>
            </a:r>
            <a:r>
              <a:rPr sz="1450" spc="5" dirty="0">
                <a:latin typeface="Arial"/>
                <a:cs typeface="Arial"/>
              </a:rPr>
              <a:t>node:</a:t>
            </a:r>
            <a:endParaRPr sz="1450" dirty="0">
              <a:latin typeface="Arial"/>
              <a:cs typeface="Arial"/>
            </a:endParaRPr>
          </a:p>
          <a:p>
            <a:pPr marL="347980" marR="1490980">
              <a:lnSpc>
                <a:spcPct val="134000"/>
              </a:lnSpc>
              <a:spcBef>
                <a:spcPts val="455"/>
              </a:spcBef>
            </a:pPr>
            <a:r>
              <a:rPr sz="1100" spc="10" dirty="0">
                <a:latin typeface="Arial"/>
                <a:cs typeface="Arial"/>
              </a:rPr>
              <a:t>The cost </a:t>
            </a:r>
            <a:r>
              <a:rPr sz="1100" spc="5" dirty="0">
                <a:latin typeface="Arial"/>
                <a:cs typeface="Arial"/>
              </a:rPr>
              <a:t>of traveling </a:t>
            </a:r>
            <a:r>
              <a:rPr sz="1100" spc="10" dirty="0">
                <a:latin typeface="Arial"/>
                <a:cs typeface="Arial"/>
              </a:rPr>
              <a:t>on a path from a given node </a:t>
            </a:r>
            <a:r>
              <a:rPr sz="1100" spc="5" dirty="0">
                <a:latin typeface="Arial"/>
                <a:cs typeface="Arial"/>
              </a:rPr>
              <a:t>to </a:t>
            </a:r>
            <a:r>
              <a:rPr sz="1100" spc="10" dirty="0">
                <a:latin typeface="Arial"/>
                <a:cs typeface="Arial"/>
              </a:rPr>
              <a:t>a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spc="5" dirty="0">
                <a:latin typeface="Arial"/>
                <a:cs typeface="Arial"/>
              </a:rPr>
              <a:t>null  </a:t>
            </a:r>
            <a:r>
              <a:rPr sz="1100" spc="10" dirty="0">
                <a:latin typeface="Arial"/>
                <a:cs typeface="Arial"/>
              </a:rPr>
              <a:t>The number </a:t>
            </a:r>
            <a:r>
              <a:rPr sz="1100" spc="5" dirty="0">
                <a:latin typeface="Arial"/>
                <a:cs typeface="Arial"/>
              </a:rPr>
              <a:t>of </a:t>
            </a:r>
            <a:r>
              <a:rPr sz="1100" spc="10" dirty="0">
                <a:latin typeface="Arial"/>
                <a:cs typeface="Arial"/>
              </a:rPr>
              <a:t>black nodes on the</a:t>
            </a:r>
            <a:r>
              <a:rPr sz="1100" spc="-65" dirty="0">
                <a:latin typeface="Arial"/>
                <a:cs typeface="Arial"/>
              </a:rPr>
              <a:t> </a:t>
            </a:r>
            <a:r>
              <a:rPr sz="1100" spc="10" dirty="0">
                <a:latin typeface="Arial"/>
                <a:cs typeface="Arial"/>
              </a:rPr>
              <a:t>path</a:t>
            </a:r>
            <a:endParaRPr sz="11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85"/>
              </a:spcBef>
            </a:pPr>
            <a:r>
              <a:rPr sz="1450" spc="5" dirty="0">
                <a:latin typeface="Arial"/>
                <a:cs typeface="Arial"/>
              </a:rPr>
              <a:t>Black height of the</a:t>
            </a:r>
            <a:r>
              <a:rPr sz="1450" spc="-35" dirty="0">
                <a:latin typeface="Arial"/>
                <a:cs typeface="Arial"/>
              </a:rPr>
              <a:t> </a:t>
            </a:r>
            <a:r>
              <a:rPr sz="1450" spc="5" dirty="0">
                <a:latin typeface="Arial"/>
                <a:cs typeface="Arial"/>
              </a:rPr>
              <a:t>tree:</a:t>
            </a:r>
            <a:endParaRPr sz="1450" dirty="0">
              <a:latin typeface="Arial"/>
              <a:cs typeface="Arial"/>
            </a:endParaRPr>
          </a:p>
          <a:p>
            <a:pPr marL="347980">
              <a:lnSpc>
                <a:spcPct val="100000"/>
              </a:lnSpc>
              <a:spcBef>
                <a:spcPts val="900"/>
              </a:spcBef>
            </a:pPr>
            <a:r>
              <a:rPr sz="1100" spc="10" dirty="0">
                <a:latin typeface="Arial"/>
                <a:cs typeface="Arial"/>
              </a:rPr>
              <a:t>The cost </a:t>
            </a:r>
            <a:r>
              <a:rPr sz="1100" spc="5" dirty="0">
                <a:latin typeface="Arial"/>
                <a:cs typeface="Arial"/>
              </a:rPr>
              <a:t>of traveling </a:t>
            </a:r>
            <a:r>
              <a:rPr sz="1100" spc="10" dirty="0">
                <a:latin typeface="Arial"/>
                <a:cs typeface="Arial"/>
              </a:rPr>
              <a:t>from the </a:t>
            </a:r>
            <a:r>
              <a:rPr sz="1100" spc="5" dirty="0">
                <a:latin typeface="Arial"/>
                <a:cs typeface="Arial"/>
              </a:rPr>
              <a:t>root to </a:t>
            </a:r>
            <a:r>
              <a:rPr sz="1100" spc="10" dirty="0">
                <a:latin typeface="Arial"/>
                <a:cs typeface="Arial"/>
              </a:rPr>
              <a:t>a</a:t>
            </a:r>
            <a:r>
              <a:rPr sz="1100" spc="-5" dirty="0">
                <a:latin typeface="Arial"/>
                <a:cs typeface="Arial"/>
              </a:rPr>
              <a:t> </a:t>
            </a:r>
            <a:r>
              <a:rPr sz="1100" spc="5" dirty="0">
                <a:latin typeface="Arial"/>
                <a:cs typeface="Arial"/>
              </a:rPr>
              <a:t>null</a:t>
            </a:r>
            <a:endParaRPr sz="11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950"/>
              </a:spcBef>
            </a:pPr>
            <a:r>
              <a:rPr sz="1450" spc="5" dirty="0">
                <a:latin typeface="Arial"/>
                <a:cs typeface="Arial"/>
              </a:rPr>
              <a:t>Tree with black height</a:t>
            </a:r>
            <a:r>
              <a:rPr sz="1450" spc="-35" dirty="0">
                <a:latin typeface="Arial"/>
                <a:cs typeface="Arial"/>
              </a:rPr>
              <a:t> </a:t>
            </a:r>
            <a:r>
              <a:rPr sz="1450" spc="10" dirty="0">
                <a:latin typeface="Courier" charset="0"/>
                <a:cs typeface="Courier" charset="0"/>
              </a:rPr>
              <a:t>bh</a:t>
            </a:r>
            <a:endParaRPr sz="1450" dirty="0">
              <a:latin typeface="Courier" charset="0"/>
              <a:cs typeface="Courier" charset="0"/>
            </a:endParaRPr>
          </a:p>
          <a:p>
            <a:pPr marL="347980" marR="3054985">
              <a:lnSpc>
                <a:spcPct val="139000"/>
              </a:lnSpc>
              <a:spcBef>
                <a:spcPts val="715"/>
              </a:spcBef>
            </a:pPr>
            <a:r>
              <a:rPr sz="1100" spc="10" dirty="0">
                <a:latin typeface="Arial"/>
                <a:cs typeface="Arial"/>
              </a:rPr>
              <a:t>must have </a:t>
            </a:r>
            <a:r>
              <a:rPr sz="1100" spc="5" dirty="0">
                <a:latin typeface="Arial"/>
                <a:cs typeface="Arial"/>
              </a:rPr>
              <a:t>at least </a:t>
            </a:r>
            <a:r>
              <a:rPr sz="1100" spc="15" dirty="0">
                <a:latin typeface="Arial"/>
                <a:cs typeface="Arial"/>
              </a:rPr>
              <a:t>2</a:t>
            </a:r>
            <a:r>
              <a:rPr sz="1350" spc="22" baseline="24691" dirty="0">
                <a:latin typeface="Arial"/>
                <a:cs typeface="Arial"/>
              </a:rPr>
              <a:t>bh </a:t>
            </a:r>
            <a:r>
              <a:rPr sz="1100" spc="10" dirty="0">
                <a:latin typeface="Arial"/>
                <a:cs typeface="Arial"/>
              </a:rPr>
              <a:t>– 1 nodes  bh ≤ log(n +</a:t>
            </a:r>
            <a:r>
              <a:rPr sz="1100" spc="-100" dirty="0">
                <a:latin typeface="Arial"/>
                <a:cs typeface="Arial"/>
              </a:rPr>
              <a:t> </a:t>
            </a:r>
            <a:r>
              <a:rPr sz="1100" spc="10" dirty="0">
                <a:latin typeface="Arial"/>
                <a:cs typeface="Arial"/>
              </a:rPr>
              <a:t>1)</a:t>
            </a:r>
            <a:endParaRPr sz="1100" dirty="0">
              <a:latin typeface="Arial"/>
              <a:cs typeface="Arial"/>
            </a:endParaRPr>
          </a:p>
          <a:p>
            <a:pPr marL="12700" marR="5080">
              <a:lnSpc>
                <a:spcPct val="116700"/>
              </a:lnSpc>
              <a:spcBef>
                <a:spcPts val="660"/>
              </a:spcBef>
            </a:pPr>
            <a:r>
              <a:rPr sz="1450" spc="10" dirty="0">
                <a:latin typeface="Arial"/>
                <a:cs typeface="Arial"/>
              </a:rPr>
              <a:t>The </a:t>
            </a:r>
            <a:r>
              <a:rPr sz="1450" spc="5" dirty="0">
                <a:latin typeface="Arial"/>
                <a:cs typeface="Arial"/>
              </a:rPr>
              <a:t>“no double reds” rule says that the total height </a:t>
            </a:r>
            <a:r>
              <a:rPr sz="1450" spc="10" dirty="0">
                <a:latin typeface="Courier" charset="0"/>
                <a:cs typeface="Courier" charset="0"/>
              </a:rPr>
              <a:t>h</a:t>
            </a:r>
            <a:r>
              <a:rPr sz="1450" spc="-440" dirty="0">
                <a:latin typeface="Courier" charset="0"/>
                <a:cs typeface="Courier" charset="0"/>
              </a:rPr>
              <a:t> </a:t>
            </a:r>
            <a:r>
              <a:rPr sz="1450" spc="5" dirty="0">
                <a:latin typeface="Arial"/>
                <a:cs typeface="Arial"/>
              </a:rPr>
              <a:t>of </a:t>
            </a:r>
            <a:r>
              <a:rPr sz="1450" spc="10" dirty="0">
                <a:latin typeface="Arial"/>
                <a:cs typeface="Arial"/>
              </a:rPr>
              <a:t>a </a:t>
            </a:r>
            <a:r>
              <a:rPr sz="1450" spc="5" dirty="0">
                <a:latin typeface="Arial"/>
                <a:cs typeface="Arial"/>
              </a:rPr>
              <a:t>tree is at  most twice the black</a:t>
            </a:r>
            <a:r>
              <a:rPr sz="1450" spc="-20" dirty="0">
                <a:latin typeface="Arial"/>
                <a:cs typeface="Arial"/>
              </a:rPr>
              <a:t> </a:t>
            </a:r>
            <a:r>
              <a:rPr sz="1450" spc="5" dirty="0">
                <a:latin typeface="Arial"/>
                <a:cs typeface="Arial"/>
              </a:rPr>
              <a:t>height:</a:t>
            </a:r>
            <a:endParaRPr sz="1450" dirty="0">
              <a:latin typeface="Arial"/>
              <a:cs typeface="Arial"/>
            </a:endParaRPr>
          </a:p>
          <a:p>
            <a:pPr marL="347980">
              <a:lnSpc>
                <a:spcPct val="100000"/>
              </a:lnSpc>
              <a:spcBef>
                <a:spcPts val="900"/>
              </a:spcBef>
            </a:pPr>
            <a:r>
              <a:rPr sz="1100" spc="10" dirty="0">
                <a:latin typeface="Arial"/>
                <a:cs typeface="Arial"/>
              </a:rPr>
              <a:t>h ≤ 2 </a:t>
            </a:r>
            <a:r>
              <a:rPr sz="1100" b="1" spc="-55" dirty="0">
                <a:latin typeface="Arial"/>
                <a:cs typeface="Arial"/>
              </a:rPr>
              <a:t>· </a:t>
            </a:r>
            <a:r>
              <a:rPr sz="1100" spc="10" dirty="0">
                <a:latin typeface="Arial"/>
                <a:cs typeface="Arial"/>
              </a:rPr>
              <a:t>bh ≤ 2 </a:t>
            </a:r>
            <a:r>
              <a:rPr sz="1100" b="1" spc="-55" dirty="0">
                <a:latin typeface="Arial"/>
                <a:cs typeface="Arial"/>
              </a:rPr>
              <a:t>· </a:t>
            </a:r>
            <a:r>
              <a:rPr sz="1100" spc="10" dirty="0">
                <a:latin typeface="Arial"/>
                <a:cs typeface="Arial"/>
              </a:rPr>
              <a:t>log(n + 1)</a:t>
            </a:r>
            <a:endParaRPr sz="1100" dirty="0">
              <a:latin typeface="Arial"/>
              <a:cs typeface="Arial"/>
            </a:endParaRPr>
          </a:p>
          <a:p>
            <a:pPr marL="347980">
              <a:lnSpc>
                <a:spcPct val="100000"/>
              </a:lnSpc>
              <a:spcBef>
                <a:spcPts val="450"/>
              </a:spcBef>
            </a:pPr>
            <a:r>
              <a:rPr sz="1100" spc="10" dirty="0">
                <a:latin typeface="Arial"/>
                <a:cs typeface="Arial"/>
              </a:rPr>
              <a:t>Traveling from the </a:t>
            </a:r>
            <a:r>
              <a:rPr sz="1100" spc="5" dirty="0">
                <a:latin typeface="Arial"/>
                <a:cs typeface="Arial"/>
              </a:rPr>
              <a:t>root to </a:t>
            </a:r>
            <a:r>
              <a:rPr sz="1100" spc="10" dirty="0">
                <a:latin typeface="Arial"/>
                <a:cs typeface="Arial"/>
              </a:rPr>
              <a:t>a </a:t>
            </a:r>
            <a:r>
              <a:rPr sz="1100" spc="5" dirty="0">
                <a:latin typeface="Arial"/>
                <a:cs typeface="Arial"/>
              </a:rPr>
              <a:t>null is</a:t>
            </a:r>
            <a:r>
              <a:rPr sz="1100" spc="-10" dirty="0">
                <a:latin typeface="Arial"/>
                <a:cs typeface="Arial"/>
              </a:rPr>
              <a:t> </a:t>
            </a:r>
            <a:r>
              <a:rPr sz="1100" spc="5" dirty="0">
                <a:latin typeface="Arial"/>
                <a:cs typeface="Arial"/>
              </a:rPr>
              <a:t>O(log(n)).</a:t>
            </a:r>
            <a:endParaRPr sz="1100" dirty="0">
              <a:latin typeface="Arial"/>
              <a:cs typeface="Arial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10818" y="228600"/>
            <a:ext cx="5825972" cy="206405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97931" y="2254796"/>
            <a:ext cx="2439670" cy="2400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spc="5" dirty="0">
                <a:latin typeface="Arial"/>
                <a:cs typeface="Arial"/>
              </a:rPr>
              <a:t>Figure </a:t>
            </a:r>
            <a:r>
              <a:rPr sz="1450" spc="10" dirty="0">
                <a:latin typeface="Arial"/>
                <a:cs typeface="Arial"/>
              </a:rPr>
              <a:t>3 </a:t>
            </a:r>
            <a:r>
              <a:rPr sz="1450" b="0" spc="10" dirty="0">
                <a:latin typeface="Arial"/>
                <a:cs typeface="Arial"/>
              </a:rPr>
              <a:t>An </a:t>
            </a:r>
            <a:r>
              <a:rPr sz="1450" b="0" spc="5" dirty="0">
                <a:latin typeface="Arial"/>
                <a:cs typeface="Arial"/>
              </a:rPr>
              <a:t>Inheritance</a:t>
            </a:r>
            <a:r>
              <a:rPr sz="1450" b="0" spc="-35" dirty="0">
                <a:latin typeface="Arial"/>
                <a:cs typeface="Arial"/>
              </a:rPr>
              <a:t> </a:t>
            </a:r>
            <a:r>
              <a:rPr sz="1450" b="0" spc="5" dirty="0">
                <a:latin typeface="Arial"/>
                <a:cs typeface="Arial"/>
              </a:rPr>
              <a:t>Tree</a:t>
            </a:r>
            <a:endParaRPr sz="1450">
              <a:latin typeface="Arial"/>
              <a:cs typeface="Arial"/>
            </a:endParaRPr>
          </a:p>
        </p:txBody>
      </p:sp>
    </p:spTree>
  </p:cSld>
  <p:clrMapOvr>
    <a:masterClrMapping/>
  </p:clrMapOvr>
  <p:transition spd="slow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44715" y="574866"/>
            <a:ext cx="5360035" cy="66675"/>
          </a:xfrm>
          <a:custGeom>
            <a:avLst/>
            <a:gdLst/>
            <a:ahLst/>
            <a:cxnLst/>
            <a:rect l="l" t="t" r="r" b="b"/>
            <a:pathLst>
              <a:path w="5360035" h="66675">
                <a:moveTo>
                  <a:pt x="0" y="0"/>
                </a:moveTo>
                <a:lnTo>
                  <a:pt x="5359567" y="0"/>
                </a:lnTo>
                <a:lnTo>
                  <a:pt x="5359567" y="66578"/>
                </a:lnTo>
                <a:lnTo>
                  <a:pt x="0" y="66578"/>
                </a:lnTo>
                <a:lnTo>
                  <a:pt x="0" y="0"/>
                </a:lnTo>
                <a:close/>
              </a:path>
            </a:pathLst>
          </a:custGeom>
          <a:solidFill>
            <a:srgbClr val="FFDF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75" dirty="0"/>
              <a:t>Red-Black </a:t>
            </a:r>
            <a:r>
              <a:rPr spc="105" dirty="0"/>
              <a:t>Trees </a:t>
            </a:r>
            <a:r>
              <a:rPr spc="-130" dirty="0"/>
              <a:t>-</a:t>
            </a:r>
            <a:r>
              <a:rPr spc="-120" dirty="0"/>
              <a:t> </a:t>
            </a:r>
            <a:r>
              <a:rPr spc="100" dirty="0"/>
              <a:t>Insertion</a:t>
            </a:r>
          </a:p>
        </p:txBody>
      </p:sp>
      <p:sp>
        <p:nvSpPr>
          <p:cNvPr id="4" name="object 4"/>
          <p:cNvSpPr/>
          <p:nvPr/>
        </p:nvSpPr>
        <p:spPr>
          <a:xfrm>
            <a:off x="761227" y="874469"/>
            <a:ext cx="58419" cy="58419"/>
          </a:xfrm>
          <a:custGeom>
            <a:avLst/>
            <a:gdLst/>
            <a:ahLst/>
            <a:cxnLst/>
            <a:rect l="l" t="t" r="r" b="b"/>
            <a:pathLst>
              <a:path w="58419" h="58419">
                <a:moveTo>
                  <a:pt x="0" y="0"/>
                </a:moveTo>
                <a:lnTo>
                  <a:pt x="58256" y="0"/>
                </a:lnTo>
                <a:lnTo>
                  <a:pt x="58256" y="58256"/>
                </a:lnTo>
                <a:lnTo>
                  <a:pt x="0" y="58256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61227" y="1715023"/>
            <a:ext cx="58419" cy="58419"/>
          </a:xfrm>
          <a:custGeom>
            <a:avLst/>
            <a:gdLst/>
            <a:ahLst/>
            <a:cxnLst/>
            <a:rect l="l" t="t" r="r" b="b"/>
            <a:pathLst>
              <a:path w="58419" h="58419">
                <a:moveTo>
                  <a:pt x="0" y="0"/>
                </a:moveTo>
                <a:lnTo>
                  <a:pt x="58256" y="0"/>
                </a:lnTo>
                <a:lnTo>
                  <a:pt x="58256" y="58256"/>
                </a:lnTo>
                <a:lnTo>
                  <a:pt x="0" y="58256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61227" y="2022948"/>
            <a:ext cx="58419" cy="58419"/>
          </a:xfrm>
          <a:custGeom>
            <a:avLst/>
            <a:gdLst/>
            <a:ahLst/>
            <a:cxnLst/>
            <a:rect l="l" t="t" r="r" b="b"/>
            <a:pathLst>
              <a:path w="58419" h="58419">
                <a:moveTo>
                  <a:pt x="0" y="0"/>
                </a:moveTo>
                <a:lnTo>
                  <a:pt x="58256" y="0"/>
                </a:lnTo>
                <a:lnTo>
                  <a:pt x="58256" y="58256"/>
                </a:lnTo>
                <a:lnTo>
                  <a:pt x="0" y="58256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61227" y="2322551"/>
            <a:ext cx="58419" cy="58419"/>
          </a:xfrm>
          <a:custGeom>
            <a:avLst/>
            <a:gdLst/>
            <a:ahLst/>
            <a:cxnLst/>
            <a:rect l="l" t="t" r="r" b="b"/>
            <a:pathLst>
              <a:path w="58419" h="58419">
                <a:moveTo>
                  <a:pt x="0" y="0"/>
                </a:moveTo>
                <a:lnTo>
                  <a:pt x="58256" y="0"/>
                </a:lnTo>
                <a:lnTo>
                  <a:pt x="58256" y="58256"/>
                </a:lnTo>
                <a:lnTo>
                  <a:pt x="0" y="58256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911593" y="773526"/>
            <a:ext cx="4657725" cy="16878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spc="5" dirty="0">
                <a:latin typeface="Arial"/>
                <a:cs typeface="Arial"/>
              </a:rPr>
              <a:t>First insert the </a:t>
            </a:r>
            <a:r>
              <a:rPr sz="1450" spc="10" dirty="0">
                <a:latin typeface="Arial"/>
                <a:cs typeface="Arial"/>
              </a:rPr>
              <a:t>node </a:t>
            </a:r>
            <a:r>
              <a:rPr sz="1450" spc="5" dirty="0">
                <a:latin typeface="Arial"/>
                <a:cs typeface="Arial"/>
              </a:rPr>
              <a:t>as into </a:t>
            </a:r>
            <a:r>
              <a:rPr sz="1450" spc="10" dirty="0">
                <a:latin typeface="Arial"/>
                <a:cs typeface="Arial"/>
              </a:rPr>
              <a:t>a </a:t>
            </a:r>
            <a:r>
              <a:rPr sz="1450" spc="5" dirty="0">
                <a:latin typeface="Arial"/>
                <a:cs typeface="Arial"/>
              </a:rPr>
              <a:t>regular binary search</a:t>
            </a:r>
            <a:r>
              <a:rPr sz="1450" spc="15" dirty="0">
                <a:latin typeface="Arial"/>
                <a:cs typeface="Arial"/>
              </a:rPr>
              <a:t> </a:t>
            </a:r>
            <a:r>
              <a:rPr sz="1450" spc="5" dirty="0">
                <a:latin typeface="Arial"/>
                <a:cs typeface="Arial"/>
              </a:rPr>
              <a:t>tree:</a:t>
            </a:r>
            <a:endParaRPr sz="1450">
              <a:latin typeface="Arial"/>
              <a:cs typeface="Arial"/>
            </a:endParaRPr>
          </a:p>
          <a:p>
            <a:pPr marL="347980" marR="2573655">
              <a:lnSpc>
                <a:spcPct val="134000"/>
              </a:lnSpc>
              <a:spcBef>
                <a:spcPts val="455"/>
              </a:spcBef>
            </a:pPr>
            <a:r>
              <a:rPr sz="1100" spc="5" dirty="0">
                <a:latin typeface="Arial"/>
                <a:cs typeface="Arial"/>
              </a:rPr>
              <a:t>If it is </a:t>
            </a:r>
            <a:r>
              <a:rPr sz="1100" spc="10" dirty="0">
                <a:latin typeface="Arial"/>
                <a:cs typeface="Arial"/>
              </a:rPr>
              <a:t>the </a:t>
            </a:r>
            <a:r>
              <a:rPr sz="1100" spc="5" dirty="0">
                <a:latin typeface="Arial"/>
                <a:cs typeface="Arial"/>
              </a:rPr>
              <a:t>root, color it</a:t>
            </a:r>
            <a:r>
              <a:rPr sz="1100" spc="-45" dirty="0">
                <a:latin typeface="Arial"/>
                <a:cs typeface="Arial"/>
              </a:rPr>
              <a:t> </a:t>
            </a:r>
            <a:r>
              <a:rPr sz="1100" spc="10" dirty="0">
                <a:latin typeface="Arial"/>
                <a:cs typeface="Arial"/>
              </a:rPr>
              <a:t>black  Otherwise, </a:t>
            </a:r>
            <a:r>
              <a:rPr sz="1100" spc="5" dirty="0">
                <a:latin typeface="Arial"/>
                <a:cs typeface="Arial"/>
              </a:rPr>
              <a:t>color it</a:t>
            </a:r>
            <a:r>
              <a:rPr sz="1100" spc="-65" dirty="0">
                <a:latin typeface="Arial"/>
                <a:cs typeface="Arial"/>
              </a:rPr>
              <a:t> </a:t>
            </a:r>
            <a:r>
              <a:rPr sz="1100" spc="10" dirty="0">
                <a:latin typeface="Arial"/>
                <a:cs typeface="Arial"/>
              </a:rPr>
              <a:t>red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85"/>
              </a:spcBef>
            </a:pPr>
            <a:r>
              <a:rPr sz="1450" spc="5" dirty="0">
                <a:latin typeface="Arial"/>
                <a:cs typeface="Arial"/>
              </a:rPr>
              <a:t>If the parent is black, </a:t>
            </a:r>
            <a:r>
              <a:rPr sz="1450" dirty="0">
                <a:latin typeface="Arial"/>
                <a:cs typeface="Arial"/>
              </a:rPr>
              <a:t>it </a:t>
            </a:r>
            <a:r>
              <a:rPr sz="1450" spc="5" dirty="0">
                <a:latin typeface="Arial"/>
                <a:cs typeface="Arial"/>
              </a:rPr>
              <a:t>is </a:t>
            </a:r>
            <a:r>
              <a:rPr sz="1450" spc="10" dirty="0">
                <a:latin typeface="Arial"/>
                <a:cs typeface="Arial"/>
              </a:rPr>
              <a:t>a </a:t>
            </a:r>
            <a:r>
              <a:rPr sz="1450" spc="5" dirty="0">
                <a:latin typeface="Arial"/>
                <a:cs typeface="Arial"/>
              </a:rPr>
              <a:t>red-black tree.</a:t>
            </a:r>
            <a:endParaRPr sz="1450">
              <a:latin typeface="Arial"/>
              <a:cs typeface="Arial"/>
            </a:endParaRPr>
          </a:p>
          <a:p>
            <a:pPr marL="12700" marR="6350">
              <a:lnSpc>
                <a:spcPct val="135600"/>
              </a:lnSpc>
              <a:spcBef>
                <a:spcPts val="65"/>
              </a:spcBef>
            </a:pPr>
            <a:r>
              <a:rPr sz="1450" spc="5" dirty="0">
                <a:latin typeface="Arial"/>
                <a:cs typeface="Arial"/>
              </a:rPr>
              <a:t>If the parent is red, </a:t>
            </a:r>
            <a:r>
              <a:rPr sz="1450" spc="10" dirty="0">
                <a:latin typeface="Arial"/>
                <a:cs typeface="Arial"/>
              </a:rPr>
              <a:t>need </a:t>
            </a:r>
            <a:r>
              <a:rPr sz="1450" spc="5" dirty="0">
                <a:latin typeface="Arial"/>
                <a:cs typeface="Arial"/>
              </a:rPr>
              <a:t>to fix the "double red" violation.  </a:t>
            </a:r>
            <a:r>
              <a:rPr sz="1450" spc="10" dirty="0">
                <a:latin typeface="Arial"/>
                <a:cs typeface="Arial"/>
              </a:rPr>
              <a:t>We know </a:t>
            </a:r>
            <a:r>
              <a:rPr sz="1450" spc="5" dirty="0">
                <a:latin typeface="Arial"/>
                <a:cs typeface="Arial"/>
              </a:rPr>
              <a:t>the grandparent is</a:t>
            </a:r>
            <a:r>
              <a:rPr sz="1450" spc="-30" dirty="0">
                <a:latin typeface="Arial"/>
                <a:cs typeface="Arial"/>
              </a:rPr>
              <a:t> </a:t>
            </a:r>
            <a:r>
              <a:rPr sz="1450" spc="5" dirty="0">
                <a:latin typeface="Arial"/>
                <a:cs typeface="Arial"/>
              </a:rPr>
              <a:t>black.</a:t>
            </a:r>
            <a:endParaRPr sz="1450">
              <a:latin typeface="Arial"/>
              <a:cs typeface="Arial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44715" y="585041"/>
            <a:ext cx="5360035" cy="66675"/>
          </a:xfrm>
          <a:custGeom>
            <a:avLst/>
            <a:gdLst/>
            <a:ahLst/>
            <a:cxnLst/>
            <a:rect l="l" t="t" r="r" b="b"/>
            <a:pathLst>
              <a:path w="5360035" h="66675">
                <a:moveTo>
                  <a:pt x="0" y="0"/>
                </a:moveTo>
                <a:lnTo>
                  <a:pt x="5359567" y="0"/>
                </a:lnTo>
                <a:lnTo>
                  <a:pt x="5359567" y="66578"/>
                </a:lnTo>
                <a:lnTo>
                  <a:pt x="0" y="66578"/>
                </a:lnTo>
                <a:lnTo>
                  <a:pt x="0" y="0"/>
                </a:lnTo>
                <a:close/>
              </a:path>
            </a:pathLst>
          </a:custGeom>
          <a:solidFill>
            <a:srgbClr val="FFDF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75" dirty="0"/>
              <a:t>Red-Black </a:t>
            </a:r>
            <a:r>
              <a:rPr spc="105" dirty="0"/>
              <a:t>Trees </a:t>
            </a:r>
            <a:r>
              <a:rPr spc="-130" dirty="0"/>
              <a:t>-</a:t>
            </a:r>
            <a:r>
              <a:rPr spc="-120" dirty="0"/>
              <a:t> </a:t>
            </a:r>
            <a:r>
              <a:rPr spc="100" dirty="0"/>
              <a:t>Insertion</a:t>
            </a:r>
          </a:p>
        </p:txBody>
      </p:sp>
      <p:sp>
        <p:nvSpPr>
          <p:cNvPr id="4" name="object 4"/>
          <p:cNvSpPr/>
          <p:nvPr/>
        </p:nvSpPr>
        <p:spPr>
          <a:xfrm>
            <a:off x="761227" y="884645"/>
            <a:ext cx="58419" cy="58419"/>
          </a:xfrm>
          <a:custGeom>
            <a:avLst/>
            <a:gdLst/>
            <a:ahLst/>
            <a:cxnLst/>
            <a:rect l="l" t="t" r="r" b="b"/>
            <a:pathLst>
              <a:path w="58419" h="58419">
                <a:moveTo>
                  <a:pt x="0" y="0"/>
                </a:moveTo>
                <a:lnTo>
                  <a:pt x="58256" y="0"/>
                </a:lnTo>
                <a:lnTo>
                  <a:pt x="58256" y="58256"/>
                </a:lnTo>
                <a:lnTo>
                  <a:pt x="0" y="58256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11593" y="783701"/>
            <a:ext cx="4450715" cy="8153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spc="5" dirty="0">
                <a:latin typeface="Arial"/>
                <a:cs typeface="Arial"/>
              </a:rPr>
              <a:t>Four possible configurations given black</a:t>
            </a:r>
            <a:r>
              <a:rPr sz="1450" spc="60" dirty="0">
                <a:latin typeface="Arial"/>
                <a:cs typeface="Arial"/>
              </a:rPr>
              <a:t> </a:t>
            </a:r>
            <a:r>
              <a:rPr sz="1450" spc="5" dirty="0">
                <a:latin typeface="Arial"/>
                <a:cs typeface="Arial"/>
              </a:rPr>
              <a:t>grandparent:</a:t>
            </a:r>
            <a:endParaRPr sz="1450">
              <a:latin typeface="Arial"/>
              <a:cs typeface="Arial"/>
            </a:endParaRPr>
          </a:p>
          <a:p>
            <a:pPr marL="347980">
              <a:lnSpc>
                <a:spcPct val="100000"/>
              </a:lnSpc>
              <a:spcBef>
                <a:spcPts val="900"/>
              </a:spcBef>
            </a:pPr>
            <a:r>
              <a:rPr sz="1100" spc="10" dirty="0">
                <a:latin typeface="Arial"/>
                <a:cs typeface="Arial"/>
              </a:rPr>
              <a:t>Smallest, middle, and </a:t>
            </a:r>
            <a:r>
              <a:rPr sz="1100" spc="5" dirty="0">
                <a:latin typeface="Arial"/>
                <a:cs typeface="Arial"/>
              </a:rPr>
              <a:t>largest </a:t>
            </a:r>
            <a:r>
              <a:rPr sz="1100" spc="10" dirty="0">
                <a:latin typeface="Arial"/>
                <a:cs typeface="Arial"/>
              </a:rPr>
              <a:t>labeled </a:t>
            </a:r>
            <a:r>
              <a:rPr sz="1100" spc="5" dirty="0">
                <a:latin typeface="Arial"/>
                <a:cs typeface="Arial"/>
              </a:rPr>
              <a:t>n</a:t>
            </a:r>
            <a:r>
              <a:rPr sz="1350" spc="7" baseline="-15432" dirty="0">
                <a:latin typeface="Arial"/>
                <a:cs typeface="Arial"/>
              </a:rPr>
              <a:t>1</a:t>
            </a:r>
            <a:r>
              <a:rPr sz="1100" spc="5" dirty="0">
                <a:latin typeface="Arial"/>
                <a:cs typeface="Arial"/>
              </a:rPr>
              <a:t>, n</a:t>
            </a:r>
            <a:r>
              <a:rPr sz="1350" spc="7" baseline="-15432" dirty="0">
                <a:latin typeface="Arial"/>
                <a:cs typeface="Arial"/>
              </a:rPr>
              <a:t>2</a:t>
            </a:r>
            <a:r>
              <a:rPr sz="1100" spc="5" dirty="0">
                <a:latin typeface="Arial"/>
                <a:cs typeface="Arial"/>
              </a:rPr>
              <a:t>,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spc="10" dirty="0">
                <a:latin typeface="Arial"/>
                <a:cs typeface="Arial"/>
              </a:rPr>
              <a:t>n</a:t>
            </a:r>
            <a:r>
              <a:rPr sz="1350" spc="15" baseline="-15432" dirty="0">
                <a:latin typeface="Arial"/>
                <a:cs typeface="Arial"/>
              </a:rPr>
              <a:t>3</a:t>
            </a:r>
            <a:endParaRPr sz="1350" baseline="-15432">
              <a:latin typeface="Arial"/>
              <a:cs typeface="Arial"/>
            </a:endParaRPr>
          </a:p>
          <a:p>
            <a:pPr marL="347980">
              <a:lnSpc>
                <a:spcPct val="100000"/>
              </a:lnSpc>
              <a:spcBef>
                <a:spcPts val="775"/>
              </a:spcBef>
            </a:pPr>
            <a:r>
              <a:rPr sz="1100" spc="10" dirty="0">
                <a:latin typeface="Arial"/>
                <a:cs typeface="Arial"/>
              </a:rPr>
              <a:t>Their </a:t>
            </a:r>
            <a:r>
              <a:rPr sz="1100" spc="5" dirty="0">
                <a:latin typeface="Arial"/>
                <a:cs typeface="Arial"/>
              </a:rPr>
              <a:t>children </a:t>
            </a:r>
            <a:r>
              <a:rPr sz="1100" spc="10" dirty="0">
                <a:latin typeface="Arial"/>
                <a:cs typeface="Arial"/>
              </a:rPr>
              <a:t>are labeled </a:t>
            </a:r>
            <a:r>
              <a:rPr sz="1100" spc="5" dirty="0">
                <a:latin typeface="Arial"/>
                <a:cs typeface="Arial"/>
              </a:rPr>
              <a:t>in </a:t>
            </a:r>
            <a:r>
              <a:rPr sz="1100" spc="10" dirty="0">
                <a:latin typeface="Arial"/>
                <a:cs typeface="Arial"/>
              </a:rPr>
              <a:t>sorted </a:t>
            </a:r>
            <a:r>
              <a:rPr sz="1100" spc="5" dirty="0">
                <a:latin typeface="Arial"/>
                <a:cs typeface="Arial"/>
              </a:rPr>
              <a:t>order, starting </a:t>
            </a:r>
            <a:r>
              <a:rPr sz="1100" spc="10" dirty="0">
                <a:latin typeface="Arial"/>
                <a:cs typeface="Arial"/>
              </a:rPr>
              <a:t>with</a:t>
            </a:r>
            <a:r>
              <a:rPr sz="1100" dirty="0">
                <a:latin typeface="Arial"/>
                <a:cs typeface="Arial"/>
              </a:rPr>
              <a:t> </a:t>
            </a:r>
            <a:r>
              <a:rPr sz="1100" spc="10" dirty="0">
                <a:latin typeface="Arial"/>
                <a:cs typeface="Arial"/>
              </a:rPr>
              <a:t>t</a:t>
            </a:r>
            <a:r>
              <a:rPr sz="1350" spc="15" baseline="-15432" dirty="0">
                <a:latin typeface="Arial"/>
                <a:cs typeface="Arial"/>
              </a:rPr>
              <a:t>1</a:t>
            </a:r>
            <a:endParaRPr sz="1350" baseline="-15432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260628" y="1934768"/>
            <a:ext cx="5825971" cy="19308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414836" y="3963653"/>
            <a:ext cx="4272280" cy="5346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30200"/>
              </a:lnSpc>
            </a:pPr>
            <a:r>
              <a:rPr sz="1300" b="1" spc="10" dirty="0">
                <a:latin typeface="Arial"/>
                <a:cs typeface="Arial"/>
              </a:rPr>
              <a:t>Figure 21 </a:t>
            </a:r>
            <a:r>
              <a:rPr sz="1300" spc="10" dirty="0">
                <a:latin typeface="Arial"/>
                <a:cs typeface="Arial"/>
              </a:rPr>
              <a:t>The Four Possible </a:t>
            </a:r>
            <a:r>
              <a:rPr sz="1300" spc="5" dirty="0">
                <a:latin typeface="Arial"/>
                <a:cs typeface="Arial"/>
              </a:rPr>
              <a:t>Configurations of </a:t>
            </a:r>
            <a:r>
              <a:rPr sz="1300" spc="10" dirty="0">
                <a:latin typeface="Arial"/>
                <a:cs typeface="Arial"/>
              </a:rPr>
              <a:t>a</a:t>
            </a:r>
            <a:r>
              <a:rPr sz="1300" spc="-25" dirty="0">
                <a:latin typeface="Arial"/>
                <a:cs typeface="Arial"/>
              </a:rPr>
              <a:t> </a:t>
            </a:r>
            <a:r>
              <a:rPr sz="1300" spc="10" dirty="0">
                <a:latin typeface="Arial"/>
                <a:cs typeface="Arial"/>
              </a:rPr>
              <a:t>"Double  Red"</a:t>
            </a:r>
            <a:endParaRPr sz="1300">
              <a:latin typeface="Arial"/>
              <a:cs typeface="Arial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44715" y="582517"/>
            <a:ext cx="5360035" cy="66675"/>
          </a:xfrm>
          <a:custGeom>
            <a:avLst/>
            <a:gdLst/>
            <a:ahLst/>
            <a:cxnLst/>
            <a:rect l="l" t="t" r="r" b="b"/>
            <a:pathLst>
              <a:path w="5360035" h="66675">
                <a:moveTo>
                  <a:pt x="0" y="0"/>
                </a:moveTo>
                <a:lnTo>
                  <a:pt x="5359567" y="0"/>
                </a:lnTo>
                <a:lnTo>
                  <a:pt x="5359567" y="66578"/>
                </a:lnTo>
                <a:lnTo>
                  <a:pt x="0" y="66578"/>
                </a:lnTo>
                <a:lnTo>
                  <a:pt x="0" y="0"/>
                </a:lnTo>
                <a:close/>
              </a:path>
            </a:pathLst>
          </a:custGeom>
          <a:solidFill>
            <a:srgbClr val="FFDF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75" dirty="0"/>
              <a:t>Red-Black </a:t>
            </a:r>
            <a:r>
              <a:rPr spc="105" dirty="0"/>
              <a:t>Trees </a:t>
            </a:r>
            <a:r>
              <a:rPr spc="-130" dirty="0"/>
              <a:t>-</a:t>
            </a:r>
            <a:r>
              <a:rPr spc="-120" dirty="0"/>
              <a:t> </a:t>
            </a:r>
            <a:r>
              <a:rPr spc="100" dirty="0"/>
              <a:t>Insertion</a:t>
            </a:r>
          </a:p>
        </p:txBody>
      </p:sp>
      <p:sp>
        <p:nvSpPr>
          <p:cNvPr id="4" name="object 4"/>
          <p:cNvSpPr/>
          <p:nvPr/>
        </p:nvSpPr>
        <p:spPr>
          <a:xfrm>
            <a:off x="761227" y="882120"/>
            <a:ext cx="58419" cy="58419"/>
          </a:xfrm>
          <a:custGeom>
            <a:avLst/>
            <a:gdLst/>
            <a:ahLst/>
            <a:cxnLst/>
            <a:rect l="l" t="t" r="r" b="b"/>
            <a:pathLst>
              <a:path w="58419" h="58419">
                <a:moveTo>
                  <a:pt x="0" y="0"/>
                </a:moveTo>
                <a:lnTo>
                  <a:pt x="58256" y="0"/>
                </a:lnTo>
                <a:lnTo>
                  <a:pt x="58256" y="58256"/>
                </a:lnTo>
                <a:lnTo>
                  <a:pt x="0" y="58256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11593" y="781177"/>
            <a:ext cx="4346575" cy="2743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spc="5" dirty="0">
                <a:latin typeface="Arial"/>
                <a:cs typeface="Arial"/>
              </a:rPr>
              <a:t>Re-arrange n</a:t>
            </a:r>
            <a:r>
              <a:rPr sz="1800" spc="7" baseline="-16203" dirty="0">
                <a:latin typeface="Arial"/>
                <a:cs typeface="Arial"/>
              </a:rPr>
              <a:t>2 </a:t>
            </a:r>
            <a:r>
              <a:rPr sz="1450" spc="5" dirty="0">
                <a:latin typeface="Arial"/>
                <a:cs typeface="Arial"/>
              </a:rPr>
              <a:t>with children n</a:t>
            </a:r>
            <a:r>
              <a:rPr sz="1800" spc="7" baseline="-16203" dirty="0">
                <a:latin typeface="Arial"/>
                <a:cs typeface="Arial"/>
              </a:rPr>
              <a:t>1 </a:t>
            </a:r>
            <a:r>
              <a:rPr sz="1450" spc="10" dirty="0">
                <a:latin typeface="Arial"/>
                <a:cs typeface="Arial"/>
              </a:rPr>
              <a:t>and </a:t>
            </a:r>
            <a:r>
              <a:rPr sz="1450" spc="5" dirty="0">
                <a:latin typeface="Arial"/>
                <a:cs typeface="Arial"/>
              </a:rPr>
              <a:t>n</a:t>
            </a:r>
            <a:r>
              <a:rPr sz="1800" spc="7" baseline="-16203" dirty="0">
                <a:latin typeface="Arial"/>
                <a:cs typeface="Arial"/>
              </a:rPr>
              <a:t>3 </a:t>
            </a:r>
            <a:r>
              <a:rPr sz="1450" spc="5" dirty="0">
                <a:latin typeface="Arial"/>
                <a:cs typeface="Arial"/>
              </a:rPr>
              <a:t>colored</a:t>
            </a:r>
            <a:r>
              <a:rPr sz="1450" spc="229" dirty="0">
                <a:latin typeface="Arial"/>
                <a:cs typeface="Arial"/>
              </a:rPr>
              <a:t> </a:t>
            </a:r>
            <a:r>
              <a:rPr sz="1450" spc="5" dirty="0">
                <a:latin typeface="Arial"/>
                <a:cs typeface="Arial"/>
              </a:rPr>
              <a:t>black.</a:t>
            </a:r>
            <a:endParaRPr sz="145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927715" y="1110843"/>
            <a:ext cx="1423200" cy="168121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61227" y="3487003"/>
            <a:ext cx="58419" cy="58419"/>
          </a:xfrm>
          <a:custGeom>
            <a:avLst/>
            <a:gdLst/>
            <a:ahLst/>
            <a:cxnLst/>
            <a:rect l="l" t="t" r="r" b="b"/>
            <a:pathLst>
              <a:path w="58419" h="58420">
                <a:moveTo>
                  <a:pt x="0" y="0"/>
                </a:moveTo>
                <a:lnTo>
                  <a:pt x="58256" y="0"/>
                </a:lnTo>
                <a:lnTo>
                  <a:pt x="58256" y="58256"/>
                </a:lnTo>
                <a:lnTo>
                  <a:pt x="0" y="58256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61227" y="4052920"/>
            <a:ext cx="58419" cy="58419"/>
          </a:xfrm>
          <a:custGeom>
            <a:avLst/>
            <a:gdLst/>
            <a:ahLst/>
            <a:cxnLst/>
            <a:rect l="l" t="t" r="r" b="b"/>
            <a:pathLst>
              <a:path w="58419" h="58420">
                <a:moveTo>
                  <a:pt x="0" y="0"/>
                </a:moveTo>
                <a:lnTo>
                  <a:pt x="58256" y="0"/>
                </a:lnTo>
                <a:lnTo>
                  <a:pt x="58256" y="58256"/>
                </a:lnTo>
                <a:lnTo>
                  <a:pt x="0" y="58256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911593" y="2978266"/>
            <a:ext cx="5142230" cy="17195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8755">
              <a:lnSpc>
                <a:spcPct val="100000"/>
              </a:lnSpc>
            </a:pPr>
            <a:r>
              <a:rPr sz="1450" b="1" spc="5" dirty="0">
                <a:latin typeface="Arial"/>
                <a:cs typeface="Arial"/>
              </a:rPr>
              <a:t>Figure </a:t>
            </a:r>
            <a:r>
              <a:rPr sz="1450" b="1" spc="10" dirty="0">
                <a:latin typeface="Arial"/>
                <a:cs typeface="Arial"/>
              </a:rPr>
              <a:t>22 </a:t>
            </a:r>
            <a:r>
              <a:rPr sz="1450" spc="5" dirty="0">
                <a:latin typeface="Arial"/>
                <a:cs typeface="Arial"/>
              </a:rPr>
              <a:t>Fixing the "Double Red"</a:t>
            </a:r>
            <a:r>
              <a:rPr sz="1450" spc="15" dirty="0">
                <a:latin typeface="Arial"/>
                <a:cs typeface="Arial"/>
              </a:rPr>
              <a:t> </a:t>
            </a:r>
            <a:r>
              <a:rPr sz="1450" spc="5" dirty="0">
                <a:latin typeface="Arial"/>
                <a:cs typeface="Arial"/>
              </a:rPr>
              <a:t>Violation</a:t>
            </a:r>
            <a:endParaRPr sz="1450">
              <a:latin typeface="Arial"/>
              <a:cs typeface="Arial"/>
            </a:endParaRPr>
          </a:p>
          <a:p>
            <a:pPr marL="12700" marR="5080">
              <a:lnSpc>
                <a:spcPct val="116700"/>
              </a:lnSpc>
              <a:spcBef>
                <a:spcPts val="1180"/>
              </a:spcBef>
            </a:pPr>
            <a:r>
              <a:rPr sz="1450" spc="10" dirty="0">
                <a:latin typeface="Arial"/>
                <a:cs typeface="Arial"/>
              </a:rPr>
              <a:t>Move up </a:t>
            </a:r>
            <a:r>
              <a:rPr sz="1450" spc="5" dirty="0">
                <a:latin typeface="Arial"/>
                <a:cs typeface="Arial"/>
              </a:rPr>
              <a:t>the tree fixing any other "double-red" problems in the  </a:t>
            </a:r>
            <a:r>
              <a:rPr sz="1450" spc="10" dirty="0">
                <a:latin typeface="Arial"/>
                <a:cs typeface="Arial"/>
              </a:rPr>
              <a:t>same</a:t>
            </a:r>
            <a:r>
              <a:rPr sz="1450" spc="-75" dirty="0">
                <a:latin typeface="Arial"/>
                <a:cs typeface="Arial"/>
              </a:rPr>
              <a:t> </a:t>
            </a:r>
            <a:r>
              <a:rPr sz="1450" spc="5" dirty="0">
                <a:latin typeface="Arial"/>
                <a:cs typeface="Arial"/>
              </a:rPr>
              <a:t>way.</a:t>
            </a:r>
            <a:endParaRPr sz="14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685"/>
              </a:spcBef>
            </a:pPr>
            <a:r>
              <a:rPr sz="1450" spc="5" dirty="0">
                <a:latin typeface="Arial"/>
                <a:cs typeface="Arial"/>
              </a:rPr>
              <a:t>If the troublesome red parent is the</a:t>
            </a:r>
            <a:r>
              <a:rPr sz="1450" spc="10" dirty="0">
                <a:latin typeface="Arial"/>
                <a:cs typeface="Arial"/>
              </a:rPr>
              <a:t> </a:t>
            </a:r>
            <a:r>
              <a:rPr sz="1450" spc="5" dirty="0">
                <a:latin typeface="Arial"/>
                <a:cs typeface="Arial"/>
              </a:rPr>
              <a:t>root,</a:t>
            </a:r>
            <a:endParaRPr sz="1450">
              <a:latin typeface="Arial"/>
              <a:cs typeface="Arial"/>
            </a:endParaRPr>
          </a:p>
          <a:p>
            <a:pPr marL="347980">
              <a:lnSpc>
                <a:spcPct val="100000"/>
              </a:lnSpc>
              <a:spcBef>
                <a:spcPts val="900"/>
              </a:spcBef>
            </a:pPr>
            <a:r>
              <a:rPr sz="1100" spc="10" dirty="0">
                <a:latin typeface="Arial"/>
                <a:cs typeface="Arial"/>
              </a:rPr>
              <a:t>Turn </a:t>
            </a:r>
            <a:r>
              <a:rPr sz="1100" spc="5" dirty="0">
                <a:latin typeface="Arial"/>
                <a:cs typeface="Arial"/>
              </a:rPr>
              <a:t>it</a:t>
            </a:r>
            <a:r>
              <a:rPr sz="1100" spc="-65" dirty="0">
                <a:latin typeface="Arial"/>
                <a:cs typeface="Arial"/>
              </a:rPr>
              <a:t> </a:t>
            </a:r>
            <a:r>
              <a:rPr sz="1100" spc="5" dirty="0">
                <a:latin typeface="Arial"/>
                <a:cs typeface="Arial"/>
              </a:rPr>
              <a:t>black.</a:t>
            </a:r>
            <a:endParaRPr sz="1100">
              <a:latin typeface="Arial"/>
              <a:cs typeface="Arial"/>
            </a:endParaRPr>
          </a:p>
          <a:p>
            <a:pPr marL="347980">
              <a:lnSpc>
                <a:spcPct val="100000"/>
              </a:lnSpc>
              <a:spcBef>
                <a:spcPts val="450"/>
              </a:spcBef>
            </a:pPr>
            <a:r>
              <a:rPr sz="1100" spc="10" dirty="0">
                <a:latin typeface="Arial"/>
                <a:cs typeface="Arial"/>
              </a:rPr>
              <a:t>That </a:t>
            </a:r>
            <a:r>
              <a:rPr sz="1100" spc="5" dirty="0">
                <a:latin typeface="Arial"/>
                <a:cs typeface="Arial"/>
              </a:rPr>
              <a:t>will </a:t>
            </a:r>
            <a:r>
              <a:rPr sz="1100" spc="10" dirty="0">
                <a:latin typeface="Arial"/>
                <a:cs typeface="Arial"/>
              </a:rPr>
              <a:t>add 1 </a:t>
            </a:r>
            <a:r>
              <a:rPr sz="1100" spc="5" dirty="0">
                <a:latin typeface="Arial"/>
                <a:cs typeface="Arial"/>
              </a:rPr>
              <a:t>to all </a:t>
            </a:r>
            <a:r>
              <a:rPr sz="1100" spc="10" dirty="0">
                <a:latin typeface="Arial"/>
                <a:cs typeface="Arial"/>
              </a:rPr>
              <a:t>paths, preserving "equal </a:t>
            </a:r>
            <a:r>
              <a:rPr sz="1100" spc="5" dirty="0">
                <a:latin typeface="Arial"/>
                <a:cs typeface="Arial"/>
              </a:rPr>
              <a:t>exit cost"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spc="5" dirty="0">
                <a:latin typeface="Arial"/>
                <a:cs typeface="Arial"/>
              </a:rPr>
              <a:t>rule.</a:t>
            </a:r>
            <a:endParaRPr sz="1100">
              <a:latin typeface="Arial"/>
              <a:cs typeface="Arial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44715" y="579992"/>
            <a:ext cx="5360035" cy="66675"/>
          </a:xfrm>
          <a:custGeom>
            <a:avLst/>
            <a:gdLst/>
            <a:ahLst/>
            <a:cxnLst/>
            <a:rect l="l" t="t" r="r" b="b"/>
            <a:pathLst>
              <a:path w="5360035" h="66675">
                <a:moveTo>
                  <a:pt x="0" y="0"/>
                </a:moveTo>
                <a:lnTo>
                  <a:pt x="5359567" y="0"/>
                </a:lnTo>
                <a:lnTo>
                  <a:pt x="5359567" y="66578"/>
                </a:lnTo>
                <a:lnTo>
                  <a:pt x="0" y="66578"/>
                </a:lnTo>
                <a:lnTo>
                  <a:pt x="0" y="0"/>
                </a:lnTo>
                <a:close/>
              </a:path>
            </a:pathLst>
          </a:custGeom>
          <a:solidFill>
            <a:srgbClr val="FFDF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75" dirty="0"/>
              <a:t>Red-Black </a:t>
            </a:r>
            <a:r>
              <a:rPr spc="105" dirty="0"/>
              <a:t>Trees </a:t>
            </a:r>
            <a:r>
              <a:rPr spc="-130" dirty="0"/>
              <a:t>-</a:t>
            </a:r>
            <a:r>
              <a:rPr spc="-120" dirty="0"/>
              <a:t> </a:t>
            </a:r>
            <a:r>
              <a:rPr spc="100" dirty="0"/>
              <a:t>Insertion</a:t>
            </a:r>
          </a:p>
        </p:txBody>
      </p:sp>
      <p:sp>
        <p:nvSpPr>
          <p:cNvPr id="4" name="object 4"/>
          <p:cNvSpPr/>
          <p:nvPr/>
        </p:nvSpPr>
        <p:spPr>
          <a:xfrm>
            <a:off x="761227" y="887918"/>
            <a:ext cx="58419" cy="58419"/>
          </a:xfrm>
          <a:custGeom>
            <a:avLst/>
            <a:gdLst/>
            <a:ahLst/>
            <a:cxnLst/>
            <a:rect l="l" t="t" r="r" b="b"/>
            <a:pathLst>
              <a:path w="58419" h="58419">
                <a:moveTo>
                  <a:pt x="0" y="0"/>
                </a:moveTo>
                <a:lnTo>
                  <a:pt x="58256" y="0"/>
                </a:lnTo>
                <a:lnTo>
                  <a:pt x="58256" y="58256"/>
                </a:lnTo>
                <a:lnTo>
                  <a:pt x="0" y="58256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61227" y="1745116"/>
            <a:ext cx="58419" cy="58419"/>
          </a:xfrm>
          <a:custGeom>
            <a:avLst/>
            <a:gdLst/>
            <a:ahLst/>
            <a:cxnLst/>
            <a:rect l="l" t="t" r="r" b="b"/>
            <a:pathLst>
              <a:path w="58419" h="58419">
                <a:moveTo>
                  <a:pt x="0" y="0"/>
                </a:moveTo>
                <a:lnTo>
                  <a:pt x="58256" y="0"/>
                </a:lnTo>
                <a:lnTo>
                  <a:pt x="58256" y="58256"/>
                </a:lnTo>
                <a:lnTo>
                  <a:pt x="0" y="58256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911593" y="786974"/>
            <a:ext cx="5029835" cy="13633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spc="10" dirty="0">
                <a:latin typeface="Arial"/>
                <a:cs typeface="Arial"/>
              </a:rPr>
              <a:t>When </a:t>
            </a:r>
            <a:r>
              <a:rPr sz="1450" spc="5" dirty="0">
                <a:latin typeface="Arial"/>
                <a:cs typeface="Arial"/>
              </a:rPr>
              <a:t>the height of the binary search tree is</a:t>
            </a:r>
            <a:r>
              <a:rPr sz="1450" dirty="0">
                <a:latin typeface="Arial"/>
                <a:cs typeface="Arial"/>
              </a:rPr>
              <a:t> </a:t>
            </a:r>
            <a:r>
              <a:rPr sz="1450" spc="5" dirty="0">
                <a:latin typeface="Courier" charset="0"/>
                <a:cs typeface="Courier" charset="0"/>
              </a:rPr>
              <a:t>h</a:t>
            </a:r>
            <a:r>
              <a:rPr sz="1450" spc="5" dirty="0">
                <a:latin typeface="Arial"/>
                <a:cs typeface="Arial"/>
              </a:rPr>
              <a:t>:</a:t>
            </a:r>
            <a:endParaRPr sz="1450" dirty="0">
              <a:latin typeface="Arial"/>
              <a:cs typeface="Arial"/>
            </a:endParaRPr>
          </a:p>
          <a:p>
            <a:pPr marL="347980" marR="1495425">
              <a:lnSpc>
                <a:spcPct val="139000"/>
              </a:lnSpc>
              <a:spcBef>
                <a:spcPts val="385"/>
              </a:spcBef>
            </a:pPr>
            <a:r>
              <a:rPr sz="1100" spc="10" dirty="0">
                <a:latin typeface="Arial"/>
                <a:cs typeface="Arial"/>
              </a:rPr>
              <a:t>Finding the </a:t>
            </a:r>
            <a:r>
              <a:rPr sz="1100" spc="5" dirty="0">
                <a:latin typeface="Arial"/>
                <a:cs typeface="Arial"/>
              </a:rPr>
              <a:t>insertion point </a:t>
            </a:r>
            <a:r>
              <a:rPr sz="1100" spc="10" dirty="0">
                <a:latin typeface="Arial"/>
                <a:cs typeface="Arial"/>
              </a:rPr>
              <a:t>takes </a:t>
            </a:r>
            <a:r>
              <a:rPr sz="1100" spc="5" dirty="0">
                <a:latin typeface="Arial"/>
                <a:cs typeface="Arial"/>
              </a:rPr>
              <a:t>at </a:t>
            </a:r>
            <a:r>
              <a:rPr sz="1100" spc="10" dirty="0">
                <a:latin typeface="Arial"/>
                <a:cs typeface="Arial"/>
              </a:rPr>
              <a:t>most h steps.  Fixing double-red </a:t>
            </a:r>
            <a:r>
              <a:rPr sz="1100" spc="5" dirty="0">
                <a:latin typeface="Arial"/>
                <a:cs typeface="Arial"/>
              </a:rPr>
              <a:t>violations </a:t>
            </a:r>
            <a:r>
              <a:rPr sz="1100" spc="10" dirty="0">
                <a:latin typeface="Arial"/>
                <a:cs typeface="Arial"/>
              </a:rPr>
              <a:t>takes </a:t>
            </a:r>
            <a:r>
              <a:rPr sz="1100" spc="5" dirty="0">
                <a:latin typeface="Arial"/>
                <a:cs typeface="Arial"/>
              </a:rPr>
              <a:t>at </a:t>
            </a:r>
            <a:r>
              <a:rPr sz="1100" spc="10" dirty="0">
                <a:latin typeface="Arial"/>
                <a:cs typeface="Arial"/>
              </a:rPr>
              <a:t>most  </a:t>
            </a:r>
            <a:r>
              <a:rPr sz="1100" spc="10" dirty="0">
                <a:latin typeface="Courier" charset="0"/>
                <a:cs typeface="Courier" charset="0"/>
              </a:rPr>
              <a:t>h /</a:t>
            </a:r>
            <a:r>
              <a:rPr sz="1100" spc="25" dirty="0">
                <a:latin typeface="Courier" charset="0"/>
                <a:cs typeface="Courier" charset="0"/>
              </a:rPr>
              <a:t> </a:t>
            </a:r>
            <a:r>
              <a:rPr sz="1100" spc="5" dirty="0">
                <a:latin typeface="Courier" charset="0"/>
                <a:cs typeface="Courier" charset="0"/>
              </a:rPr>
              <a:t>2</a:t>
            </a:r>
            <a:r>
              <a:rPr sz="1100" spc="5" dirty="0">
                <a:latin typeface="Arial"/>
                <a:cs typeface="Arial"/>
              </a:rPr>
              <a:t>.</a:t>
            </a:r>
            <a:endParaRPr sz="11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950"/>
              </a:spcBef>
            </a:pPr>
            <a:r>
              <a:rPr sz="1450" spc="10" dirty="0">
                <a:latin typeface="Arial"/>
                <a:cs typeface="Arial"/>
              </a:rPr>
              <a:t>Because we know </a:t>
            </a:r>
            <a:r>
              <a:rPr sz="1450" spc="10" dirty="0">
                <a:latin typeface="Courier" charset="0"/>
                <a:cs typeface="Courier" charset="0"/>
              </a:rPr>
              <a:t>h = </a:t>
            </a:r>
            <a:r>
              <a:rPr sz="1450" i="1" spc="15" dirty="0">
                <a:latin typeface="Cambria"/>
                <a:cs typeface="Cambria"/>
              </a:rPr>
              <a:t>O</a:t>
            </a:r>
            <a:r>
              <a:rPr sz="1450" spc="15" dirty="0">
                <a:latin typeface="Courier" charset="0"/>
                <a:cs typeface="Courier" charset="0"/>
              </a:rPr>
              <a:t>(log(</a:t>
            </a:r>
            <a:r>
              <a:rPr sz="1450" i="1" spc="15" dirty="0">
                <a:latin typeface="Cambria"/>
                <a:cs typeface="Cambria"/>
              </a:rPr>
              <a:t>n</a:t>
            </a:r>
            <a:r>
              <a:rPr sz="1450" spc="15" dirty="0">
                <a:latin typeface="Courier" charset="0"/>
                <a:cs typeface="Courier" charset="0"/>
              </a:rPr>
              <a:t>))</a:t>
            </a:r>
            <a:r>
              <a:rPr sz="1450" spc="15" dirty="0">
                <a:latin typeface="Arial"/>
                <a:cs typeface="Arial"/>
              </a:rPr>
              <a:t>, </a:t>
            </a:r>
            <a:r>
              <a:rPr sz="1450" spc="5" dirty="0">
                <a:latin typeface="Arial"/>
                <a:cs typeface="Arial"/>
              </a:rPr>
              <a:t>insertion is</a:t>
            </a:r>
            <a:r>
              <a:rPr sz="1450" spc="-55" dirty="0">
                <a:latin typeface="Arial"/>
                <a:cs typeface="Arial"/>
              </a:rPr>
              <a:t> </a:t>
            </a:r>
            <a:r>
              <a:rPr sz="1450" spc="5" dirty="0">
                <a:latin typeface="Arial"/>
                <a:cs typeface="Arial"/>
              </a:rPr>
              <a:t>guaranteed</a:t>
            </a:r>
            <a:endParaRPr sz="145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55"/>
              </a:spcBef>
            </a:pPr>
            <a:r>
              <a:rPr sz="1450" i="1" spc="15" dirty="0">
                <a:latin typeface="Cambria"/>
                <a:cs typeface="Cambria"/>
              </a:rPr>
              <a:t>O</a:t>
            </a:r>
            <a:r>
              <a:rPr sz="1450" spc="15" dirty="0">
                <a:latin typeface="Courier" charset="0"/>
                <a:cs typeface="Courier" charset="0"/>
              </a:rPr>
              <a:t>(log(</a:t>
            </a:r>
            <a:r>
              <a:rPr sz="1450" i="1" spc="15" dirty="0">
                <a:latin typeface="Cambria"/>
                <a:cs typeface="Cambria"/>
              </a:rPr>
              <a:t>n</a:t>
            </a:r>
            <a:r>
              <a:rPr sz="1450" spc="15" dirty="0">
                <a:latin typeface="Courier" charset="0"/>
                <a:cs typeface="Courier" charset="0"/>
              </a:rPr>
              <a:t>))</a:t>
            </a:r>
            <a:r>
              <a:rPr sz="1450" spc="-50" dirty="0">
                <a:latin typeface="Courier" charset="0"/>
                <a:cs typeface="Courier" charset="0"/>
              </a:rPr>
              <a:t> </a:t>
            </a:r>
            <a:r>
              <a:rPr sz="1450" spc="5" dirty="0">
                <a:latin typeface="Arial"/>
                <a:cs typeface="Arial"/>
              </a:rPr>
              <a:t>efficiency.</a:t>
            </a:r>
            <a:endParaRPr sz="1450" dirty="0">
              <a:latin typeface="Arial"/>
              <a:cs typeface="Arial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44715" y="577468"/>
            <a:ext cx="5360035" cy="66675"/>
          </a:xfrm>
          <a:custGeom>
            <a:avLst/>
            <a:gdLst/>
            <a:ahLst/>
            <a:cxnLst/>
            <a:rect l="l" t="t" r="r" b="b"/>
            <a:pathLst>
              <a:path w="5360035" h="66675">
                <a:moveTo>
                  <a:pt x="0" y="0"/>
                </a:moveTo>
                <a:lnTo>
                  <a:pt x="5359567" y="0"/>
                </a:lnTo>
                <a:lnTo>
                  <a:pt x="5359567" y="66578"/>
                </a:lnTo>
                <a:lnTo>
                  <a:pt x="0" y="66578"/>
                </a:lnTo>
                <a:lnTo>
                  <a:pt x="0" y="0"/>
                </a:lnTo>
                <a:close/>
              </a:path>
            </a:pathLst>
          </a:custGeom>
          <a:solidFill>
            <a:srgbClr val="FFDF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75" dirty="0"/>
              <a:t>Red-Black </a:t>
            </a:r>
            <a:r>
              <a:rPr spc="105" dirty="0"/>
              <a:t>Trees </a:t>
            </a:r>
            <a:r>
              <a:rPr spc="-130" dirty="0"/>
              <a:t>-</a:t>
            </a:r>
            <a:r>
              <a:rPr spc="-145" dirty="0"/>
              <a:t> </a:t>
            </a:r>
            <a:r>
              <a:rPr spc="120" dirty="0"/>
              <a:t>Removal</a:t>
            </a:r>
          </a:p>
        </p:txBody>
      </p:sp>
      <p:sp>
        <p:nvSpPr>
          <p:cNvPr id="4" name="object 4"/>
          <p:cNvSpPr/>
          <p:nvPr/>
        </p:nvSpPr>
        <p:spPr>
          <a:xfrm>
            <a:off x="761227" y="877071"/>
            <a:ext cx="58419" cy="58419"/>
          </a:xfrm>
          <a:custGeom>
            <a:avLst/>
            <a:gdLst/>
            <a:ahLst/>
            <a:cxnLst/>
            <a:rect l="l" t="t" r="r" b="b"/>
            <a:pathLst>
              <a:path w="58419" h="58419">
                <a:moveTo>
                  <a:pt x="0" y="0"/>
                </a:moveTo>
                <a:lnTo>
                  <a:pt x="58256" y="0"/>
                </a:lnTo>
                <a:lnTo>
                  <a:pt x="58256" y="58256"/>
                </a:lnTo>
                <a:lnTo>
                  <a:pt x="0" y="58256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61227" y="1434666"/>
            <a:ext cx="58419" cy="58419"/>
          </a:xfrm>
          <a:custGeom>
            <a:avLst/>
            <a:gdLst/>
            <a:ahLst/>
            <a:cxnLst/>
            <a:rect l="l" t="t" r="r" b="b"/>
            <a:pathLst>
              <a:path w="58419" h="58419">
                <a:moveTo>
                  <a:pt x="0" y="0"/>
                </a:moveTo>
                <a:lnTo>
                  <a:pt x="58256" y="0"/>
                </a:lnTo>
                <a:lnTo>
                  <a:pt x="58256" y="58256"/>
                </a:lnTo>
                <a:lnTo>
                  <a:pt x="0" y="58256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61227" y="1742591"/>
            <a:ext cx="58419" cy="58419"/>
          </a:xfrm>
          <a:custGeom>
            <a:avLst/>
            <a:gdLst/>
            <a:ahLst/>
            <a:cxnLst/>
            <a:rect l="l" t="t" r="r" b="b"/>
            <a:pathLst>
              <a:path w="58419" h="58419">
                <a:moveTo>
                  <a:pt x="0" y="0"/>
                </a:moveTo>
                <a:lnTo>
                  <a:pt x="58256" y="0"/>
                </a:lnTo>
                <a:lnTo>
                  <a:pt x="58256" y="58256"/>
                </a:lnTo>
                <a:lnTo>
                  <a:pt x="0" y="58256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61227" y="2042194"/>
            <a:ext cx="58419" cy="58419"/>
          </a:xfrm>
          <a:custGeom>
            <a:avLst/>
            <a:gdLst/>
            <a:ahLst/>
            <a:cxnLst/>
            <a:rect l="l" t="t" r="r" b="b"/>
            <a:pathLst>
              <a:path w="58419" h="58419">
                <a:moveTo>
                  <a:pt x="0" y="0"/>
                </a:moveTo>
                <a:lnTo>
                  <a:pt x="58256" y="0"/>
                </a:lnTo>
                <a:lnTo>
                  <a:pt x="58256" y="58256"/>
                </a:lnTo>
                <a:lnTo>
                  <a:pt x="0" y="58256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911593" y="739223"/>
            <a:ext cx="5403850" cy="17233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16700"/>
              </a:lnSpc>
            </a:pPr>
            <a:r>
              <a:rPr sz="1450" spc="5" dirty="0">
                <a:latin typeface="Arial"/>
                <a:cs typeface="Arial"/>
              </a:rPr>
              <a:t>Before removing </a:t>
            </a:r>
            <a:r>
              <a:rPr sz="1450" spc="10" dirty="0">
                <a:latin typeface="Arial"/>
                <a:cs typeface="Arial"/>
              </a:rPr>
              <a:t>a node </a:t>
            </a:r>
            <a:r>
              <a:rPr sz="1450" spc="5" dirty="0">
                <a:latin typeface="Arial"/>
                <a:cs typeface="Arial"/>
              </a:rPr>
              <a:t>in </a:t>
            </a:r>
            <a:r>
              <a:rPr sz="1450" spc="10" dirty="0">
                <a:latin typeface="Arial"/>
                <a:cs typeface="Arial"/>
              </a:rPr>
              <a:t>a </a:t>
            </a:r>
            <a:r>
              <a:rPr sz="1450" spc="5" dirty="0">
                <a:latin typeface="Arial"/>
                <a:cs typeface="Arial"/>
              </a:rPr>
              <a:t>red-black tree, turn </a:t>
            </a:r>
            <a:r>
              <a:rPr sz="1450" dirty="0">
                <a:latin typeface="Arial"/>
                <a:cs typeface="Arial"/>
              </a:rPr>
              <a:t>it </a:t>
            </a:r>
            <a:r>
              <a:rPr sz="1450" spc="5" dirty="0">
                <a:latin typeface="Arial"/>
                <a:cs typeface="Arial"/>
              </a:rPr>
              <a:t>red </a:t>
            </a:r>
            <a:r>
              <a:rPr sz="1450" spc="10" dirty="0">
                <a:latin typeface="Arial"/>
                <a:cs typeface="Arial"/>
              </a:rPr>
              <a:t>and </a:t>
            </a:r>
            <a:r>
              <a:rPr sz="1450" spc="5" dirty="0">
                <a:latin typeface="Arial"/>
                <a:cs typeface="Arial"/>
              </a:rPr>
              <a:t>fix any  double-black </a:t>
            </a:r>
            <a:r>
              <a:rPr sz="1450" spc="10" dirty="0">
                <a:latin typeface="Arial"/>
                <a:cs typeface="Arial"/>
              </a:rPr>
              <a:t>and </a:t>
            </a:r>
            <a:r>
              <a:rPr sz="1450" spc="5" dirty="0">
                <a:latin typeface="Arial"/>
                <a:cs typeface="Arial"/>
              </a:rPr>
              <a:t>double-red</a:t>
            </a:r>
            <a:r>
              <a:rPr sz="1450" dirty="0">
                <a:latin typeface="Arial"/>
                <a:cs typeface="Arial"/>
              </a:rPr>
              <a:t> </a:t>
            </a:r>
            <a:r>
              <a:rPr sz="1450" spc="5" dirty="0">
                <a:latin typeface="Arial"/>
                <a:cs typeface="Arial"/>
              </a:rPr>
              <a:t>violations.</a:t>
            </a:r>
            <a:endParaRPr sz="1450">
              <a:latin typeface="Arial"/>
              <a:cs typeface="Arial"/>
            </a:endParaRPr>
          </a:p>
          <a:p>
            <a:pPr marL="12700" marR="741045">
              <a:lnSpc>
                <a:spcPts val="2420"/>
              </a:lnSpc>
              <a:spcBef>
                <a:spcPts val="130"/>
              </a:spcBef>
            </a:pPr>
            <a:r>
              <a:rPr sz="1450" spc="5" dirty="0">
                <a:latin typeface="Arial"/>
                <a:cs typeface="Arial"/>
              </a:rPr>
              <a:t>First </a:t>
            </a:r>
            <a:r>
              <a:rPr sz="1450" spc="10" dirty="0">
                <a:latin typeface="Arial"/>
                <a:cs typeface="Arial"/>
              </a:rPr>
              <a:t>remove </a:t>
            </a:r>
            <a:r>
              <a:rPr sz="1450" spc="5" dirty="0">
                <a:latin typeface="Arial"/>
                <a:cs typeface="Arial"/>
              </a:rPr>
              <a:t>the </a:t>
            </a:r>
            <a:r>
              <a:rPr sz="1450" spc="10" dirty="0">
                <a:latin typeface="Arial"/>
                <a:cs typeface="Arial"/>
              </a:rPr>
              <a:t>node </a:t>
            </a:r>
            <a:r>
              <a:rPr sz="1450" spc="5" dirty="0">
                <a:latin typeface="Arial"/>
                <a:cs typeface="Arial"/>
              </a:rPr>
              <a:t>as in </a:t>
            </a:r>
            <a:r>
              <a:rPr sz="1450" spc="10" dirty="0">
                <a:latin typeface="Arial"/>
                <a:cs typeface="Arial"/>
              </a:rPr>
              <a:t>a </a:t>
            </a:r>
            <a:r>
              <a:rPr sz="1450" spc="5" dirty="0">
                <a:latin typeface="Arial"/>
                <a:cs typeface="Arial"/>
              </a:rPr>
              <a:t>regular binary search</a:t>
            </a:r>
            <a:r>
              <a:rPr sz="1450" spc="-5" dirty="0">
                <a:latin typeface="Arial"/>
                <a:cs typeface="Arial"/>
              </a:rPr>
              <a:t> </a:t>
            </a:r>
            <a:r>
              <a:rPr sz="1450" spc="5" dirty="0">
                <a:latin typeface="Arial"/>
                <a:cs typeface="Arial"/>
              </a:rPr>
              <a:t>tree.  If the </a:t>
            </a:r>
            <a:r>
              <a:rPr sz="1450" spc="10" dirty="0">
                <a:latin typeface="Arial"/>
                <a:cs typeface="Arial"/>
              </a:rPr>
              <a:t>node </a:t>
            </a:r>
            <a:r>
              <a:rPr sz="1450" spc="5" dirty="0">
                <a:latin typeface="Arial"/>
                <a:cs typeface="Arial"/>
              </a:rPr>
              <a:t>to </a:t>
            </a:r>
            <a:r>
              <a:rPr sz="1450" spc="10" dirty="0">
                <a:latin typeface="Arial"/>
                <a:cs typeface="Arial"/>
              </a:rPr>
              <a:t>be removed </a:t>
            </a:r>
            <a:r>
              <a:rPr sz="1450" spc="5" dirty="0">
                <a:latin typeface="Arial"/>
                <a:cs typeface="Arial"/>
              </a:rPr>
              <a:t>is red, just </a:t>
            </a:r>
            <a:r>
              <a:rPr sz="1450" spc="10" dirty="0">
                <a:latin typeface="Arial"/>
                <a:cs typeface="Arial"/>
              </a:rPr>
              <a:t>remove</a:t>
            </a:r>
            <a:r>
              <a:rPr sz="1450" spc="-70" dirty="0">
                <a:latin typeface="Arial"/>
                <a:cs typeface="Arial"/>
              </a:rPr>
              <a:t> </a:t>
            </a:r>
            <a:r>
              <a:rPr sz="1450" dirty="0">
                <a:latin typeface="Arial"/>
                <a:cs typeface="Arial"/>
              </a:rPr>
              <a:t>it.</a:t>
            </a:r>
            <a:endParaRPr sz="14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25"/>
              </a:spcBef>
            </a:pPr>
            <a:r>
              <a:rPr sz="1450" spc="5" dirty="0">
                <a:latin typeface="Arial"/>
                <a:cs typeface="Arial"/>
              </a:rPr>
              <a:t>If the </a:t>
            </a:r>
            <a:r>
              <a:rPr sz="1450" spc="10" dirty="0">
                <a:latin typeface="Arial"/>
                <a:cs typeface="Arial"/>
              </a:rPr>
              <a:t>node </a:t>
            </a:r>
            <a:r>
              <a:rPr sz="1450" spc="5" dirty="0">
                <a:latin typeface="Arial"/>
                <a:cs typeface="Arial"/>
              </a:rPr>
              <a:t>to </a:t>
            </a:r>
            <a:r>
              <a:rPr sz="1450" spc="10" dirty="0">
                <a:latin typeface="Arial"/>
                <a:cs typeface="Arial"/>
              </a:rPr>
              <a:t>be removed </a:t>
            </a:r>
            <a:r>
              <a:rPr sz="1450" spc="5" dirty="0">
                <a:latin typeface="Arial"/>
                <a:cs typeface="Arial"/>
              </a:rPr>
              <a:t>is black </a:t>
            </a:r>
            <a:r>
              <a:rPr sz="1450" spc="10" dirty="0">
                <a:latin typeface="Arial"/>
                <a:cs typeface="Arial"/>
              </a:rPr>
              <a:t>and </a:t>
            </a:r>
            <a:r>
              <a:rPr sz="1450" spc="5" dirty="0">
                <a:latin typeface="Arial"/>
                <a:cs typeface="Arial"/>
              </a:rPr>
              <a:t>has </a:t>
            </a:r>
            <a:r>
              <a:rPr sz="1450" spc="10" dirty="0">
                <a:latin typeface="Arial"/>
                <a:cs typeface="Arial"/>
              </a:rPr>
              <a:t>a</a:t>
            </a:r>
            <a:r>
              <a:rPr sz="1450" spc="-60" dirty="0">
                <a:latin typeface="Arial"/>
                <a:cs typeface="Arial"/>
              </a:rPr>
              <a:t> </a:t>
            </a:r>
            <a:r>
              <a:rPr sz="1450" spc="5" dirty="0">
                <a:latin typeface="Arial"/>
                <a:cs typeface="Arial"/>
              </a:rPr>
              <a:t>child:</a:t>
            </a:r>
            <a:endParaRPr sz="1450">
              <a:latin typeface="Arial"/>
              <a:cs typeface="Arial"/>
            </a:endParaRPr>
          </a:p>
          <a:p>
            <a:pPr marL="347980">
              <a:lnSpc>
                <a:spcPct val="100000"/>
              </a:lnSpc>
              <a:spcBef>
                <a:spcPts val="900"/>
              </a:spcBef>
            </a:pPr>
            <a:r>
              <a:rPr sz="1100" spc="10" dirty="0">
                <a:latin typeface="Arial"/>
                <a:cs typeface="Arial"/>
              </a:rPr>
              <a:t>Color </a:t>
            </a:r>
            <a:r>
              <a:rPr sz="1100" spc="5" dirty="0">
                <a:latin typeface="Arial"/>
                <a:cs typeface="Arial"/>
              </a:rPr>
              <a:t>that child</a:t>
            </a:r>
            <a:r>
              <a:rPr sz="1100" spc="-55" dirty="0">
                <a:latin typeface="Arial"/>
                <a:cs typeface="Arial"/>
              </a:rPr>
              <a:t> </a:t>
            </a:r>
            <a:r>
              <a:rPr sz="1100" spc="10" dirty="0">
                <a:latin typeface="Arial"/>
                <a:cs typeface="Arial"/>
              </a:rPr>
              <a:t>black</a:t>
            </a:r>
            <a:endParaRPr sz="11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260628" y="2500706"/>
            <a:ext cx="3828491" cy="13732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61227" y="4089482"/>
            <a:ext cx="58419" cy="58419"/>
          </a:xfrm>
          <a:custGeom>
            <a:avLst/>
            <a:gdLst/>
            <a:ahLst/>
            <a:cxnLst/>
            <a:rect l="l" t="t" r="r" b="b"/>
            <a:pathLst>
              <a:path w="58419" h="58420">
                <a:moveTo>
                  <a:pt x="0" y="0"/>
                </a:moveTo>
                <a:lnTo>
                  <a:pt x="58256" y="0"/>
                </a:lnTo>
                <a:lnTo>
                  <a:pt x="58256" y="58256"/>
                </a:lnTo>
                <a:lnTo>
                  <a:pt x="0" y="58256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911593" y="3988539"/>
            <a:ext cx="3869690" cy="7461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spc="5" dirty="0">
                <a:latin typeface="Arial"/>
                <a:cs typeface="Arial"/>
              </a:rPr>
              <a:t>Troublesome case is removal of </a:t>
            </a:r>
            <a:r>
              <a:rPr sz="1450" spc="10" dirty="0">
                <a:latin typeface="Arial"/>
                <a:cs typeface="Arial"/>
              </a:rPr>
              <a:t>a </a:t>
            </a:r>
            <a:r>
              <a:rPr sz="1450" spc="5" dirty="0">
                <a:latin typeface="Arial"/>
                <a:cs typeface="Arial"/>
              </a:rPr>
              <a:t>black</a:t>
            </a:r>
            <a:r>
              <a:rPr sz="1450" spc="25" dirty="0">
                <a:latin typeface="Arial"/>
                <a:cs typeface="Arial"/>
              </a:rPr>
              <a:t> </a:t>
            </a:r>
            <a:r>
              <a:rPr sz="1450" spc="5" dirty="0">
                <a:latin typeface="Arial"/>
                <a:cs typeface="Arial"/>
              </a:rPr>
              <a:t>leaf.</a:t>
            </a:r>
            <a:endParaRPr sz="1450">
              <a:latin typeface="Arial"/>
              <a:cs typeface="Arial"/>
            </a:endParaRPr>
          </a:p>
          <a:p>
            <a:pPr marL="347980" marR="5080">
              <a:lnSpc>
                <a:spcPct val="134000"/>
              </a:lnSpc>
              <a:spcBef>
                <a:spcPts val="455"/>
              </a:spcBef>
            </a:pPr>
            <a:r>
              <a:rPr sz="1100" spc="10" dirty="0">
                <a:latin typeface="Arial"/>
                <a:cs typeface="Arial"/>
              </a:rPr>
              <a:t>Just removing </a:t>
            </a:r>
            <a:r>
              <a:rPr sz="1100" spc="5" dirty="0">
                <a:latin typeface="Arial"/>
                <a:cs typeface="Arial"/>
              </a:rPr>
              <a:t>it will </a:t>
            </a:r>
            <a:r>
              <a:rPr sz="1100" spc="10" dirty="0">
                <a:latin typeface="Arial"/>
                <a:cs typeface="Arial"/>
              </a:rPr>
              <a:t>cause an "equal </a:t>
            </a:r>
            <a:r>
              <a:rPr sz="1100" spc="5" dirty="0">
                <a:latin typeface="Arial"/>
                <a:cs typeface="Arial"/>
              </a:rPr>
              <a:t>exit cost" violation.  </a:t>
            </a:r>
            <a:r>
              <a:rPr sz="1100" spc="10" dirty="0">
                <a:latin typeface="Arial"/>
                <a:cs typeface="Arial"/>
              </a:rPr>
              <a:t>So </a:t>
            </a:r>
            <a:r>
              <a:rPr sz="1100" spc="5" dirty="0">
                <a:latin typeface="Arial"/>
                <a:cs typeface="Arial"/>
              </a:rPr>
              <a:t>turn it into </a:t>
            </a:r>
            <a:r>
              <a:rPr sz="1100" spc="10" dirty="0">
                <a:latin typeface="Arial"/>
                <a:cs typeface="Arial"/>
              </a:rPr>
              <a:t>a red</a:t>
            </a:r>
            <a:r>
              <a:rPr sz="1100" spc="-50" dirty="0">
                <a:latin typeface="Arial"/>
                <a:cs typeface="Arial"/>
              </a:rPr>
              <a:t> </a:t>
            </a:r>
            <a:r>
              <a:rPr sz="1100" spc="10" dirty="0">
                <a:latin typeface="Arial"/>
                <a:cs typeface="Arial"/>
              </a:rPr>
              <a:t>node.</a:t>
            </a:r>
            <a:endParaRPr sz="1100">
              <a:latin typeface="Arial"/>
              <a:cs typeface="Arial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44715" y="574943"/>
            <a:ext cx="5360035" cy="66675"/>
          </a:xfrm>
          <a:custGeom>
            <a:avLst/>
            <a:gdLst/>
            <a:ahLst/>
            <a:cxnLst/>
            <a:rect l="l" t="t" r="r" b="b"/>
            <a:pathLst>
              <a:path w="5360035" h="66675">
                <a:moveTo>
                  <a:pt x="0" y="0"/>
                </a:moveTo>
                <a:lnTo>
                  <a:pt x="5359567" y="0"/>
                </a:lnTo>
                <a:lnTo>
                  <a:pt x="5359567" y="66578"/>
                </a:lnTo>
                <a:lnTo>
                  <a:pt x="0" y="66578"/>
                </a:lnTo>
                <a:lnTo>
                  <a:pt x="0" y="0"/>
                </a:lnTo>
                <a:close/>
              </a:path>
            </a:pathLst>
          </a:custGeom>
          <a:solidFill>
            <a:srgbClr val="FFDF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75" dirty="0"/>
              <a:t>Red-Black </a:t>
            </a:r>
            <a:r>
              <a:rPr spc="105" dirty="0"/>
              <a:t>Trees </a:t>
            </a:r>
            <a:r>
              <a:rPr spc="-130" dirty="0"/>
              <a:t>-</a:t>
            </a:r>
            <a:r>
              <a:rPr spc="-145" dirty="0"/>
              <a:t> </a:t>
            </a:r>
            <a:r>
              <a:rPr spc="120" dirty="0"/>
              <a:t>Removal</a:t>
            </a:r>
          </a:p>
        </p:txBody>
      </p:sp>
      <p:sp>
        <p:nvSpPr>
          <p:cNvPr id="4" name="object 4"/>
          <p:cNvSpPr/>
          <p:nvPr/>
        </p:nvSpPr>
        <p:spPr>
          <a:xfrm>
            <a:off x="761227" y="874546"/>
            <a:ext cx="58419" cy="58419"/>
          </a:xfrm>
          <a:custGeom>
            <a:avLst/>
            <a:gdLst/>
            <a:ahLst/>
            <a:cxnLst/>
            <a:rect l="l" t="t" r="r" b="b"/>
            <a:pathLst>
              <a:path w="58419" h="58419">
                <a:moveTo>
                  <a:pt x="0" y="0"/>
                </a:moveTo>
                <a:lnTo>
                  <a:pt x="58256" y="0"/>
                </a:lnTo>
                <a:lnTo>
                  <a:pt x="58256" y="58256"/>
                </a:lnTo>
                <a:lnTo>
                  <a:pt x="0" y="58256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11593" y="773602"/>
            <a:ext cx="5013325" cy="7124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spc="10" dirty="0">
                <a:latin typeface="Arial"/>
                <a:cs typeface="Arial"/>
              </a:rPr>
              <a:t>To </a:t>
            </a:r>
            <a:r>
              <a:rPr sz="1450" spc="5" dirty="0">
                <a:latin typeface="Arial"/>
                <a:cs typeface="Arial"/>
              </a:rPr>
              <a:t>turn </a:t>
            </a:r>
            <a:r>
              <a:rPr sz="1450" spc="10" dirty="0">
                <a:latin typeface="Arial"/>
                <a:cs typeface="Arial"/>
              </a:rPr>
              <a:t>a </a:t>
            </a:r>
            <a:r>
              <a:rPr sz="1450" spc="5" dirty="0">
                <a:latin typeface="Arial"/>
                <a:cs typeface="Arial"/>
              </a:rPr>
              <a:t>black </a:t>
            </a:r>
            <a:r>
              <a:rPr sz="1450" spc="10" dirty="0">
                <a:latin typeface="Arial"/>
                <a:cs typeface="Arial"/>
              </a:rPr>
              <a:t>node </a:t>
            </a:r>
            <a:r>
              <a:rPr sz="1450" spc="5" dirty="0">
                <a:latin typeface="Arial"/>
                <a:cs typeface="Arial"/>
              </a:rPr>
              <a:t>into </a:t>
            </a:r>
            <a:r>
              <a:rPr sz="1450" spc="10" dirty="0">
                <a:latin typeface="Arial"/>
                <a:cs typeface="Arial"/>
              </a:rPr>
              <a:t>a </a:t>
            </a:r>
            <a:r>
              <a:rPr sz="1450" spc="5" dirty="0">
                <a:latin typeface="Arial"/>
                <a:cs typeface="Arial"/>
              </a:rPr>
              <a:t>red</a:t>
            </a:r>
            <a:r>
              <a:rPr sz="1450" spc="-55" dirty="0">
                <a:latin typeface="Arial"/>
                <a:cs typeface="Arial"/>
              </a:rPr>
              <a:t> </a:t>
            </a:r>
            <a:r>
              <a:rPr sz="1450" spc="5" dirty="0">
                <a:latin typeface="Arial"/>
                <a:cs typeface="Arial"/>
              </a:rPr>
              <a:t>one:</a:t>
            </a:r>
            <a:endParaRPr sz="1450">
              <a:latin typeface="Arial"/>
              <a:cs typeface="Arial"/>
            </a:endParaRPr>
          </a:p>
          <a:p>
            <a:pPr marL="347980" marR="5080">
              <a:lnSpc>
                <a:spcPct val="114199"/>
              </a:lnSpc>
              <a:spcBef>
                <a:spcPts val="715"/>
              </a:spcBef>
            </a:pPr>
            <a:r>
              <a:rPr sz="1100" spc="10" dirty="0">
                <a:latin typeface="Arial"/>
                <a:cs typeface="Arial"/>
              </a:rPr>
              <a:t>Bubble up the cost by adding one </a:t>
            </a:r>
            <a:r>
              <a:rPr sz="1100" spc="5" dirty="0">
                <a:latin typeface="Arial"/>
                <a:cs typeface="Arial"/>
              </a:rPr>
              <a:t>to </a:t>
            </a:r>
            <a:r>
              <a:rPr sz="1100" spc="10" dirty="0">
                <a:latin typeface="Arial"/>
                <a:cs typeface="Arial"/>
              </a:rPr>
              <a:t>the parent and subtracting 1 from</a:t>
            </a:r>
            <a:r>
              <a:rPr sz="1100" spc="-90" dirty="0">
                <a:latin typeface="Arial"/>
                <a:cs typeface="Arial"/>
              </a:rPr>
              <a:t> </a:t>
            </a:r>
            <a:r>
              <a:rPr sz="1100" spc="10" dirty="0">
                <a:latin typeface="Arial"/>
                <a:cs typeface="Arial"/>
              </a:rPr>
              <a:t>the  </a:t>
            </a:r>
            <a:r>
              <a:rPr sz="1100" spc="5" dirty="0">
                <a:latin typeface="Arial"/>
                <a:cs typeface="Arial"/>
              </a:rPr>
              <a:t>children.</a:t>
            </a:r>
            <a:endParaRPr sz="11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260628" y="1526974"/>
            <a:ext cx="2113991" cy="9987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247084" y="2574060"/>
            <a:ext cx="2395220" cy="185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100" spc="10" dirty="0">
                <a:latin typeface="Arial"/>
                <a:cs typeface="Arial"/>
              </a:rPr>
              <a:t>Results </a:t>
            </a:r>
            <a:r>
              <a:rPr sz="1100" spc="5" dirty="0">
                <a:latin typeface="Arial"/>
                <a:cs typeface="Arial"/>
              </a:rPr>
              <a:t>in six </a:t>
            </a:r>
            <a:r>
              <a:rPr sz="1100" spc="10" dirty="0">
                <a:latin typeface="Arial"/>
                <a:cs typeface="Arial"/>
              </a:rPr>
              <a:t>possible</a:t>
            </a:r>
            <a:r>
              <a:rPr sz="1100" spc="-5" dirty="0">
                <a:latin typeface="Arial"/>
                <a:cs typeface="Arial"/>
              </a:rPr>
              <a:t> </a:t>
            </a:r>
            <a:r>
              <a:rPr sz="1100" spc="5" dirty="0">
                <a:latin typeface="Arial"/>
                <a:cs typeface="Arial"/>
              </a:rPr>
              <a:t>configurations:</a:t>
            </a:r>
            <a:endParaRPr sz="11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260628" y="2800350"/>
            <a:ext cx="2180577" cy="188927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247084" y="4672481"/>
            <a:ext cx="2934335" cy="483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39000"/>
              </a:lnSpc>
            </a:pPr>
            <a:r>
              <a:rPr sz="1100" spc="10" dirty="0">
                <a:latin typeface="Arial"/>
                <a:cs typeface="Arial"/>
              </a:rPr>
              <a:t>May </a:t>
            </a:r>
            <a:r>
              <a:rPr sz="1100" spc="5" dirty="0">
                <a:latin typeface="Arial"/>
                <a:cs typeface="Arial"/>
              </a:rPr>
              <a:t>result in </a:t>
            </a:r>
            <a:r>
              <a:rPr sz="1100" spc="10" dirty="0">
                <a:latin typeface="Arial"/>
                <a:cs typeface="Arial"/>
              </a:rPr>
              <a:t>a double black and negative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spc="5" dirty="0">
                <a:latin typeface="Arial"/>
                <a:cs typeface="Arial"/>
              </a:rPr>
              <a:t>red.  </a:t>
            </a:r>
            <a:r>
              <a:rPr sz="1100" spc="10" dirty="0">
                <a:latin typeface="Arial"/>
                <a:cs typeface="Arial"/>
              </a:rPr>
              <a:t>Transform </a:t>
            </a:r>
            <a:r>
              <a:rPr sz="1100" spc="5" dirty="0">
                <a:latin typeface="Arial"/>
                <a:cs typeface="Arial"/>
              </a:rPr>
              <a:t>in this</a:t>
            </a:r>
            <a:r>
              <a:rPr sz="1100" spc="-55" dirty="0">
                <a:latin typeface="Arial"/>
                <a:cs typeface="Arial"/>
              </a:rPr>
              <a:t> </a:t>
            </a:r>
            <a:r>
              <a:rPr sz="1100" spc="10" dirty="0">
                <a:latin typeface="Arial"/>
                <a:cs typeface="Arial"/>
              </a:rPr>
              <a:t>manner:</a:t>
            </a:r>
            <a:endParaRPr sz="1100">
              <a:latin typeface="Arial"/>
              <a:cs typeface="Arial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60628" y="228600"/>
            <a:ext cx="5201754" cy="26882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389603" y="3033640"/>
            <a:ext cx="4566285" cy="185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100" b="1" spc="10" dirty="0">
                <a:latin typeface="Arial"/>
                <a:cs typeface="Arial"/>
              </a:rPr>
              <a:t>Figure 23 </a:t>
            </a:r>
            <a:r>
              <a:rPr sz="1100" spc="10" dirty="0">
                <a:latin typeface="Arial"/>
                <a:cs typeface="Arial"/>
              </a:rPr>
              <a:t>Eliminating a Negative-Red Node with a Double-Black</a:t>
            </a:r>
            <a:r>
              <a:rPr sz="1100" spc="-65" dirty="0">
                <a:latin typeface="Arial"/>
                <a:cs typeface="Arial"/>
              </a:rPr>
              <a:t> </a:t>
            </a:r>
            <a:r>
              <a:rPr sz="1100" spc="10" dirty="0">
                <a:latin typeface="Arial"/>
                <a:cs typeface="Arial"/>
              </a:rPr>
              <a:t>Parent</a:t>
            </a:r>
            <a:endParaRPr sz="1100">
              <a:latin typeface="Arial"/>
              <a:cs typeface="Arial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44715" y="582594"/>
            <a:ext cx="5360035" cy="66675"/>
          </a:xfrm>
          <a:custGeom>
            <a:avLst/>
            <a:gdLst/>
            <a:ahLst/>
            <a:cxnLst/>
            <a:rect l="l" t="t" r="r" b="b"/>
            <a:pathLst>
              <a:path w="5360035" h="66675">
                <a:moveTo>
                  <a:pt x="0" y="0"/>
                </a:moveTo>
                <a:lnTo>
                  <a:pt x="5359567" y="0"/>
                </a:lnTo>
                <a:lnTo>
                  <a:pt x="5359567" y="66578"/>
                </a:lnTo>
                <a:lnTo>
                  <a:pt x="0" y="66578"/>
                </a:lnTo>
                <a:lnTo>
                  <a:pt x="0" y="0"/>
                </a:lnTo>
                <a:close/>
              </a:path>
            </a:pathLst>
          </a:custGeom>
          <a:solidFill>
            <a:srgbClr val="FFDF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75" dirty="0"/>
              <a:t>Red-Black </a:t>
            </a:r>
            <a:r>
              <a:rPr spc="105" dirty="0"/>
              <a:t>Trees </a:t>
            </a:r>
            <a:r>
              <a:rPr spc="-130" dirty="0"/>
              <a:t>-</a:t>
            </a:r>
            <a:r>
              <a:rPr spc="-145" dirty="0"/>
              <a:t> </a:t>
            </a:r>
            <a:r>
              <a:rPr spc="120" dirty="0"/>
              <a:t>Removal</a:t>
            </a:r>
          </a:p>
        </p:txBody>
      </p:sp>
      <p:sp>
        <p:nvSpPr>
          <p:cNvPr id="4" name="object 4"/>
          <p:cNvSpPr/>
          <p:nvPr/>
        </p:nvSpPr>
        <p:spPr>
          <a:xfrm>
            <a:off x="761227" y="882197"/>
            <a:ext cx="58419" cy="58419"/>
          </a:xfrm>
          <a:custGeom>
            <a:avLst/>
            <a:gdLst/>
            <a:ahLst/>
            <a:cxnLst/>
            <a:rect l="l" t="t" r="r" b="b"/>
            <a:pathLst>
              <a:path w="58419" h="58419">
                <a:moveTo>
                  <a:pt x="0" y="0"/>
                </a:moveTo>
                <a:lnTo>
                  <a:pt x="58256" y="0"/>
                </a:lnTo>
                <a:lnTo>
                  <a:pt x="58256" y="58256"/>
                </a:lnTo>
                <a:lnTo>
                  <a:pt x="0" y="58256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11593" y="744349"/>
            <a:ext cx="4719320" cy="5346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16700"/>
              </a:lnSpc>
            </a:pPr>
            <a:r>
              <a:rPr sz="1450" spc="5" dirty="0">
                <a:latin typeface="Arial"/>
                <a:cs typeface="Arial"/>
              </a:rPr>
              <a:t>Fixing </a:t>
            </a:r>
            <a:r>
              <a:rPr sz="1450" spc="10" dirty="0">
                <a:latin typeface="Arial"/>
                <a:cs typeface="Arial"/>
              </a:rPr>
              <a:t>a </a:t>
            </a:r>
            <a:r>
              <a:rPr sz="1450" spc="5" dirty="0">
                <a:latin typeface="Arial"/>
                <a:cs typeface="Arial"/>
              </a:rPr>
              <a:t>Double-Red Violation Also Fixes </a:t>
            </a:r>
            <a:r>
              <a:rPr sz="1450" spc="10" dirty="0">
                <a:latin typeface="Arial"/>
                <a:cs typeface="Arial"/>
              </a:rPr>
              <a:t>a </a:t>
            </a:r>
            <a:r>
              <a:rPr sz="1450" spc="5" dirty="0">
                <a:latin typeface="Arial"/>
                <a:cs typeface="Arial"/>
              </a:rPr>
              <a:t>Double-Black  Grandparent</a:t>
            </a:r>
            <a:endParaRPr sz="1450">
              <a:latin typeface="Arial"/>
              <a:cs typeface="Arial"/>
            </a:endParaRPr>
          </a:p>
        </p:txBody>
      </p:sp>
      <p:sp>
        <p:nvSpPr>
          <p:cNvPr id="6" name="object 6"/>
          <p:cNvSpPr>
            <a:spLocks noChangeAspect="1"/>
          </p:cNvSpPr>
          <p:nvPr/>
        </p:nvSpPr>
        <p:spPr>
          <a:xfrm>
            <a:off x="927718" y="1318856"/>
            <a:ext cx="4989480" cy="3200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2"/>
          <p:cNvSpPr txBox="1">
            <a:spLocks/>
          </p:cNvSpPr>
          <p:nvPr/>
        </p:nvSpPr>
        <p:spPr>
          <a:xfrm>
            <a:off x="1905000" y="4590913"/>
            <a:ext cx="4439285" cy="5346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sz="1950" b="1" i="0">
                <a:solidFill>
                  <a:schemeClr val="tx1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marL="12700" marR="5080">
              <a:lnSpc>
                <a:spcPct val="116700"/>
              </a:lnSpc>
            </a:pPr>
            <a:r>
              <a:rPr lang="en-US" sz="1450" kern="0" spc="5" smtClean="0">
                <a:latin typeface="Arial"/>
                <a:cs typeface="Arial"/>
              </a:rPr>
              <a:t>Figure </a:t>
            </a:r>
            <a:r>
              <a:rPr lang="en-US" sz="1450" kern="0" spc="10" smtClean="0">
                <a:latin typeface="Arial"/>
                <a:cs typeface="Arial"/>
              </a:rPr>
              <a:t>24 </a:t>
            </a:r>
            <a:r>
              <a:rPr lang="en-US" sz="1450" b="0" kern="0" spc="5" smtClean="0">
                <a:latin typeface="Arial"/>
                <a:cs typeface="Arial"/>
              </a:rPr>
              <a:t>Fixing </a:t>
            </a:r>
            <a:r>
              <a:rPr lang="en-US" sz="1450" b="0" kern="0" spc="10" smtClean="0">
                <a:latin typeface="Arial"/>
                <a:cs typeface="Arial"/>
              </a:rPr>
              <a:t>a </a:t>
            </a:r>
            <a:r>
              <a:rPr lang="en-US" sz="1450" b="0" kern="0" spc="5" smtClean="0">
                <a:latin typeface="Arial"/>
                <a:cs typeface="Arial"/>
              </a:rPr>
              <a:t>Double-Red Violation Also Fixes </a:t>
            </a:r>
            <a:r>
              <a:rPr lang="en-US" sz="1450" b="0" kern="0" spc="10" smtClean="0">
                <a:latin typeface="Arial"/>
                <a:cs typeface="Arial"/>
              </a:rPr>
              <a:t>a  </a:t>
            </a:r>
            <a:r>
              <a:rPr lang="en-US" sz="1450" b="0" kern="0" spc="5" smtClean="0">
                <a:latin typeface="Arial"/>
                <a:cs typeface="Arial"/>
              </a:rPr>
              <a:t>Double-Black</a:t>
            </a:r>
            <a:r>
              <a:rPr lang="en-US" sz="1450" b="0" kern="0" spc="-5" smtClean="0">
                <a:latin typeface="Arial"/>
                <a:cs typeface="Arial"/>
              </a:rPr>
              <a:t> </a:t>
            </a:r>
            <a:r>
              <a:rPr lang="en-US" sz="1450" b="0" kern="0" spc="5" smtClean="0">
                <a:latin typeface="Arial"/>
                <a:cs typeface="Arial"/>
              </a:rPr>
              <a:t>Grandparent</a:t>
            </a:r>
            <a:endParaRPr lang="en-US" sz="1450" kern="0" dirty="0">
              <a:latin typeface="Arial"/>
              <a:cs typeface="Arial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44715" y="577545"/>
            <a:ext cx="5360035" cy="66675"/>
          </a:xfrm>
          <a:custGeom>
            <a:avLst/>
            <a:gdLst/>
            <a:ahLst/>
            <a:cxnLst/>
            <a:rect l="l" t="t" r="r" b="b"/>
            <a:pathLst>
              <a:path w="5360035" h="66675">
                <a:moveTo>
                  <a:pt x="0" y="0"/>
                </a:moveTo>
                <a:lnTo>
                  <a:pt x="5359567" y="0"/>
                </a:lnTo>
                <a:lnTo>
                  <a:pt x="5359567" y="66578"/>
                </a:lnTo>
                <a:lnTo>
                  <a:pt x="0" y="66578"/>
                </a:lnTo>
                <a:lnTo>
                  <a:pt x="0" y="0"/>
                </a:lnTo>
                <a:close/>
              </a:path>
            </a:pathLst>
          </a:custGeom>
          <a:solidFill>
            <a:srgbClr val="FFDF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75" dirty="0"/>
              <a:t>Red-Black </a:t>
            </a:r>
            <a:r>
              <a:rPr spc="105" dirty="0"/>
              <a:t>Trees </a:t>
            </a:r>
            <a:r>
              <a:rPr spc="-130" dirty="0"/>
              <a:t>-</a:t>
            </a:r>
            <a:r>
              <a:rPr spc="-145" dirty="0"/>
              <a:t> </a:t>
            </a:r>
            <a:r>
              <a:rPr spc="120" dirty="0"/>
              <a:t>Removal</a:t>
            </a:r>
          </a:p>
        </p:txBody>
      </p:sp>
      <p:sp>
        <p:nvSpPr>
          <p:cNvPr id="4" name="object 4"/>
          <p:cNvSpPr/>
          <p:nvPr/>
        </p:nvSpPr>
        <p:spPr>
          <a:xfrm>
            <a:off x="927715" y="802881"/>
            <a:ext cx="5825972" cy="31876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61227" y="4613865"/>
            <a:ext cx="58419" cy="58419"/>
          </a:xfrm>
          <a:custGeom>
            <a:avLst/>
            <a:gdLst/>
            <a:ahLst/>
            <a:cxnLst/>
            <a:rect l="l" t="t" r="r" b="b"/>
            <a:pathLst>
              <a:path w="58419" h="58420">
                <a:moveTo>
                  <a:pt x="0" y="0"/>
                </a:moveTo>
                <a:lnTo>
                  <a:pt x="58256" y="0"/>
                </a:lnTo>
                <a:lnTo>
                  <a:pt x="58256" y="58256"/>
                </a:lnTo>
                <a:lnTo>
                  <a:pt x="0" y="58256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911593" y="4105127"/>
            <a:ext cx="5351780" cy="14927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8755">
              <a:lnSpc>
                <a:spcPct val="100000"/>
              </a:lnSpc>
            </a:pPr>
            <a:r>
              <a:rPr sz="1450" b="1" spc="5" dirty="0">
                <a:latin typeface="Arial"/>
                <a:cs typeface="Arial"/>
              </a:rPr>
              <a:t>Figure </a:t>
            </a:r>
            <a:r>
              <a:rPr sz="1450" b="1" spc="10" dirty="0">
                <a:latin typeface="Arial"/>
                <a:cs typeface="Arial"/>
              </a:rPr>
              <a:t>25 </a:t>
            </a:r>
            <a:r>
              <a:rPr sz="1450" spc="5" dirty="0">
                <a:latin typeface="Arial"/>
                <a:cs typeface="Arial"/>
              </a:rPr>
              <a:t>Bubbling </a:t>
            </a:r>
            <a:r>
              <a:rPr sz="1450" spc="10" dirty="0">
                <a:latin typeface="Arial"/>
                <a:cs typeface="Arial"/>
              </a:rPr>
              <a:t>Up a </a:t>
            </a:r>
            <a:r>
              <a:rPr sz="1450" spc="5" dirty="0">
                <a:latin typeface="Arial"/>
                <a:cs typeface="Arial"/>
              </a:rPr>
              <a:t>Double-Black</a:t>
            </a:r>
            <a:r>
              <a:rPr sz="1450" spc="-10" dirty="0">
                <a:latin typeface="Arial"/>
                <a:cs typeface="Arial"/>
              </a:rPr>
              <a:t> </a:t>
            </a:r>
            <a:r>
              <a:rPr sz="1450" spc="10" dirty="0">
                <a:latin typeface="Arial"/>
                <a:cs typeface="Arial"/>
              </a:rPr>
              <a:t>Node</a:t>
            </a:r>
            <a:endParaRPr sz="145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3"/>
              </a:spcBef>
            </a:pPr>
            <a:endParaRPr sz="125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450" spc="5" dirty="0">
                <a:latin typeface="Arial"/>
                <a:cs typeface="Arial"/>
              </a:rPr>
              <a:t>If </a:t>
            </a:r>
            <a:r>
              <a:rPr sz="1450" spc="10" dirty="0">
                <a:latin typeface="Arial"/>
                <a:cs typeface="Arial"/>
              </a:rPr>
              <a:t>a </a:t>
            </a:r>
            <a:r>
              <a:rPr sz="1450" spc="5" dirty="0">
                <a:latin typeface="Arial"/>
                <a:cs typeface="Arial"/>
              </a:rPr>
              <a:t>double black reaches the root, replace </a:t>
            </a:r>
            <a:r>
              <a:rPr sz="1450" dirty="0">
                <a:latin typeface="Arial"/>
                <a:cs typeface="Arial"/>
              </a:rPr>
              <a:t>it </a:t>
            </a:r>
            <a:r>
              <a:rPr sz="1450" spc="5" dirty="0">
                <a:latin typeface="Arial"/>
                <a:cs typeface="Arial"/>
              </a:rPr>
              <a:t>with </a:t>
            </a:r>
            <a:r>
              <a:rPr sz="1450" spc="10" dirty="0">
                <a:latin typeface="Arial"/>
                <a:cs typeface="Arial"/>
              </a:rPr>
              <a:t>a </a:t>
            </a:r>
            <a:r>
              <a:rPr sz="1450" spc="5" dirty="0">
                <a:latin typeface="Arial"/>
                <a:cs typeface="Arial"/>
              </a:rPr>
              <a:t>regular</a:t>
            </a:r>
            <a:r>
              <a:rPr sz="1450" spc="70" dirty="0">
                <a:latin typeface="Arial"/>
                <a:cs typeface="Arial"/>
              </a:rPr>
              <a:t> </a:t>
            </a:r>
            <a:r>
              <a:rPr sz="1450" spc="5" dirty="0">
                <a:latin typeface="Arial"/>
                <a:cs typeface="Arial"/>
              </a:rPr>
              <a:t>black:</a:t>
            </a:r>
            <a:endParaRPr sz="1450" dirty="0">
              <a:latin typeface="Arial"/>
              <a:cs typeface="Arial"/>
            </a:endParaRPr>
          </a:p>
          <a:p>
            <a:pPr marL="347980">
              <a:lnSpc>
                <a:spcPct val="100000"/>
              </a:lnSpc>
              <a:spcBef>
                <a:spcPts val="900"/>
              </a:spcBef>
            </a:pPr>
            <a:r>
              <a:rPr sz="1100" spc="10" dirty="0">
                <a:latin typeface="Arial"/>
                <a:cs typeface="Arial"/>
              </a:rPr>
              <a:t>Reduces the cost </a:t>
            </a:r>
            <a:r>
              <a:rPr sz="1100" spc="5" dirty="0">
                <a:latin typeface="Arial"/>
                <a:cs typeface="Arial"/>
              </a:rPr>
              <a:t>of all </a:t>
            </a:r>
            <a:r>
              <a:rPr sz="1100" spc="10" dirty="0">
                <a:latin typeface="Arial"/>
                <a:cs typeface="Arial"/>
              </a:rPr>
              <a:t>paths by</a:t>
            </a:r>
            <a:r>
              <a:rPr sz="1100" spc="-70" dirty="0">
                <a:latin typeface="Arial"/>
                <a:cs typeface="Arial"/>
              </a:rPr>
              <a:t> </a:t>
            </a:r>
            <a:r>
              <a:rPr sz="1100" spc="10" dirty="0" smtClean="0">
                <a:latin typeface="Arial"/>
                <a:cs typeface="Arial"/>
              </a:rPr>
              <a:t>1</a:t>
            </a:r>
            <a:r>
              <a:rPr lang="en-US" sz="1100" spc="10" dirty="0" smtClean="0">
                <a:latin typeface="Arial"/>
                <a:cs typeface="Arial"/>
              </a:rPr>
              <a:t> </a:t>
            </a:r>
          </a:p>
          <a:p>
            <a:pPr marL="347980">
              <a:spcBef>
                <a:spcPts val="900"/>
              </a:spcBef>
            </a:pPr>
            <a:r>
              <a:rPr lang="en-US" sz="1100" spc="10" dirty="0">
                <a:latin typeface="Arial"/>
                <a:cs typeface="Arial"/>
              </a:rPr>
              <a:t>Preserves the "equal </a:t>
            </a:r>
            <a:r>
              <a:rPr lang="en-US" sz="1100" spc="5" dirty="0">
                <a:latin typeface="Arial"/>
                <a:cs typeface="Arial"/>
              </a:rPr>
              <a:t>exit cost"</a:t>
            </a:r>
            <a:r>
              <a:rPr lang="en-US" sz="1100" spc="-40" dirty="0">
                <a:latin typeface="Arial"/>
                <a:cs typeface="Arial"/>
              </a:rPr>
              <a:t> </a:t>
            </a:r>
            <a:r>
              <a:rPr lang="en-US" sz="1100" spc="5" dirty="0">
                <a:latin typeface="Arial"/>
                <a:cs typeface="Arial"/>
              </a:rPr>
              <a:t>rule</a:t>
            </a:r>
            <a:endParaRPr lang="en-US" sz="1100" dirty="0">
              <a:latin typeface="Arial"/>
              <a:cs typeface="Arial"/>
            </a:endParaRPr>
          </a:p>
          <a:p>
            <a:pPr marL="347980">
              <a:lnSpc>
                <a:spcPct val="100000"/>
              </a:lnSpc>
              <a:spcBef>
                <a:spcPts val="900"/>
              </a:spcBef>
            </a:pPr>
            <a:endParaRPr sz="1100" dirty="0">
              <a:latin typeface="Arial"/>
              <a:cs typeface="Arial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44715" y="572495"/>
            <a:ext cx="5360035" cy="66675"/>
          </a:xfrm>
          <a:custGeom>
            <a:avLst/>
            <a:gdLst/>
            <a:ahLst/>
            <a:cxnLst/>
            <a:rect l="l" t="t" r="r" b="b"/>
            <a:pathLst>
              <a:path w="5360035" h="66675">
                <a:moveTo>
                  <a:pt x="0" y="0"/>
                </a:moveTo>
                <a:lnTo>
                  <a:pt x="5359567" y="0"/>
                </a:lnTo>
                <a:lnTo>
                  <a:pt x="5359567" y="66578"/>
                </a:lnTo>
                <a:lnTo>
                  <a:pt x="0" y="66578"/>
                </a:lnTo>
                <a:lnTo>
                  <a:pt x="0" y="0"/>
                </a:lnTo>
                <a:close/>
              </a:path>
            </a:pathLst>
          </a:custGeom>
          <a:solidFill>
            <a:srgbClr val="FFDF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75" dirty="0"/>
              <a:t>Red-Black </a:t>
            </a:r>
            <a:r>
              <a:rPr spc="105" dirty="0"/>
              <a:t>Trees </a:t>
            </a:r>
            <a:r>
              <a:rPr spc="-130" dirty="0"/>
              <a:t>-</a:t>
            </a:r>
            <a:r>
              <a:rPr spc="-160" dirty="0"/>
              <a:t> </a:t>
            </a:r>
            <a:r>
              <a:rPr spc="70" dirty="0"/>
              <a:t>Efficiency</a:t>
            </a:r>
          </a:p>
        </p:txBody>
      </p:sp>
      <p:sp>
        <p:nvSpPr>
          <p:cNvPr id="4" name="object 4"/>
          <p:cNvSpPr/>
          <p:nvPr/>
        </p:nvSpPr>
        <p:spPr>
          <a:xfrm>
            <a:off x="802873" y="827835"/>
            <a:ext cx="3337445" cy="10070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44715" y="607801"/>
            <a:ext cx="5360035" cy="66675"/>
          </a:xfrm>
          <a:custGeom>
            <a:avLst/>
            <a:gdLst/>
            <a:ahLst/>
            <a:cxnLst/>
            <a:rect l="l" t="t" r="r" b="b"/>
            <a:pathLst>
              <a:path w="5360035" h="66675">
                <a:moveTo>
                  <a:pt x="0" y="0"/>
                </a:moveTo>
                <a:lnTo>
                  <a:pt x="5359567" y="0"/>
                </a:lnTo>
                <a:lnTo>
                  <a:pt x="5359567" y="66578"/>
                </a:lnTo>
                <a:lnTo>
                  <a:pt x="0" y="66578"/>
                </a:lnTo>
                <a:lnTo>
                  <a:pt x="0" y="0"/>
                </a:lnTo>
                <a:close/>
              </a:path>
            </a:pathLst>
          </a:custGeom>
          <a:solidFill>
            <a:srgbClr val="FFDF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31835" y="2268102"/>
            <a:ext cx="5343525" cy="2987675"/>
          </a:xfrm>
          <a:custGeom>
            <a:avLst/>
            <a:gdLst/>
            <a:ahLst/>
            <a:cxnLst/>
            <a:rect l="l" t="t" r="r" b="b"/>
            <a:pathLst>
              <a:path w="5343525" h="2987675">
                <a:moveTo>
                  <a:pt x="0" y="0"/>
                </a:moveTo>
                <a:lnTo>
                  <a:pt x="5342923" y="0"/>
                </a:lnTo>
                <a:lnTo>
                  <a:pt x="5342923" y="2987476"/>
                </a:lnTo>
              </a:path>
            </a:pathLst>
          </a:custGeom>
          <a:ln w="8322">
            <a:solidFill>
              <a:srgbClr val="CCCC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31835" y="2268102"/>
            <a:ext cx="0" cy="2987675"/>
          </a:xfrm>
          <a:custGeom>
            <a:avLst/>
            <a:gdLst/>
            <a:ahLst/>
            <a:cxnLst/>
            <a:rect l="l" t="t" r="r" b="b"/>
            <a:pathLst>
              <a:path h="2987675">
                <a:moveTo>
                  <a:pt x="0" y="2987476"/>
                </a:moveTo>
                <a:lnTo>
                  <a:pt x="0" y="0"/>
                </a:lnTo>
              </a:path>
            </a:pathLst>
          </a:custGeom>
          <a:ln w="8322">
            <a:solidFill>
              <a:srgbClr val="CCCC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105" dirty="0"/>
              <a:t>Basic </a:t>
            </a:r>
            <a:r>
              <a:rPr spc="65" dirty="0"/>
              <a:t>Tree</a:t>
            </a:r>
            <a:r>
              <a:rPr spc="-70" dirty="0"/>
              <a:t> </a:t>
            </a:r>
            <a:r>
              <a:rPr spc="120" dirty="0"/>
              <a:t>Concepts</a:t>
            </a:r>
          </a:p>
        </p:txBody>
      </p:sp>
      <p:sp>
        <p:nvSpPr>
          <p:cNvPr id="6" name="object 6"/>
          <p:cNvSpPr/>
          <p:nvPr/>
        </p:nvSpPr>
        <p:spPr>
          <a:xfrm>
            <a:off x="761227" y="907404"/>
            <a:ext cx="58419" cy="58419"/>
          </a:xfrm>
          <a:custGeom>
            <a:avLst/>
            <a:gdLst/>
            <a:ahLst/>
            <a:cxnLst/>
            <a:rect l="l" t="t" r="r" b="b"/>
            <a:pathLst>
              <a:path w="58419" h="58419">
                <a:moveTo>
                  <a:pt x="0" y="0"/>
                </a:moveTo>
                <a:lnTo>
                  <a:pt x="58256" y="0"/>
                </a:lnTo>
                <a:lnTo>
                  <a:pt x="58256" y="58256"/>
                </a:lnTo>
                <a:lnTo>
                  <a:pt x="0" y="58256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61227" y="1207007"/>
            <a:ext cx="58419" cy="58419"/>
          </a:xfrm>
          <a:custGeom>
            <a:avLst/>
            <a:gdLst/>
            <a:ahLst/>
            <a:cxnLst/>
            <a:rect l="l" t="t" r="r" b="b"/>
            <a:pathLst>
              <a:path w="58419" h="58419">
                <a:moveTo>
                  <a:pt x="0" y="0"/>
                </a:moveTo>
                <a:lnTo>
                  <a:pt x="58256" y="0"/>
                </a:lnTo>
                <a:lnTo>
                  <a:pt x="58256" y="58256"/>
                </a:lnTo>
                <a:lnTo>
                  <a:pt x="0" y="58256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19087" y="1523255"/>
            <a:ext cx="41910" cy="41910"/>
          </a:xfrm>
          <a:custGeom>
            <a:avLst/>
            <a:gdLst/>
            <a:ahLst/>
            <a:cxnLst/>
            <a:rect l="l" t="t" r="r" b="b"/>
            <a:pathLst>
              <a:path w="41909" h="41909">
                <a:moveTo>
                  <a:pt x="20805" y="41611"/>
                </a:moveTo>
                <a:lnTo>
                  <a:pt x="11702" y="40315"/>
                </a:lnTo>
                <a:lnTo>
                  <a:pt x="5200" y="36420"/>
                </a:lnTo>
                <a:lnTo>
                  <a:pt x="1299" y="29920"/>
                </a:lnTo>
                <a:lnTo>
                  <a:pt x="0" y="20805"/>
                </a:lnTo>
                <a:lnTo>
                  <a:pt x="1299" y="11691"/>
                </a:lnTo>
                <a:lnTo>
                  <a:pt x="5200" y="5191"/>
                </a:lnTo>
                <a:lnTo>
                  <a:pt x="11702" y="1296"/>
                </a:lnTo>
                <a:lnTo>
                  <a:pt x="20805" y="0"/>
                </a:lnTo>
                <a:lnTo>
                  <a:pt x="29909" y="1296"/>
                </a:lnTo>
                <a:lnTo>
                  <a:pt x="36411" y="5191"/>
                </a:lnTo>
                <a:lnTo>
                  <a:pt x="40311" y="11691"/>
                </a:lnTo>
                <a:lnTo>
                  <a:pt x="41611" y="20805"/>
                </a:lnTo>
                <a:lnTo>
                  <a:pt x="40311" y="29920"/>
                </a:lnTo>
                <a:lnTo>
                  <a:pt x="36411" y="36420"/>
                </a:lnTo>
                <a:lnTo>
                  <a:pt x="29909" y="40315"/>
                </a:lnTo>
                <a:lnTo>
                  <a:pt x="20805" y="4161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119087" y="1756280"/>
            <a:ext cx="41910" cy="41910"/>
          </a:xfrm>
          <a:custGeom>
            <a:avLst/>
            <a:gdLst/>
            <a:ahLst/>
            <a:cxnLst/>
            <a:rect l="l" t="t" r="r" b="b"/>
            <a:pathLst>
              <a:path w="41909" h="41910">
                <a:moveTo>
                  <a:pt x="20805" y="41611"/>
                </a:moveTo>
                <a:lnTo>
                  <a:pt x="11702" y="40315"/>
                </a:lnTo>
                <a:lnTo>
                  <a:pt x="5200" y="36420"/>
                </a:lnTo>
                <a:lnTo>
                  <a:pt x="1299" y="29920"/>
                </a:lnTo>
                <a:lnTo>
                  <a:pt x="0" y="20805"/>
                </a:lnTo>
                <a:lnTo>
                  <a:pt x="1299" y="11691"/>
                </a:lnTo>
                <a:lnTo>
                  <a:pt x="5200" y="5191"/>
                </a:lnTo>
                <a:lnTo>
                  <a:pt x="11702" y="1296"/>
                </a:lnTo>
                <a:lnTo>
                  <a:pt x="20805" y="0"/>
                </a:lnTo>
                <a:lnTo>
                  <a:pt x="29909" y="1296"/>
                </a:lnTo>
                <a:lnTo>
                  <a:pt x="36411" y="5191"/>
                </a:lnTo>
                <a:lnTo>
                  <a:pt x="40311" y="11691"/>
                </a:lnTo>
                <a:lnTo>
                  <a:pt x="41611" y="20805"/>
                </a:lnTo>
                <a:lnTo>
                  <a:pt x="40311" y="29920"/>
                </a:lnTo>
                <a:lnTo>
                  <a:pt x="36411" y="36420"/>
                </a:lnTo>
                <a:lnTo>
                  <a:pt x="29909" y="40315"/>
                </a:lnTo>
                <a:lnTo>
                  <a:pt x="20805" y="4161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61227" y="2064205"/>
            <a:ext cx="58419" cy="58419"/>
          </a:xfrm>
          <a:custGeom>
            <a:avLst/>
            <a:gdLst/>
            <a:ahLst/>
            <a:cxnLst/>
            <a:rect l="l" t="t" r="r" b="b"/>
            <a:pathLst>
              <a:path w="58419" h="58419">
                <a:moveTo>
                  <a:pt x="0" y="0"/>
                </a:moveTo>
                <a:lnTo>
                  <a:pt x="58256" y="0"/>
                </a:lnTo>
                <a:lnTo>
                  <a:pt x="58256" y="58256"/>
                </a:lnTo>
                <a:lnTo>
                  <a:pt x="0" y="58256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911593" y="727806"/>
            <a:ext cx="3745865" cy="14757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35600"/>
              </a:lnSpc>
            </a:pPr>
            <a:r>
              <a:rPr sz="1450" spc="10" dirty="0">
                <a:latin typeface="Arial"/>
                <a:cs typeface="Arial"/>
              </a:rPr>
              <a:t>A </a:t>
            </a:r>
            <a:r>
              <a:rPr sz="1450" spc="5" dirty="0">
                <a:latin typeface="Arial"/>
                <a:cs typeface="Arial"/>
              </a:rPr>
              <a:t>tree class holds </a:t>
            </a:r>
            <a:r>
              <a:rPr sz="1450" spc="10" dirty="0">
                <a:latin typeface="Arial"/>
                <a:cs typeface="Arial"/>
              </a:rPr>
              <a:t>a </a:t>
            </a:r>
            <a:r>
              <a:rPr sz="1450" spc="5" dirty="0">
                <a:latin typeface="Arial"/>
                <a:cs typeface="Arial"/>
              </a:rPr>
              <a:t>reference to </a:t>
            </a:r>
            <a:r>
              <a:rPr sz="1450" spc="10" dirty="0">
                <a:latin typeface="Arial"/>
                <a:cs typeface="Arial"/>
              </a:rPr>
              <a:t>a </a:t>
            </a:r>
            <a:r>
              <a:rPr sz="1450" spc="5" dirty="0">
                <a:latin typeface="Arial"/>
                <a:cs typeface="Arial"/>
              </a:rPr>
              <a:t>root</a:t>
            </a:r>
            <a:r>
              <a:rPr sz="1450" dirty="0">
                <a:latin typeface="Arial"/>
                <a:cs typeface="Arial"/>
              </a:rPr>
              <a:t> </a:t>
            </a:r>
            <a:r>
              <a:rPr sz="1450" spc="5" dirty="0">
                <a:latin typeface="Arial"/>
                <a:cs typeface="Arial"/>
              </a:rPr>
              <a:t>node.  </a:t>
            </a:r>
            <a:r>
              <a:rPr sz="1450" spc="10" dirty="0">
                <a:latin typeface="Arial"/>
                <a:cs typeface="Arial"/>
              </a:rPr>
              <a:t>Each node</a:t>
            </a:r>
            <a:r>
              <a:rPr sz="1450" spc="-85" dirty="0">
                <a:latin typeface="Arial"/>
                <a:cs typeface="Arial"/>
              </a:rPr>
              <a:t> </a:t>
            </a:r>
            <a:r>
              <a:rPr sz="1450" spc="5" dirty="0">
                <a:latin typeface="Arial"/>
                <a:cs typeface="Arial"/>
              </a:rPr>
              <a:t>holds:</a:t>
            </a:r>
            <a:endParaRPr sz="1450" dirty="0">
              <a:latin typeface="Arial"/>
              <a:cs typeface="Arial"/>
            </a:endParaRPr>
          </a:p>
          <a:p>
            <a:pPr marL="347980">
              <a:lnSpc>
                <a:spcPct val="100000"/>
              </a:lnSpc>
              <a:spcBef>
                <a:spcPts val="900"/>
              </a:spcBef>
            </a:pPr>
            <a:r>
              <a:rPr sz="1100" spc="15" dirty="0">
                <a:latin typeface="Arial"/>
                <a:cs typeface="Arial"/>
              </a:rPr>
              <a:t>A </a:t>
            </a:r>
            <a:r>
              <a:rPr sz="1100" spc="10" dirty="0">
                <a:latin typeface="Arial"/>
                <a:cs typeface="Arial"/>
              </a:rPr>
              <a:t>data</a:t>
            </a:r>
            <a:r>
              <a:rPr sz="1100" spc="-100" dirty="0">
                <a:latin typeface="Arial"/>
                <a:cs typeface="Arial"/>
              </a:rPr>
              <a:t> </a:t>
            </a:r>
            <a:r>
              <a:rPr sz="1100" spc="10" dirty="0">
                <a:latin typeface="Arial"/>
                <a:cs typeface="Arial"/>
              </a:rPr>
              <a:t>item</a:t>
            </a:r>
            <a:endParaRPr sz="1100" dirty="0">
              <a:latin typeface="Arial"/>
              <a:cs typeface="Arial"/>
            </a:endParaRPr>
          </a:p>
          <a:p>
            <a:pPr marL="347980">
              <a:lnSpc>
                <a:spcPct val="100000"/>
              </a:lnSpc>
              <a:spcBef>
                <a:spcPts val="515"/>
              </a:spcBef>
            </a:pPr>
            <a:r>
              <a:rPr sz="1100" spc="15" dirty="0">
                <a:latin typeface="Arial"/>
                <a:cs typeface="Arial"/>
              </a:rPr>
              <a:t>A </a:t>
            </a:r>
            <a:r>
              <a:rPr sz="1100" spc="5" dirty="0">
                <a:latin typeface="Arial"/>
                <a:cs typeface="Arial"/>
              </a:rPr>
              <a:t>list of </a:t>
            </a:r>
            <a:r>
              <a:rPr sz="1100" spc="10" dirty="0">
                <a:latin typeface="Arial"/>
                <a:cs typeface="Arial"/>
              </a:rPr>
              <a:t>references </a:t>
            </a:r>
            <a:r>
              <a:rPr sz="1100" spc="5" dirty="0">
                <a:latin typeface="Arial"/>
                <a:cs typeface="Arial"/>
              </a:rPr>
              <a:t>to </a:t>
            </a:r>
            <a:r>
              <a:rPr sz="1100" spc="10" dirty="0">
                <a:latin typeface="Arial"/>
                <a:cs typeface="Arial"/>
              </a:rPr>
              <a:t>the </a:t>
            </a:r>
            <a:r>
              <a:rPr sz="1100" spc="5" dirty="0">
                <a:latin typeface="Arial"/>
                <a:cs typeface="Arial"/>
              </a:rPr>
              <a:t>child</a:t>
            </a:r>
            <a:r>
              <a:rPr sz="1100" spc="-50" dirty="0">
                <a:latin typeface="Arial"/>
                <a:cs typeface="Arial"/>
              </a:rPr>
              <a:t> </a:t>
            </a:r>
            <a:r>
              <a:rPr sz="1100" spc="10" dirty="0">
                <a:latin typeface="Arial"/>
                <a:cs typeface="Arial"/>
              </a:rPr>
              <a:t>nodes</a:t>
            </a:r>
            <a:endParaRPr sz="11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950"/>
              </a:spcBef>
            </a:pPr>
            <a:r>
              <a:rPr sz="1450" spc="10" dirty="0">
                <a:latin typeface="Arial"/>
                <a:cs typeface="Arial"/>
              </a:rPr>
              <a:t>A </a:t>
            </a:r>
            <a:r>
              <a:rPr sz="1450" spc="10" dirty="0">
                <a:latin typeface="Courier" charset="0"/>
                <a:cs typeface="Courier" charset="0"/>
              </a:rPr>
              <a:t>Tree</a:t>
            </a:r>
            <a:r>
              <a:rPr sz="1450" spc="-560" dirty="0">
                <a:latin typeface="Courier" charset="0"/>
                <a:cs typeface="Courier" charset="0"/>
              </a:rPr>
              <a:t> </a:t>
            </a:r>
            <a:r>
              <a:rPr sz="1450" spc="5" dirty="0">
                <a:latin typeface="Arial"/>
                <a:cs typeface="Arial"/>
              </a:rPr>
              <a:t>class:</a:t>
            </a:r>
            <a:endParaRPr sz="1450" dirty="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75830" y="2330757"/>
            <a:ext cx="2721610" cy="317022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850" spc="15" dirty="0">
                <a:latin typeface="Courier" charset="0"/>
                <a:cs typeface="Courier" charset="0"/>
              </a:rPr>
              <a:t>public class</a:t>
            </a:r>
            <a:r>
              <a:rPr sz="850" spc="-35" dirty="0">
                <a:latin typeface="Courier" charset="0"/>
                <a:cs typeface="Courier" charset="0"/>
              </a:rPr>
              <a:t> </a:t>
            </a:r>
            <a:r>
              <a:rPr sz="850" spc="15" dirty="0">
                <a:latin typeface="Courier" charset="0"/>
                <a:cs typeface="Courier" charset="0"/>
              </a:rPr>
              <a:t>Tree</a:t>
            </a:r>
            <a:endParaRPr sz="850" dirty="0">
              <a:latin typeface="Courier" charset="0"/>
              <a:cs typeface="Courier" charset="0"/>
            </a:endParaRPr>
          </a:p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850" spc="15" dirty="0">
                <a:latin typeface="Courier" charset="0"/>
                <a:cs typeface="Courier" charset="0"/>
              </a:rPr>
              <a:t>{</a:t>
            </a:r>
            <a:endParaRPr sz="850" dirty="0">
              <a:latin typeface="Courier" charset="0"/>
              <a:cs typeface="Courier" charset="0"/>
            </a:endParaRPr>
          </a:p>
          <a:p>
            <a:pPr marL="214629">
              <a:lnSpc>
                <a:spcPct val="100000"/>
              </a:lnSpc>
              <a:spcBef>
                <a:spcPts val="25"/>
              </a:spcBef>
            </a:pPr>
            <a:r>
              <a:rPr sz="850" spc="15" dirty="0">
                <a:latin typeface="Courier" charset="0"/>
                <a:cs typeface="Courier" charset="0"/>
              </a:rPr>
              <a:t>private Node</a:t>
            </a:r>
            <a:r>
              <a:rPr sz="850" spc="-30" dirty="0">
                <a:latin typeface="Courier" charset="0"/>
                <a:cs typeface="Courier" charset="0"/>
              </a:rPr>
              <a:t> </a:t>
            </a:r>
            <a:r>
              <a:rPr sz="850" spc="15" dirty="0">
                <a:latin typeface="Courier" charset="0"/>
                <a:cs typeface="Courier" charset="0"/>
              </a:rPr>
              <a:t>root;</a:t>
            </a:r>
            <a:endParaRPr sz="850" dirty="0">
              <a:latin typeface="Courier" charset="0"/>
              <a:cs typeface="Courier" charset="0"/>
            </a:endParaRPr>
          </a:p>
          <a:p>
            <a:pPr>
              <a:lnSpc>
                <a:spcPct val="100000"/>
              </a:lnSpc>
              <a:spcBef>
                <a:spcPts val="42"/>
              </a:spcBef>
            </a:pPr>
            <a:endParaRPr sz="900" dirty="0">
              <a:latin typeface="Times New Roman"/>
              <a:cs typeface="Times New Roman"/>
            </a:endParaRPr>
          </a:p>
          <a:p>
            <a:pPr marL="214629">
              <a:lnSpc>
                <a:spcPct val="100000"/>
              </a:lnSpc>
            </a:pPr>
            <a:r>
              <a:rPr sz="850" spc="15" dirty="0">
                <a:latin typeface="Courier" charset="0"/>
                <a:cs typeface="Courier" charset="0"/>
              </a:rPr>
              <a:t>class</a:t>
            </a:r>
            <a:r>
              <a:rPr sz="850" spc="-55" dirty="0">
                <a:latin typeface="Courier" charset="0"/>
                <a:cs typeface="Courier" charset="0"/>
              </a:rPr>
              <a:t> </a:t>
            </a:r>
            <a:r>
              <a:rPr sz="850" spc="15" dirty="0">
                <a:latin typeface="Courier" charset="0"/>
                <a:cs typeface="Courier" charset="0"/>
              </a:rPr>
              <a:t>Node</a:t>
            </a:r>
            <a:endParaRPr sz="850" dirty="0">
              <a:latin typeface="Courier" charset="0"/>
              <a:cs typeface="Courier" charset="0"/>
            </a:endParaRPr>
          </a:p>
          <a:p>
            <a:pPr marL="214629">
              <a:lnSpc>
                <a:spcPct val="100000"/>
              </a:lnSpc>
              <a:spcBef>
                <a:spcPts val="25"/>
              </a:spcBef>
            </a:pPr>
            <a:r>
              <a:rPr sz="850" spc="15" dirty="0">
                <a:latin typeface="Courier" charset="0"/>
                <a:cs typeface="Courier" charset="0"/>
              </a:rPr>
              <a:t>{</a:t>
            </a:r>
            <a:endParaRPr sz="850" dirty="0">
              <a:latin typeface="Courier" charset="0"/>
              <a:cs typeface="Courier" charset="0"/>
            </a:endParaRPr>
          </a:p>
          <a:p>
            <a:pPr marL="416559">
              <a:lnSpc>
                <a:spcPct val="100000"/>
              </a:lnSpc>
              <a:spcBef>
                <a:spcPts val="25"/>
              </a:spcBef>
            </a:pPr>
            <a:r>
              <a:rPr sz="850" spc="15" dirty="0">
                <a:latin typeface="Courier" charset="0"/>
                <a:cs typeface="Courier" charset="0"/>
              </a:rPr>
              <a:t>public Object</a:t>
            </a:r>
            <a:r>
              <a:rPr sz="850" spc="-30" dirty="0">
                <a:latin typeface="Courier" charset="0"/>
                <a:cs typeface="Courier" charset="0"/>
              </a:rPr>
              <a:t> </a:t>
            </a:r>
            <a:r>
              <a:rPr sz="850" spc="15" dirty="0">
                <a:latin typeface="Courier" charset="0"/>
                <a:cs typeface="Courier" charset="0"/>
              </a:rPr>
              <a:t>data;</a:t>
            </a:r>
            <a:endParaRPr sz="850" dirty="0">
              <a:latin typeface="Courier" charset="0"/>
              <a:cs typeface="Courier" charset="0"/>
            </a:endParaRPr>
          </a:p>
          <a:p>
            <a:pPr marL="416559">
              <a:lnSpc>
                <a:spcPct val="100000"/>
              </a:lnSpc>
              <a:spcBef>
                <a:spcPts val="25"/>
              </a:spcBef>
            </a:pPr>
            <a:r>
              <a:rPr sz="850" spc="15" dirty="0">
                <a:latin typeface="Courier" charset="0"/>
                <a:cs typeface="Courier" charset="0"/>
              </a:rPr>
              <a:t>public List&lt;Node&gt;</a:t>
            </a:r>
            <a:r>
              <a:rPr sz="850" dirty="0">
                <a:latin typeface="Courier" charset="0"/>
                <a:cs typeface="Courier" charset="0"/>
              </a:rPr>
              <a:t> </a:t>
            </a:r>
            <a:r>
              <a:rPr sz="850" spc="15" dirty="0">
                <a:latin typeface="Courier" charset="0"/>
                <a:cs typeface="Courier" charset="0"/>
              </a:rPr>
              <a:t>children;</a:t>
            </a:r>
            <a:endParaRPr sz="850" dirty="0">
              <a:latin typeface="Courier" charset="0"/>
              <a:cs typeface="Courier" charset="0"/>
            </a:endParaRPr>
          </a:p>
          <a:p>
            <a:pPr marL="214629">
              <a:lnSpc>
                <a:spcPct val="100000"/>
              </a:lnSpc>
              <a:spcBef>
                <a:spcPts val="25"/>
              </a:spcBef>
            </a:pPr>
            <a:r>
              <a:rPr sz="850" spc="15" dirty="0">
                <a:latin typeface="Courier" charset="0"/>
                <a:cs typeface="Courier" charset="0"/>
              </a:rPr>
              <a:t>}</a:t>
            </a:r>
            <a:endParaRPr sz="850" dirty="0">
              <a:latin typeface="Courier" charset="0"/>
              <a:cs typeface="Courier" charset="0"/>
            </a:endParaRPr>
          </a:p>
          <a:p>
            <a:pPr>
              <a:lnSpc>
                <a:spcPct val="100000"/>
              </a:lnSpc>
              <a:spcBef>
                <a:spcPts val="42"/>
              </a:spcBef>
            </a:pPr>
            <a:endParaRPr sz="900" dirty="0">
              <a:latin typeface="Times New Roman"/>
              <a:cs typeface="Times New Roman"/>
            </a:endParaRPr>
          </a:p>
          <a:p>
            <a:pPr marL="214629">
              <a:lnSpc>
                <a:spcPct val="100000"/>
              </a:lnSpc>
            </a:pPr>
            <a:r>
              <a:rPr sz="850" spc="15" dirty="0">
                <a:latin typeface="Courier" charset="0"/>
                <a:cs typeface="Courier" charset="0"/>
              </a:rPr>
              <a:t>public Tree(Object</a:t>
            </a:r>
            <a:r>
              <a:rPr sz="850" spc="5" dirty="0">
                <a:latin typeface="Courier" charset="0"/>
                <a:cs typeface="Courier" charset="0"/>
              </a:rPr>
              <a:t> </a:t>
            </a:r>
            <a:r>
              <a:rPr sz="850" spc="15" dirty="0">
                <a:latin typeface="Courier" charset="0"/>
                <a:cs typeface="Courier" charset="0"/>
              </a:rPr>
              <a:t>rootData)</a:t>
            </a:r>
            <a:endParaRPr sz="850" dirty="0">
              <a:latin typeface="Courier" charset="0"/>
              <a:cs typeface="Courier" charset="0"/>
            </a:endParaRPr>
          </a:p>
          <a:p>
            <a:pPr marL="214629">
              <a:lnSpc>
                <a:spcPct val="100000"/>
              </a:lnSpc>
              <a:spcBef>
                <a:spcPts val="25"/>
              </a:spcBef>
            </a:pPr>
            <a:r>
              <a:rPr sz="850" spc="15" dirty="0">
                <a:latin typeface="Courier" charset="0"/>
                <a:cs typeface="Courier" charset="0"/>
              </a:rPr>
              <a:t>{</a:t>
            </a:r>
            <a:endParaRPr sz="850" dirty="0">
              <a:latin typeface="Courier" charset="0"/>
              <a:cs typeface="Courier" charset="0"/>
            </a:endParaRPr>
          </a:p>
          <a:p>
            <a:pPr marL="416559" marR="880744">
              <a:lnSpc>
                <a:spcPct val="102800"/>
              </a:lnSpc>
            </a:pPr>
            <a:r>
              <a:rPr sz="850" spc="15" dirty="0">
                <a:latin typeface="Courier" charset="0"/>
                <a:cs typeface="Courier" charset="0"/>
              </a:rPr>
              <a:t>root = new Node();  root.data =</a:t>
            </a:r>
            <a:r>
              <a:rPr sz="850" spc="-20" dirty="0">
                <a:latin typeface="Courier" charset="0"/>
                <a:cs typeface="Courier" charset="0"/>
              </a:rPr>
              <a:t> </a:t>
            </a:r>
            <a:r>
              <a:rPr sz="850" spc="15" dirty="0">
                <a:latin typeface="Courier" charset="0"/>
                <a:cs typeface="Courier" charset="0"/>
              </a:rPr>
              <a:t>rootData;</a:t>
            </a:r>
            <a:endParaRPr sz="850" dirty="0">
              <a:latin typeface="Courier" charset="0"/>
              <a:cs typeface="Courier" charset="0"/>
            </a:endParaRPr>
          </a:p>
          <a:p>
            <a:pPr marL="416559">
              <a:lnSpc>
                <a:spcPct val="100000"/>
              </a:lnSpc>
              <a:spcBef>
                <a:spcPts val="25"/>
              </a:spcBef>
            </a:pPr>
            <a:r>
              <a:rPr sz="850" spc="15" dirty="0">
                <a:latin typeface="Courier" charset="0"/>
                <a:cs typeface="Courier" charset="0"/>
              </a:rPr>
              <a:t>root.children = new</a:t>
            </a:r>
            <a:r>
              <a:rPr sz="850" spc="20" dirty="0">
                <a:latin typeface="Courier" charset="0"/>
                <a:cs typeface="Courier" charset="0"/>
              </a:rPr>
              <a:t> </a:t>
            </a:r>
            <a:r>
              <a:rPr sz="850" spc="15" dirty="0">
                <a:latin typeface="Courier" charset="0"/>
                <a:cs typeface="Courier" charset="0"/>
              </a:rPr>
              <a:t>ArrayList&lt;&gt;();</a:t>
            </a:r>
            <a:endParaRPr sz="850" dirty="0">
              <a:latin typeface="Courier" charset="0"/>
              <a:cs typeface="Courier" charset="0"/>
            </a:endParaRPr>
          </a:p>
          <a:p>
            <a:pPr marL="214629">
              <a:lnSpc>
                <a:spcPct val="100000"/>
              </a:lnSpc>
              <a:spcBef>
                <a:spcPts val="25"/>
              </a:spcBef>
            </a:pPr>
            <a:r>
              <a:rPr sz="850" spc="15" dirty="0">
                <a:latin typeface="Courier" charset="0"/>
                <a:cs typeface="Courier" charset="0"/>
              </a:rPr>
              <a:t>}</a:t>
            </a:r>
            <a:endParaRPr sz="850" dirty="0">
              <a:latin typeface="Courier" charset="0"/>
              <a:cs typeface="Courier" charset="0"/>
            </a:endParaRPr>
          </a:p>
          <a:p>
            <a:pPr>
              <a:lnSpc>
                <a:spcPct val="100000"/>
              </a:lnSpc>
              <a:spcBef>
                <a:spcPts val="42"/>
              </a:spcBef>
            </a:pPr>
            <a:endParaRPr sz="900" dirty="0">
              <a:latin typeface="Times New Roman"/>
              <a:cs typeface="Times New Roman"/>
            </a:endParaRPr>
          </a:p>
          <a:p>
            <a:pPr marL="214629">
              <a:lnSpc>
                <a:spcPct val="100000"/>
              </a:lnSpc>
            </a:pPr>
            <a:r>
              <a:rPr sz="850" spc="15" dirty="0">
                <a:latin typeface="Courier" charset="0"/>
                <a:cs typeface="Courier" charset="0"/>
              </a:rPr>
              <a:t>public void addSubtree(Tree</a:t>
            </a:r>
            <a:r>
              <a:rPr sz="850" spc="30" dirty="0">
                <a:latin typeface="Courier" charset="0"/>
                <a:cs typeface="Courier" charset="0"/>
              </a:rPr>
              <a:t> </a:t>
            </a:r>
            <a:r>
              <a:rPr sz="850" spc="15" dirty="0">
                <a:latin typeface="Courier" charset="0"/>
                <a:cs typeface="Courier" charset="0"/>
              </a:rPr>
              <a:t>subtree)</a:t>
            </a:r>
            <a:endParaRPr sz="850" dirty="0">
              <a:latin typeface="Courier" charset="0"/>
              <a:cs typeface="Courier" charset="0"/>
            </a:endParaRPr>
          </a:p>
          <a:p>
            <a:pPr marL="214629">
              <a:lnSpc>
                <a:spcPct val="100000"/>
              </a:lnSpc>
              <a:spcBef>
                <a:spcPts val="25"/>
              </a:spcBef>
            </a:pPr>
            <a:r>
              <a:rPr sz="850" spc="15" dirty="0">
                <a:latin typeface="Courier" charset="0"/>
                <a:cs typeface="Courier" charset="0"/>
              </a:rPr>
              <a:t>{</a:t>
            </a:r>
            <a:endParaRPr sz="850" dirty="0">
              <a:latin typeface="Courier" charset="0"/>
              <a:cs typeface="Courier" charset="0"/>
            </a:endParaRPr>
          </a:p>
          <a:p>
            <a:pPr marL="416559">
              <a:lnSpc>
                <a:spcPct val="100000"/>
              </a:lnSpc>
              <a:spcBef>
                <a:spcPts val="25"/>
              </a:spcBef>
            </a:pPr>
            <a:r>
              <a:rPr sz="850" spc="15" dirty="0">
                <a:latin typeface="Courier" charset="0"/>
                <a:cs typeface="Courier" charset="0"/>
              </a:rPr>
              <a:t>root.children.add(subtree.root);</a:t>
            </a:r>
            <a:endParaRPr sz="850" dirty="0">
              <a:latin typeface="Courier" charset="0"/>
              <a:cs typeface="Courier" charset="0"/>
            </a:endParaRPr>
          </a:p>
          <a:p>
            <a:pPr marL="214629">
              <a:lnSpc>
                <a:spcPct val="100000"/>
              </a:lnSpc>
              <a:spcBef>
                <a:spcPts val="25"/>
              </a:spcBef>
            </a:pPr>
            <a:r>
              <a:rPr sz="850" spc="15" dirty="0" smtClean="0">
                <a:latin typeface="Courier" charset="0"/>
                <a:cs typeface="Courier" charset="0"/>
              </a:rPr>
              <a:t>}</a:t>
            </a:r>
            <a:endParaRPr lang="en-US" sz="850" spc="15" dirty="0" smtClean="0">
              <a:latin typeface="Courier" charset="0"/>
              <a:cs typeface="Courier" charset="0"/>
            </a:endParaRPr>
          </a:p>
          <a:p>
            <a:pPr marL="214629">
              <a:lnSpc>
                <a:spcPct val="100000"/>
              </a:lnSpc>
            </a:pPr>
            <a:r>
              <a:rPr lang="en-US" sz="850" spc="15" dirty="0">
                <a:latin typeface="Courier" charset="0"/>
                <a:cs typeface="Courier" charset="0"/>
              </a:rPr>
              <a:t>. .</a:t>
            </a:r>
            <a:r>
              <a:rPr lang="en-US" sz="850" spc="-75" dirty="0">
                <a:latin typeface="Courier" charset="0"/>
                <a:cs typeface="Courier" charset="0"/>
              </a:rPr>
              <a:t> </a:t>
            </a:r>
            <a:r>
              <a:rPr lang="en-US" sz="850" spc="15" dirty="0">
                <a:latin typeface="Courier" charset="0"/>
                <a:cs typeface="Courier" charset="0"/>
              </a:rPr>
              <a:t>.</a:t>
            </a:r>
            <a:endParaRPr lang="en-US" sz="850" dirty="0">
              <a:latin typeface="Courier" charset="0"/>
              <a:cs typeface="Courier" charset="0"/>
            </a:endParaRPr>
          </a:p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lang="en-US" sz="850" spc="15" dirty="0">
                <a:latin typeface="Courier" charset="0"/>
                <a:cs typeface="Courier" charset="0"/>
              </a:rPr>
              <a:t>}</a:t>
            </a:r>
            <a:endParaRPr lang="en-US" sz="850" dirty="0">
              <a:latin typeface="Courier" charset="0"/>
              <a:cs typeface="Courier" charset="0"/>
            </a:endParaRPr>
          </a:p>
          <a:p>
            <a:pPr marL="214629">
              <a:lnSpc>
                <a:spcPct val="100000"/>
              </a:lnSpc>
              <a:spcBef>
                <a:spcPts val="25"/>
              </a:spcBef>
            </a:pPr>
            <a:endParaRPr sz="850" dirty="0">
              <a:latin typeface="Courier" charset="0"/>
              <a:cs typeface="Courier" charset="0"/>
            </a:endParaRPr>
          </a:p>
        </p:txBody>
      </p:sp>
    </p:spTree>
  </p:cSld>
  <p:clrMapOvr>
    <a:masterClrMapping/>
  </p:clrMapOvr>
  <p:transition spd="slow"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44715" y="582671"/>
            <a:ext cx="5360035" cy="66675"/>
          </a:xfrm>
          <a:custGeom>
            <a:avLst/>
            <a:gdLst/>
            <a:ahLst/>
            <a:cxnLst/>
            <a:rect l="l" t="t" r="r" b="b"/>
            <a:pathLst>
              <a:path w="5360035" h="66675">
                <a:moveTo>
                  <a:pt x="0" y="0"/>
                </a:moveTo>
                <a:lnTo>
                  <a:pt x="5359567" y="0"/>
                </a:lnTo>
                <a:lnTo>
                  <a:pt x="5359567" y="66578"/>
                </a:lnTo>
                <a:lnTo>
                  <a:pt x="0" y="66578"/>
                </a:lnTo>
                <a:lnTo>
                  <a:pt x="0" y="0"/>
                </a:lnTo>
                <a:close/>
              </a:path>
            </a:pathLst>
          </a:custGeom>
          <a:solidFill>
            <a:srgbClr val="C7215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70" dirty="0"/>
              <a:t>Self </a:t>
            </a:r>
            <a:r>
              <a:rPr spc="110" dirty="0"/>
              <a:t>Check</a:t>
            </a:r>
            <a:r>
              <a:rPr spc="-45" dirty="0"/>
              <a:t> </a:t>
            </a:r>
            <a:r>
              <a:rPr spc="35" dirty="0"/>
              <a:t>17.25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32015" y="763145"/>
            <a:ext cx="5575935" cy="3841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1200" spc="10" dirty="0">
                <a:latin typeface="Arial"/>
                <a:cs typeface="Arial"/>
              </a:rPr>
              <a:t>Consider the extreme example </a:t>
            </a:r>
            <a:r>
              <a:rPr sz="1200" spc="5" dirty="0">
                <a:latin typeface="Arial"/>
                <a:cs typeface="Arial"/>
              </a:rPr>
              <a:t>of </a:t>
            </a:r>
            <a:r>
              <a:rPr sz="1200" spc="10" dirty="0">
                <a:latin typeface="Arial"/>
                <a:cs typeface="Arial"/>
              </a:rPr>
              <a:t>a </a:t>
            </a:r>
            <a:r>
              <a:rPr sz="1200" spc="5" dirty="0">
                <a:latin typeface="Arial"/>
                <a:cs typeface="Arial"/>
              </a:rPr>
              <a:t>tree </a:t>
            </a:r>
            <a:r>
              <a:rPr sz="1200" spc="10" dirty="0">
                <a:latin typeface="Arial"/>
                <a:cs typeface="Arial"/>
              </a:rPr>
              <a:t>with only </a:t>
            </a:r>
            <a:r>
              <a:rPr sz="1200" spc="5" dirty="0">
                <a:latin typeface="Arial"/>
                <a:cs typeface="Arial"/>
              </a:rPr>
              <a:t>right </a:t>
            </a:r>
            <a:r>
              <a:rPr sz="1200" spc="10" dirty="0">
                <a:latin typeface="Arial"/>
                <a:cs typeface="Arial"/>
              </a:rPr>
              <a:t>children and </a:t>
            </a:r>
            <a:r>
              <a:rPr sz="1200" spc="5" dirty="0">
                <a:latin typeface="Arial"/>
                <a:cs typeface="Arial"/>
              </a:rPr>
              <a:t>at least </a:t>
            </a:r>
            <a:r>
              <a:rPr sz="1200" spc="10" dirty="0">
                <a:latin typeface="Arial"/>
                <a:cs typeface="Arial"/>
              </a:rPr>
              <a:t>three  nodes. </a:t>
            </a:r>
            <a:r>
              <a:rPr sz="1200" spc="15" dirty="0">
                <a:latin typeface="Arial"/>
                <a:cs typeface="Arial"/>
              </a:rPr>
              <a:t>Why </a:t>
            </a:r>
            <a:r>
              <a:rPr sz="1200" spc="5" dirty="0">
                <a:latin typeface="Arial"/>
                <a:cs typeface="Arial"/>
              </a:rPr>
              <a:t>can’t this </a:t>
            </a:r>
            <a:r>
              <a:rPr sz="1200" spc="10" dirty="0">
                <a:latin typeface="Arial"/>
                <a:cs typeface="Arial"/>
              </a:rPr>
              <a:t>be a red-black</a:t>
            </a:r>
            <a:r>
              <a:rPr sz="1200" spc="-60" dirty="0">
                <a:latin typeface="Arial"/>
                <a:cs typeface="Arial"/>
              </a:rPr>
              <a:t> </a:t>
            </a:r>
            <a:r>
              <a:rPr sz="1200" spc="10" dirty="0">
                <a:latin typeface="Arial"/>
                <a:cs typeface="Arial"/>
              </a:rPr>
              <a:t>tree?</a:t>
            </a:r>
            <a:endParaRPr sz="12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44740" y="1169090"/>
            <a:ext cx="907186" cy="12400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911593" y="2439304"/>
            <a:ext cx="5452745" cy="1062355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 marR="5080">
              <a:lnSpc>
                <a:spcPct val="116700"/>
              </a:lnSpc>
              <a:spcBef>
                <a:spcPts val="20"/>
              </a:spcBef>
            </a:pPr>
            <a:r>
              <a:rPr sz="1450" b="1" spc="10" dirty="0">
                <a:latin typeface="Arial"/>
                <a:cs typeface="Arial"/>
              </a:rPr>
              <a:t>Answer: </a:t>
            </a:r>
            <a:r>
              <a:rPr sz="1450" spc="10" dirty="0">
                <a:latin typeface="Arial"/>
                <a:cs typeface="Arial"/>
              </a:rPr>
              <a:t>The </a:t>
            </a:r>
            <a:r>
              <a:rPr sz="1450" spc="5" dirty="0">
                <a:latin typeface="Arial"/>
                <a:cs typeface="Arial"/>
              </a:rPr>
              <a:t>root must </a:t>
            </a:r>
            <a:r>
              <a:rPr sz="1450" spc="10" dirty="0">
                <a:latin typeface="Arial"/>
                <a:cs typeface="Arial"/>
              </a:rPr>
              <a:t>be </a:t>
            </a:r>
            <a:r>
              <a:rPr sz="1450" spc="5" dirty="0">
                <a:latin typeface="Arial"/>
                <a:cs typeface="Arial"/>
              </a:rPr>
              <a:t>black, </a:t>
            </a:r>
            <a:r>
              <a:rPr sz="1450" spc="10" dirty="0">
                <a:latin typeface="Arial"/>
                <a:cs typeface="Arial"/>
              </a:rPr>
              <a:t>and </a:t>
            </a:r>
            <a:r>
              <a:rPr sz="1450" spc="5" dirty="0">
                <a:latin typeface="Arial"/>
                <a:cs typeface="Arial"/>
              </a:rPr>
              <a:t>the second or third </a:t>
            </a:r>
            <a:r>
              <a:rPr sz="1450" spc="10" dirty="0">
                <a:latin typeface="Arial"/>
                <a:cs typeface="Arial"/>
              </a:rPr>
              <a:t>node  </a:t>
            </a:r>
            <a:r>
              <a:rPr sz="1450" spc="5" dirty="0">
                <a:latin typeface="Arial"/>
                <a:cs typeface="Arial"/>
              </a:rPr>
              <a:t>must also </a:t>
            </a:r>
            <a:r>
              <a:rPr sz="1450" spc="10" dirty="0">
                <a:latin typeface="Arial"/>
                <a:cs typeface="Arial"/>
              </a:rPr>
              <a:t>be </a:t>
            </a:r>
            <a:r>
              <a:rPr sz="1450" spc="5" dirty="0">
                <a:latin typeface="Arial"/>
                <a:cs typeface="Arial"/>
              </a:rPr>
              <a:t>black, because of the “no double reds” rule. </a:t>
            </a:r>
            <a:r>
              <a:rPr sz="1450" spc="10" dirty="0">
                <a:latin typeface="Arial"/>
                <a:cs typeface="Arial"/>
              </a:rPr>
              <a:t>The</a:t>
            </a:r>
            <a:r>
              <a:rPr sz="1450" spc="55" dirty="0">
                <a:latin typeface="Arial"/>
                <a:cs typeface="Arial"/>
              </a:rPr>
              <a:t> </a:t>
            </a:r>
            <a:r>
              <a:rPr sz="1450" spc="5" dirty="0">
                <a:latin typeface="Arial"/>
                <a:cs typeface="Arial"/>
              </a:rPr>
              <a:t>left</a:t>
            </a:r>
            <a:endParaRPr sz="1450" dirty="0">
              <a:latin typeface="Arial"/>
              <a:cs typeface="Arial"/>
            </a:endParaRPr>
          </a:p>
          <a:p>
            <a:pPr marL="12700" marR="5080">
              <a:lnSpc>
                <a:spcPct val="116700"/>
              </a:lnSpc>
              <a:spcBef>
                <a:spcPts val="65"/>
              </a:spcBef>
            </a:pPr>
            <a:r>
              <a:rPr sz="1450" spc="10" dirty="0">
                <a:latin typeface="Courier" charset="0"/>
                <a:cs typeface="Courier" charset="0"/>
              </a:rPr>
              <a:t>null</a:t>
            </a:r>
            <a:r>
              <a:rPr sz="1450" spc="-470" dirty="0">
                <a:latin typeface="Courier" charset="0"/>
                <a:cs typeface="Courier" charset="0"/>
              </a:rPr>
              <a:t> </a:t>
            </a:r>
            <a:r>
              <a:rPr sz="1450" spc="5" dirty="0">
                <a:latin typeface="Arial"/>
                <a:cs typeface="Arial"/>
              </a:rPr>
              <a:t>of the root has black height 1, but the</a:t>
            </a:r>
            <a:r>
              <a:rPr sz="1450" dirty="0">
                <a:latin typeface="Arial"/>
                <a:cs typeface="Arial"/>
              </a:rPr>
              <a:t> </a:t>
            </a:r>
            <a:r>
              <a:rPr sz="1450" spc="10" dirty="0">
                <a:latin typeface="Courier" charset="0"/>
                <a:cs typeface="Courier" charset="0"/>
              </a:rPr>
              <a:t>null</a:t>
            </a:r>
            <a:r>
              <a:rPr sz="1450" spc="-470" dirty="0">
                <a:latin typeface="Courier" charset="0"/>
                <a:cs typeface="Courier" charset="0"/>
              </a:rPr>
              <a:t> </a:t>
            </a:r>
            <a:r>
              <a:rPr sz="1450" spc="5" dirty="0">
                <a:latin typeface="Arial"/>
                <a:cs typeface="Arial"/>
              </a:rPr>
              <a:t>child of the next  black </a:t>
            </a:r>
            <a:r>
              <a:rPr sz="1450" spc="10" dirty="0">
                <a:latin typeface="Arial"/>
                <a:cs typeface="Arial"/>
              </a:rPr>
              <a:t>node </a:t>
            </a:r>
            <a:r>
              <a:rPr sz="1450" spc="5" dirty="0">
                <a:latin typeface="Arial"/>
                <a:cs typeface="Arial"/>
              </a:rPr>
              <a:t>has black height</a:t>
            </a:r>
            <a:r>
              <a:rPr sz="1450" spc="-30" dirty="0">
                <a:latin typeface="Arial"/>
                <a:cs typeface="Arial"/>
              </a:rPr>
              <a:t> </a:t>
            </a:r>
            <a:r>
              <a:rPr sz="1450" spc="5" dirty="0">
                <a:latin typeface="Arial"/>
                <a:cs typeface="Arial"/>
              </a:rPr>
              <a:t>2.</a:t>
            </a:r>
            <a:endParaRPr sz="1450" dirty="0">
              <a:latin typeface="Arial"/>
              <a:cs typeface="Arial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44715" y="580146"/>
            <a:ext cx="5360035" cy="66675"/>
          </a:xfrm>
          <a:custGeom>
            <a:avLst/>
            <a:gdLst/>
            <a:ahLst/>
            <a:cxnLst/>
            <a:rect l="l" t="t" r="r" b="b"/>
            <a:pathLst>
              <a:path w="5360035" h="66675">
                <a:moveTo>
                  <a:pt x="0" y="0"/>
                </a:moveTo>
                <a:lnTo>
                  <a:pt x="5359567" y="0"/>
                </a:lnTo>
                <a:lnTo>
                  <a:pt x="5359567" y="66578"/>
                </a:lnTo>
                <a:lnTo>
                  <a:pt x="0" y="66578"/>
                </a:lnTo>
                <a:lnTo>
                  <a:pt x="0" y="0"/>
                </a:lnTo>
                <a:close/>
              </a:path>
            </a:pathLst>
          </a:custGeom>
          <a:solidFill>
            <a:srgbClr val="C7215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70" dirty="0"/>
              <a:t>Self </a:t>
            </a:r>
            <a:r>
              <a:rPr spc="110" dirty="0"/>
              <a:t>Check</a:t>
            </a:r>
            <a:r>
              <a:rPr spc="-45" dirty="0"/>
              <a:t> </a:t>
            </a:r>
            <a:r>
              <a:rPr spc="35" dirty="0"/>
              <a:t>17.26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32015" y="760620"/>
            <a:ext cx="6025515" cy="5327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10" dirty="0">
                <a:latin typeface="Arial"/>
                <a:cs typeface="Arial"/>
              </a:rPr>
              <a:t>What are the shapes and colorings </a:t>
            </a:r>
            <a:r>
              <a:rPr sz="1200" spc="5" dirty="0">
                <a:latin typeface="Arial"/>
                <a:cs typeface="Arial"/>
              </a:rPr>
              <a:t>of all </a:t>
            </a:r>
            <a:r>
              <a:rPr sz="1200" spc="10" dirty="0">
                <a:latin typeface="Arial"/>
                <a:cs typeface="Arial"/>
              </a:rPr>
              <a:t>possible red-black trees </a:t>
            </a:r>
            <a:r>
              <a:rPr sz="1200" spc="5" dirty="0">
                <a:latin typeface="Arial"/>
                <a:cs typeface="Arial"/>
              </a:rPr>
              <a:t>that </a:t>
            </a:r>
            <a:r>
              <a:rPr sz="1200" spc="10" dirty="0">
                <a:latin typeface="Arial"/>
                <a:cs typeface="Arial"/>
              </a:rPr>
              <a:t>have </a:t>
            </a:r>
            <a:r>
              <a:rPr sz="1200" spc="5" dirty="0">
                <a:latin typeface="Arial"/>
                <a:cs typeface="Arial"/>
              </a:rPr>
              <a:t>four</a:t>
            </a:r>
            <a:r>
              <a:rPr sz="1200" spc="-20" dirty="0">
                <a:latin typeface="Arial"/>
                <a:cs typeface="Arial"/>
              </a:rPr>
              <a:t> </a:t>
            </a:r>
            <a:r>
              <a:rPr sz="1200" spc="10" dirty="0">
                <a:latin typeface="Arial"/>
                <a:cs typeface="Arial"/>
              </a:rPr>
              <a:t>nodes?</a:t>
            </a:r>
            <a:endParaRPr sz="1200">
              <a:latin typeface="Arial"/>
              <a:cs typeface="Arial"/>
            </a:endParaRPr>
          </a:p>
          <a:p>
            <a:pPr marL="292100">
              <a:lnSpc>
                <a:spcPct val="100000"/>
              </a:lnSpc>
              <a:spcBef>
                <a:spcPts val="865"/>
              </a:spcBef>
            </a:pPr>
            <a:r>
              <a:rPr sz="1450" b="1" spc="10" dirty="0">
                <a:latin typeface="Arial"/>
                <a:cs typeface="Arial"/>
              </a:rPr>
              <a:t>Answer:</a:t>
            </a:r>
            <a:endParaRPr sz="145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27715" y="1335532"/>
            <a:ext cx="2488526" cy="26965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44715" y="577622"/>
            <a:ext cx="5360035" cy="66675"/>
          </a:xfrm>
          <a:custGeom>
            <a:avLst/>
            <a:gdLst/>
            <a:ahLst/>
            <a:cxnLst/>
            <a:rect l="l" t="t" r="r" b="b"/>
            <a:pathLst>
              <a:path w="5360035" h="66675">
                <a:moveTo>
                  <a:pt x="0" y="0"/>
                </a:moveTo>
                <a:lnTo>
                  <a:pt x="5359567" y="0"/>
                </a:lnTo>
                <a:lnTo>
                  <a:pt x="5359567" y="66578"/>
                </a:lnTo>
                <a:lnTo>
                  <a:pt x="0" y="66578"/>
                </a:lnTo>
                <a:lnTo>
                  <a:pt x="0" y="0"/>
                </a:lnTo>
                <a:close/>
              </a:path>
            </a:pathLst>
          </a:custGeom>
          <a:solidFill>
            <a:srgbClr val="C7215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70" dirty="0"/>
              <a:t>Self </a:t>
            </a:r>
            <a:r>
              <a:rPr spc="110" dirty="0"/>
              <a:t>Check</a:t>
            </a:r>
            <a:r>
              <a:rPr spc="-45" dirty="0"/>
              <a:t> </a:t>
            </a:r>
            <a:r>
              <a:rPr spc="35" dirty="0"/>
              <a:t>17.27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32015" y="758095"/>
            <a:ext cx="5429885" cy="201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15" dirty="0">
                <a:latin typeface="Arial"/>
                <a:cs typeface="Arial"/>
              </a:rPr>
              <a:t>Why </a:t>
            </a:r>
            <a:r>
              <a:rPr sz="1200" spc="10" dirty="0">
                <a:latin typeface="Arial"/>
                <a:cs typeface="Arial"/>
              </a:rPr>
              <a:t>does Figure 21 show </a:t>
            </a:r>
            <a:r>
              <a:rPr sz="1200" spc="5" dirty="0">
                <a:latin typeface="Arial"/>
                <a:cs typeface="Arial"/>
              </a:rPr>
              <a:t>all </a:t>
            </a:r>
            <a:r>
              <a:rPr sz="1200" spc="10" dirty="0">
                <a:latin typeface="Arial"/>
                <a:cs typeface="Arial"/>
              </a:rPr>
              <a:t>possible configurations </a:t>
            </a:r>
            <a:r>
              <a:rPr sz="1200" spc="5" dirty="0">
                <a:latin typeface="Arial"/>
                <a:cs typeface="Arial"/>
              </a:rPr>
              <a:t>of </a:t>
            </a:r>
            <a:r>
              <a:rPr sz="1200" spc="10" dirty="0">
                <a:latin typeface="Arial"/>
                <a:cs typeface="Arial"/>
              </a:rPr>
              <a:t>a double-red</a:t>
            </a:r>
            <a:r>
              <a:rPr sz="1200" spc="-30" dirty="0">
                <a:latin typeface="Arial"/>
                <a:cs typeface="Arial"/>
              </a:rPr>
              <a:t> </a:t>
            </a:r>
            <a:r>
              <a:rPr sz="1200" spc="5" dirty="0">
                <a:latin typeface="Arial"/>
                <a:cs typeface="Arial"/>
              </a:rPr>
              <a:t>violation?</a:t>
            </a:r>
            <a:endParaRPr sz="12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44740" y="985977"/>
            <a:ext cx="5825972" cy="19308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911593" y="2944788"/>
            <a:ext cx="5466080" cy="793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16700"/>
              </a:lnSpc>
            </a:pPr>
            <a:r>
              <a:rPr sz="1450" b="1" spc="10" dirty="0">
                <a:latin typeface="Arial"/>
                <a:cs typeface="Arial"/>
              </a:rPr>
              <a:t>Answer: </a:t>
            </a:r>
            <a:r>
              <a:rPr sz="1450" spc="10" dirty="0">
                <a:latin typeface="Arial"/>
                <a:cs typeface="Arial"/>
              </a:rPr>
              <a:t>The </a:t>
            </a:r>
            <a:r>
              <a:rPr sz="1450" spc="5" dirty="0">
                <a:latin typeface="Arial"/>
                <a:cs typeface="Arial"/>
              </a:rPr>
              <a:t>top red </a:t>
            </a:r>
            <a:r>
              <a:rPr sz="1450" spc="10" dirty="0">
                <a:latin typeface="Arial"/>
                <a:cs typeface="Arial"/>
              </a:rPr>
              <a:t>node </a:t>
            </a:r>
            <a:r>
              <a:rPr sz="1450" spc="5" dirty="0">
                <a:latin typeface="Arial"/>
                <a:cs typeface="Arial"/>
              </a:rPr>
              <a:t>can </a:t>
            </a:r>
            <a:r>
              <a:rPr sz="1450" spc="10" dirty="0">
                <a:latin typeface="Arial"/>
                <a:cs typeface="Arial"/>
              </a:rPr>
              <a:t>be </a:t>
            </a:r>
            <a:r>
              <a:rPr sz="1450" spc="5" dirty="0">
                <a:latin typeface="Arial"/>
                <a:cs typeface="Arial"/>
              </a:rPr>
              <a:t>the left or right child of the  black parent, </a:t>
            </a:r>
            <a:r>
              <a:rPr sz="1450" spc="10" dirty="0">
                <a:latin typeface="Arial"/>
                <a:cs typeface="Arial"/>
              </a:rPr>
              <a:t>and </a:t>
            </a:r>
            <a:r>
              <a:rPr sz="1450" spc="5" dirty="0">
                <a:latin typeface="Arial"/>
                <a:cs typeface="Arial"/>
              </a:rPr>
              <a:t>the bottom red </a:t>
            </a:r>
            <a:r>
              <a:rPr sz="1450" spc="10" dirty="0">
                <a:latin typeface="Arial"/>
                <a:cs typeface="Arial"/>
              </a:rPr>
              <a:t>node </a:t>
            </a:r>
            <a:r>
              <a:rPr sz="1450" spc="5" dirty="0">
                <a:latin typeface="Arial"/>
                <a:cs typeface="Arial"/>
              </a:rPr>
              <a:t>can </a:t>
            </a:r>
            <a:r>
              <a:rPr sz="1450" spc="10" dirty="0">
                <a:latin typeface="Arial"/>
                <a:cs typeface="Arial"/>
              </a:rPr>
              <a:t>be </a:t>
            </a:r>
            <a:r>
              <a:rPr sz="1450" spc="5" dirty="0">
                <a:latin typeface="Arial"/>
                <a:cs typeface="Arial"/>
              </a:rPr>
              <a:t>the left or</a:t>
            </a:r>
            <a:r>
              <a:rPr sz="1450" spc="20" dirty="0">
                <a:latin typeface="Arial"/>
                <a:cs typeface="Arial"/>
              </a:rPr>
              <a:t> </a:t>
            </a:r>
            <a:r>
              <a:rPr sz="1450" spc="5" dirty="0">
                <a:latin typeface="Arial"/>
                <a:cs typeface="Arial"/>
              </a:rPr>
              <a:t>right child  of its (red) parent, yielding four</a:t>
            </a:r>
            <a:r>
              <a:rPr sz="1450" spc="15" dirty="0">
                <a:latin typeface="Arial"/>
                <a:cs typeface="Arial"/>
              </a:rPr>
              <a:t> </a:t>
            </a:r>
            <a:r>
              <a:rPr sz="1450" spc="5" dirty="0">
                <a:latin typeface="Arial"/>
                <a:cs typeface="Arial"/>
              </a:rPr>
              <a:t>configurations.</a:t>
            </a:r>
            <a:endParaRPr sz="1450" dirty="0">
              <a:latin typeface="Arial"/>
              <a:cs typeface="Arial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44715" y="575097"/>
            <a:ext cx="5360035" cy="66675"/>
          </a:xfrm>
          <a:custGeom>
            <a:avLst/>
            <a:gdLst/>
            <a:ahLst/>
            <a:cxnLst/>
            <a:rect l="l" t="t" r="r" b="b"/>
            <a:pathLst>
              <a:path w="5360035" h="66675">
                <a:moveTo>
                  <a:pt x="0" y="0"/>
                </a:moveTo>
                <a:lnTo>
                  <a:pt x="5359567" y="0"/>
                </a:lnTo>
                <a:lnTo>
                  <a:pt x="5359567" y="66578"/>
                </a:lnTo>
                <a:lnTo>
                  <a:pt x="0" y="66578"/>
                </a:lnTo>
                <a:lnTo>
                  <a:pt x="0" y="0"/>
                </a:lnTo>
                <a:close/>
              </a:path>
            </a:pathLst>
          </a:custGeom>
          <a:solidFill>
            <a:srgbClr val="C7215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70" dirty="0"/>
              <a:t>Self </a:t>
            </a:r>
            <a:r>
              <a:rPr spc="110" dirty="0"/>
              <a:t>Check</a:t>
            </a:r>
            <a:r>
              <a:rPr spc="-45" dirty="0"/>
              <a:t> </a:t>
            </a:r>
            <a:r>
              <a:rPr spc="35" dirty="0"/>
              <a:t>17.28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32015" y="755571"/>
            <a:ext cx="6015990" cy="5670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1200" spc="10" dirty="0">
                <a:latin typeface="Arial"/>
                <a:cs typeface="Arial"/>
              </a:rPr>
              <a:t>When </a:t>
            </a:r>
            <a:r>
              <a:rPr sz="1200" spc="5" dirty="0">
                <a:latin typeface="Arial"/>
                <a:cs typeface="Arial"/>
              </a:rPr>
              <a:t>inserting </a:t>
            </a:r>
            <a:r>
              <a:rPr sz="1200" spc="10" dirty="0">
                <a:latin typeface="Arial"/>
                <a:cs typeface="Arial"/>
              </a:rPr>
              <a:t>an element, can there ever be a </a:t>
            </a:r>
            <a:r>
              <a:rPr sz="1200" spc="5" dirty="0">
                <a:latin typeface="Arial"/>
                <a:cs typeface="Arial"/>
              </a:rPr>
              <a:t>triple-red violation in </a:t>
            </a:r>
            <a:r>
              <a:rPr sz="1200" spc="10" dirty="0">
                <a:latin typeface="Arial"/>
                <a:cs typeface="Arial"/>
              </a:rPr>
              <a:t>Figure 21? That  </a:t>
            </a:r>
            <a:r>
              <a:rPr sz="1200" spc="5" dirty="0">
                <a:latin typeface="Arial"/>
                <a:cs typeface="Arial"/>
              </a:rPr>
              <a:t>is, </a:t>
            </a:r>
            <a:r>
              <a:rPr sz="1200" spc="10" dirty="0">
                <a:latin typeface="Arial"/>
                <a:cs typeface="Arial"/>
              </a:rPr>
              <a:t>can you have a red node with two red children? (For example, </a:t>
            </a:r>
            <a:r>
              <a:rPr sz="1200" spc="5" dirty="0">
                <a:latin typeface="Arial"/>
                <a:cs typeface="Arial"/>
              </a:rPr>
              <a:t>in </a:t>
            </a:r>
            <a:r>
              <a:rPr sz="1200" spc="10" dirty="0">
                <a:latin typeface="Arial"/>
                <a:cs typeface="Arial"/>
              </a:rPr>
              <a:t>the </a:t>
            </a:r>
            <a:r>
              <a:rPr sz="1200" spc="5" dirty="0">
                <a:latin typeface="Arial"/>
                <a:cs typeface="Arial"/>
              </a:rPr>
              <a:t>first tree, </a:t>
            </a:r>
            <a:r>
              <a:rPr sz="1200" spc="10" dirty="0">
                <a:latin typeface="Arial"/>
                <a:cs typeface="Arial"/>
              </a:rPr>
              <a:t>can</a:t>
            </a:r>
            <a:r>
              <a:rPr sz="1200" spc="-35" dirty="0">
                <a:latin typeface="Arial"/>
                <a:cs typeface="Arial"/>
              </a:rPr>
              <a:t> </a:t>
            </a:r>
            <a:r>
              <a:rPr sz="1200" spc="5" dirty="0">
                <a:latin typeface="Arial"/>
                <a:cs typeface="Arial"/>
              </a:rPr>
              <a:t>t1  </a:t>
            </a:r>
            <a:r>
              <a:rPr sz="1200" spc="10" dirty="0">
                <a:latin typeface="Arial"/>
                <a:cs typeface="Arial"/>
              </a:rPr>
              <a:t>have a red</a:t>
            </a:r>
            <a:r>
              <a:rPr sz="1200" spc="-95" dirty="0">
                <a:latin typeface="Arial"/>
                <a:cs typeface="Arial"/>
              </a:rPr>
              <a:t> </a:t>
            </a:r>
            <a:r>
              <a:rPr sz="1200" spc="10" dirty="0">
                <a:latin typeface="Arial"/>
                <a:cs typeface="Arial"/>
              </a:rPr>
              <a:t>root?)</a:t>
            </a:r>
            <a:endParaRPr sz="12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44740" y="1352156"/>
            <a:ext cx="5825972" cy="19308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911593" y="3345348"/>
            <a:ext cx="5458460" cy="17297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b="1" spc="10" dirty="0">
                <a:latin typeface="Arial"/>
                <a:cs typeface="Arial"/>
              </a:rPr>
              <a:t>Answer: </a:t>
            </a:r>
            <a:r>
              <a:rPr sz="1450" spc="5" dirty="0">
                <a:latin typeface="Arial"/>
                <a:cs typeface="Arial"/>
              </a:rPr>
              <a:t>No. Look at the first tree. At the beginning, </a:t>
            </a:r>
            <a:r>
              <a:rPr sz="1450" i="1" spc="5" dirty="0">
                <a:latin typeface="Arial"/>
                <a:cs typeface="Arial"/>
              </a:rPr>
              <a:t>n</a:t>
            </a:r>
            <a:r>
              <a:rPr sz="1800" spc="7" baseline="-16203" dirty="0">
                <a:latin typeface="Arial"/>
                <a:cs typeface="Arial"/>
              </a:rPr>
              <a:t>2 </a:t>
            </a:r>
            <a:r>
              <a:rPr sz="1450" spc="5" dirty="0">
                <a:latin typeface="Arial"/>
                <a:cs typeface="Arial"/>
              </a:rPr>
              <a:t>must</a:t>
            </a:r>
            <a:r>
              <a:rPr sz="1450" spc="110" dirty="0">
                <a:latin typeface="Arial"/>
                <a:cs typeface="Arial"/>
              </a:rPr>
              <a:t> </a:t>
            </a:r>
            <a:r>
              <a:rPr sz="1450" spc="5" dirty="0">
                <a:latin typeface="Arial"/>
                <a:cs typeface="Arial"/>
              </a:rPr>
              <a:t>have</a:t>
            </a:r>
            <a:endParaRPr sz="1450">
              <a:latin typeface="Arial"/>
              <a:cs typeface="Arial"/>
            </a:endParaRPr>
          </a:p>
          <a:p>
            <a:pPr marL="12700" marR="118110">
              <a:lnSpc>
                <a:spcPct val="116700"/>
              </a:lnSpc>
              <a:spcBef>
                <a:spcPts val="395"/>
              </a:spcBef>
            </a:pPr>
            <a:r>
              <a:rPr sz="1450" spc="10" dirty="0">
                <a:latin typeface="Arial"/>
                <a:cs typeface="Arial"/>
              </a:rPr>
              <a:t>been </a:t>
            </a:r>
            <a:r>
              <a:rPr sz="1450" spc="5" dirty="0">
                <a:latin typeface="Arial"/>
                <a:cs typeface="Arial"/>
              </a:rPr>
              <a:t>the inserted node. </a:t>
            </a:r>
            <a:r>
              <a:rPr sz="1450" spc="10" dirty="0">
                <a:latin typeface="Arial"/>
                <a:cs typeface="Arial"/>
              </a:rPr>
              <a:t>Because </a:t>
            </a:r>
            <a:r>
              <a:rPr sz="1450" spc="5" dirty="0">
                <a:latin typeface="Arial"/>
                <a:cs typeface="Arial"/>
              </a:rPr>
              <a:t>the tree </a:t>
            </a:r>
            <a:r>
              <a:rPr sz="1450" spc="10" dirty="0">
                <a:latin typeface="Arial"/>
                <a:cs typeface="Arial"/>
              </a:rPr>
              <a:t>was a </a:t>
            </a:r>
            <a:r>
              <a:rPr sz="1450" spc="5" dirty="0">
                <a:latin typeface="Arial"/>
                <a:cs typeface="Arial"/>
              </a:rPr>
              <a:t>valid red-black  tree before insertion, </a:t>
            </a:r>
            <a:r>
              <a:rPr sz="1450" i="1" spc="5" dirty="0">
                <a:latin typeface="Arial"/>
                <a:cs typeface="Arial"/>
              </a:rPr>
              <a:t>t</a:t>
            </a:r>
            <a:r>
              <a:rPr sz="1800" spc="7" baseline="-16203" dirty="0">
                <a:latin typeface="Arial"/>
                <a:cs typeface="Arial"/>
              </a:rPr>
              <a:t>1 </a:t>
            </a:r>
            <a:r>
              <a:rPr sz="1450" spc="5" dirty="0">
                <a:latin typeface="Arial"/>
                <a:cs typeface="Arial"/>
              </a:rPr>
              <a:t>couldn't have </a:t>
            </a:r>
            <a:r>
              <a:rPr sz="1450" spc="10" dirty="0">
                <a:latin typeface="Arial"/>
                <a:cs typeface="Arial"/>
              </a:rPr>
              <a:t>had a </a:t>
            </a:r>
            <a:r>
              <a:rPr sz="1450" spc="5" dirty="0">
                <a:latin typeface="Arial"/>
                <a:cs typeface="Arial"/>
              </a:rPr>
              <a:t>red root.</a:t>
            </a:r>
            <a:r>
              <a:rPr sz="1450" spc="80" dirty="0">
                <a:latin typeface="Arial"/>
                <a:cs typeface="Arial"/>
              </a:rPr>
              <a:t> </a:t>
            </a:r>
            <a:r>
              <a:rPr sz="1450" spc="10" dirty="0">
                <a:latin typeface="Arial"/>
                <a:cs typeface="Arial"/>
              </a:rPr>
              <a:t>Now</a:t>
            </a:r>
            <a:endParaRPr sz="1450">
              <a:latin typeface="Arial"/>
              <a:cs typeface="Arial"/>
            </a:endParaRPr>
          </a:p>
          <a:p>
            <a:pPr marL="12700" marR="118110">
              <a:lnSpc>
                <a:spcPct val="139300"/>
              </a:lnSpc>
            </a:pPr>
            <a:r>
              <a:rPr sz="1450" spc="5" dirty="0">
                <a:latin typeface="Arial"/>
                <a:cs typeface="Arial"/>
              </a:rPr>
              <a:t>consider the step after </a:t>
            </a:r>
            <a:r>
              <a:rPr sz="1450" spc="10" dirty="0">
                <a:latin typeface="Arial"/>
                <a:cs typeface="Arial"/>
              </a:rPr>
              <a:t>one </a:t>
            </a:r>
            <a:r>
              <a:rPr sz="1450" spc="5" dirty="0">
                <a:latin typeface="Arial"/>
                <a:cs typeface="Arial"/>
              </a:rPr>
              <a:t>double-red removal. </a:t>
            </a:r>
            <a:r>
              <a:rPr sz="1450" spc="10" dirty="0">
                <a:latin typeface="Arial"/>
                <a:cs typeface="Arial"/>
              </a:rPr>
              <a:t>The </a:t>
            </a:r>
            <a:r>
              <a:rPr sz="1450" spc="5" dirty="0">
                <a:latin typeface="Arial"/>
                <a:cs typeface="Arial"/>
              </a:rPr>
              <a:t>parent of </a:t>
            </a:r>
            <a:r>
              <a:rPr sz="1450" i="1" spc="5" dirty="0">
                <a:latin typeface="Arial"/>
                <a:cs typeface="Arial"/>
              </a:rPr>
              <a:t>n</a:t>
            </a:r>
            <a:r>
              <a:rPr sz="1800" spc="7" baseline="-16203" dirty="0">
                <a:latin typeface="Arial"/>
                <a:cs typeface="Arial"/>
              </a:rPr>
              <a:t>2  </a:t>
            </a:r>
            <a:r>
              <a:rPr sz="1450" spc="5" dirty="0">
                <a:latin typeface="Arial"/>
                <a:cs typeface="Arial"/>
              </a:rPr>
              <a:t>in Figure </a:t>
            </a:r>
            <a:r>
              <a:rPr sz="1450" spc="10" dirty="0">
                <a:latin typeface="Arial"/>
                <a:cs typeface="Arial"/>
              </a:rPr>
              <a:t>22 may be </a:t>
            </a:r>
            <a:r>
              <a:rPr sz="1450" spc="5" dirty="0">
                <a:latin typeface="Arial"/>
                <a:cs typeface="Arial"/>
              </a:rPr>
              <a:t>red, but then </a:t>
            </a:r>
            <a:r>
              <a:rPr sz="1450" i="1" spc="5" dirty="0">
                <a:latin typeface="Arial"/>
                <a:cs typeface="Arial"/>
              </a:rPr>
              <a:t>n</a:t>
            </a:r>
            <a:r>
              <a:rPr sz="1800" spc="7" baseline="-16203" dirty="0">
                <a:latin typeface="Arial"/>
                <a:cs typeface="Arial"/>
              </a:rPr>
              <a:t>2 </a:t>
            </a:r>
            <a:r>
              <a:rPr sz="1450" spc="5" dirty="0">
                <a:latin typeface="Arial"/>
                <a:cs typeface="Arial"/>
              </a:rPr>
              <a:t>can't have </a:t>
            </a:r>
            <a:r>
              <a:rPr sz="1450" spc="10" dirty="0">
                <a:latin typeface="Arial"/>
                <a:cs typeface="Arial"/>
              </a:rPr>
              <a:t>a </a:t>
            </a:r>
            <a:r>
              <a:rPr sz="1450" spc="5" dirty="0">
                <a:latin typeface="Arial"/>
                <a:cs typeface="Arial"/>
              </a:rPr>
              <a:t>red sibling—  otherwise the tree would not have </a:t>
            </a:r>
            <a:r>
              <a:rPr sz="1450" spc="10" dirty="0">
                <a:latin typeface="Arial"/>
                <a:cs typeface="Arial"/>
              </a:rPr>
              <a:t>been a </a:t>
            </a:r>
            <a:r>
              <a:rPr sz="1450" spc="5" dirty="0">
                <a:latin typeface="Arial"/>
                <a:cs typeface="Arial"/>
              </a:rPr>
              <a:t>red-black</a:t>
            </a:r>
            <a:r>
              <a:rPr sz="1450" spc="35" dirty="0">
                <a:latin typeface="Arial"/>
                <a:cs typeface="Arial"/>
              </a:rPr>
              <a:t> </a:t>
            </a:r>
            <a:r>
              <a:rPr sz="1450" spc="5" dirty="0">
                <a:latin typeface="Arial"/>
                <a:cs typeface="Arial"/>
              </a:rPr>
              <a:t>tree.</a:t>
            </a:r>
            <a:endParaRPr sz="1450">
              <a:latin typeface="Arial"/>
              <a:cs typeface="Arial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44715" y="570048"/>
            <a:ext cx="5360035" cy="66675"/>
          </a:xfrm>
          <a:custGeom>
            <a:avLst/>
            <a:gdLst/>
            <a:ahLst/>
            <a:cxnLst/>
            <a:rect l="l" t="t" r="r" b="b"/>
            <a:pathLst>
              <a:path w="5360035" h="66675">
                <a:moveTo>
                  <a:pt x="0" y="0"/>
                </a:moveTo>
                <a:lnTo>
                  <a:pt x="5359567" y="0"/>
                </a:lnTo>
                <a:lnTo>
                  <a:pt x="5359567" y="66578"/>
                </a:lnTo>
                <a:lnTo>
                  <a:pt x="0" y="66578"/>
                </a:lnTo>
                <a:lnTo>
                  <a:pt x="0" y="0"/>
                </a:lnTo>
                <a:close/>
              </a:path>
            </a:pathLst>
          </a:custGeom>
          <a:solidFill>
            <a:srgbClr val="C7215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70" dirty="0"/>
              <a:t>Self </a:t>
            </a:r>
            <a:r>
              <a:rPr spc="110" dirty="0"/>
              <a:t>Check</a:t>
            </a:r>
            <a:r>
              <a:rPr spc="-45" dirty="0"/>
              <a:t> </a:t>
            </a:r>
            <a:r>
              <a:rPr spc="35" dirty="0"/>
              <a:t>17.29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32015" y="750521"/>
            <a:ext cx="5679440" cy="3841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1200" spc="10" dirty="0">
                <a:latin typeface="Arial"/>
                <a:cs typeface="Arial"/>
              </a:rPr>
              <a:t>When removing an element, show </a:t>
            </a:r>
            <a:r>
              <a:rPr sz="1200" spc="5" dirty="0">
                <a:latin typeface="Arial"/>
                <a:cs typeface="Arial"/>
              </a:rPr>
              <a:t>that it is </a:t>
            </a:r>
            <a:r>
              <a:rPr sz="1200" spc="10" dirty="0">
                <a:latin typeface="Arial"/>
                <a:cs typeface="Arial"/>
              </a:rPr>
              <a:t>possible </a:t>
            </a:r>
            <a:r>
              <a:rPr sz="1200" spc="5" dirty="0">
                <a:latin typeface="Arial"/>
                <a:cs typeface="Arial"/>
              </a:rPr>
              <a:t>to </a:t>
            </a:r>
            <a:r>
              <a:rPr sz="1200" spc="10" dirty="0">
                <a:latin typeface="Arial"/>
                <a:cs typeface="Arial"/>
              </a:rPr>
              <a:t>have a </a:t>
            </a:r>
            <a:r>
              <a:rPr sz="1200" spc="5" dirty="0">
                <a:latin typeface="Arial"/>
                <a:cs typeface="Arial"/>
              </a:rPr>
              <a:t>triple-red violation in  </a:t>
            </a:r>
            <a:r>
              <a:rPr sz="1200" spc="10" dirty="0">
                <a:latin typeface="Arial"/>
                <a:cs typeface="Arial"/>
              </a:rPr>
              <a:t>Figure</a:t>
            </a:r>
            <a:r>
              <a:rPr sz="1200" spc="-90" dirty="0">
                <a:latin typeface="Arial"/>
                <a:cs typeface="Arial"/>
              </a:rPr>
              <a:t> </a:t>
            </a:r>
            <a:r>
              <a:rPr sz="1200" spc="10" dirty="0">
                <a:latin typeface="Arial"/>
                <a:cs typeface="Arial"/>
              </a:rPr>
              <a:t>23.</a:t>
            </a:r>
            <a:endParaRPr sz="12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44740" y="1169085"/>
            <a:ext cx="5201754" cy="26882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911593" y="3877635"/>
            <a:ext cx="5247640" cy="5346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16700"/>
              </a:lnSpc>
            </a:pPr>
            <a:r>
              <a:rPr sz="1450" b="1" spc="10" dirty="0">
                <a:latin typeface="Arial"/>
                <a:cs typeface="Arial"/>
              </a:rPr>
              <a:t>Answer: </a:t>
            </a:r>
            <a:r>
              <a:rPr sz="1450" spc="5" dirty="0">
                <a:latin typeface="Arial"/>
                <a:cs typeface="Arial"/>
              </a:rPr>
              <a:t>Consider this scenario, where </a:t>
            </a:r>
            <a:r>
              <a:rPr sz="1450" spc="10" dirty="0">
                <a:latin typeface="Arial"/>
                <a:cs typeface="Arial"/>
              </a:rPr>
              <a:t>X </a:t>
            </a:r>
            <a:r>
              <a:rPr sz="1450" spc="5" dirty="0">
                <a:latin typeface="Arial"/>
                <a:cs typeface="Arial"/>
              </a:rPr>
              <a:t>is the black leaf to </a:t>
            </a:r>
            <a:r>
              <a:rPr sz="1450" spc="10" dirty="0">
                <a:latin typeface="Arial"/>
                <a:cs typeface="Arial"/>
              </a:rPr>
              <a:t>be  </a:t>
            </a:r>
            <a:r>
              <a:rPr sz="1450" spc="5" dirty="0">
                <a:latin typeface="Arial"/>
                <a:cs typeface="Arial"/>
              </a:rPr>
              <a:t>removed.</a:t>
            </a:r>
            <a:endParaRPr sz="1450" dirty="0">
              <a:latin typeface="Arial"/>
              <a:cs typeface="Arial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27715" y="228600"/>
            <a:ext cx="1223453" cy="49603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44715" y="575174"/>
            <a:ext cx="5360035" cy="66675"/>
          </a:xfrm>
          <a:custGeom>
            <a:avLst/>
            <a:gdLst/>
            <a:ahLst/>
            <a:cxnLst/>
            <a:rect l="l" t="t" r="r" b="b"/>
            <a:pathLst>
              <a:path w="5360035" h="66675">
                <a:moveTo>
                  <a:pt x="0" y="0"/>
                </a:moveTo>
                <a:lnTo>
                  <a:pt x="5359567" y="0"/>
                </a:lnTo>
                <a:lnTo>
                  <a:pt x="5359567" y="66578"/>
                </a:lnTo>
                <a:lnTo>
                  <a:pt x="0" y="66578"/>
                </a:lnTo>
                <a:lnTo>
                  <a:pt x="0" y="0"/>
                </a:lnTo>
                <a:close/>
              </a:path>
            </a:pathLst>
          </a:custGeom>
          <a:solidFill>
            <a:srgbClr val="C7215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70" dirty="0"/>
              <a:t>Self </a:t>
            </a:r>
            <a:r>
              <a:rPr spc="110" dirty="0"/>
              <a:t>Check</a:t>
            </a:r>
            <a:r>
              <a:rPr spc="-45" dirty="0"/>
              <a:t> </a:t>
            </a:r>
            <a:r>
              <a:rPr spc="35" dirty="0"/>
              <a:t>17.30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32015" y="755647"/>
            <a:ext cx="5700395" cy="14065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10" dirty="0">
                <a:latin typeface="Arial"/>
                <a:cs typeface="Arial"/>
              </a:rPr>
              <a:t>What happens </a:t>
            </a:r>
            <a:r>
              <a:rPr sz="1200" spc="5" dirty="0">
                <a:latin typeface="Arial"/>
                <a:cs typeface="Arial"/>
              </a:rPr>
              <a:t>to </a:t>
            </a:r>
            <a:r>
              <a:rPr sz="1200" spc="10" dirty="0">
                <a:latin typeface="Arial"/>
                <a:cs typeface="Arial"/>
              </a:rPr>
              <a:t>a </a:t>
            </a:r>
            <a:r>
              <a:rPr sz="1200" spc="5" dirty="0">
                <a:latin typeface="Arial"/>
                <a:cs typeface="Arial"/>
              </a:rPr>
              <a:t>triple-red violation </a:t>
            </a:r>
            <a:r>
              <a:rPr sz="1200" spc="10" dirty="0">
                <a:latin typeface="Arial"/>
                <a:cs typeface="Arial"/>
              </a:rPr>
              <a:t>when the double-red </a:t>
            </a:r>
            <a:r>
              <a:rPr sz="1200" spc="5" dirty="0">
                <a:latin typeface="Arial"/>
                <a:cs typeface="Arial"/>
              </a:rPr>
              <a:t>fix is</a:t>
            </a:r>
            <a:r>
              <a:rPr sz="1200" spc="40" dirty="0">
                <a:latin typeface="Arial"/>
                <a:cs typeface="Arial"/>
              </a:rPr>
              <a:t> </a:t>
            </a:r>
            <a:r>
              <a:rPr sz="1200" spc="10" dirty="0">
                <a:latin typeface="Arial"/>
                <a:cs typeface="Arial"/>
              </a:rPr>
              <a:t>applied?</a:t>
            </a:r>
            <a:endParaRPr sz="1200" dirty="0">
              <a:latin typeface="Arial"/>
              <a:cs typeface="Arial"/>
            </a:endParaRPr>
          </a:p>
          <a:p>
            <a:pPr marL="292100" marR="5080">
              <a:lnSpc>
                <a:spcPct val="116700"/>
              </a:lnSpc>
              <a:spcBef>
                <a:spcPts val="575"/>
              </a:spcBef>
            </a:pPr>
            <a:r>
              <a:rPr sz="1450" b="1" spc="10" dirty="0">
                <a:latin typeface="Arial"/>
                <a:cs typeface="Arial"/>
              </a:rPr>
              <a:t>Answer: </a:t>
            </a:r>
            <a:r>
              <a:rPr sz="1450" spc="5" dirty="0">
                <a:latin typeface="Arial"/>
                <a:cs typeface="Arial"/>
              </a:rPr>
              <a:t>It goes away. </a:t>
            </a:r>
            <a:r>
              <a:rPr sz="1450" spc="10" dirty="0">
                <a:latin typeface="Arial"/>
                <a:cs typeface="Arial"/>
              </a:rPr>
              <a:t>Suppose </a:t>
            </a:r>
            <a:r>
              <a:rPr sz="1450" spc="5" dirty="0">
                <a:latin typeface="Arial"/>
                <a:cs typeface="Arial"/>
              </a:rPr>
              <a:t>the sibling of the red grandchild  in Figure </a:t>
            </a:r>
            <a:r>
              <a:rPr sz="1450" spc="10" dirty="0">
                <a:latin typeface="Arial"/>
                <a:cs typeface="Arial"/>
              </a:rPr>
              <a:t>21 </a:t>
            </a:r>
            <a:r>
              <a:rPr sz="1450" spc="5" dirty="0">
                <a:latin typeface="Arial"/>
                <a:cs typeface="Arial"/>
              </a:rPr>
              <a:t>is also red. That </a:t>
            </a:r>
            <a:r>
              <a:rPr sz="1450" spc="10" dirty="0">
                <a:latin typeface="Arial"/>
                <a:cs typeface="Arial"/>
              </a:rPr>
              <a:t>means </a:t>
            </a:r>
            <a:r>
              <a:rPr sz="1450" spc="5" dirty="0">
                <a:latin typeface="Arial"/>
                <a:cs typeface="Arial"/>
              </a:rPr>
              <a:t>that </a:t>
            </a:r>
            <a:r>
              <a:rPr sz="1450" spc="10" dirty="0">
                <a:latin typeface="Arial"/>
                <a:cs typeface="Arial"/>
              </a:rPr>
              <a:t>one </a:t>
            </a:r>
            <a:r>
              <a:rPr sz="1450" spc="5" dirty="0">
                <a:latin typeface="Arial"/>
                <a:cs typeface="Arial"/>
              </a:rPr>
              <a:t>of the </a:t>
            </a:r>
            <a:r>
              <a:rPr sz="1450" i="1" dirty="0">
                <a:latin typeface="Arial"/>
                <a:cs typeface="Arial"/>
              </a:rPr>
              <a:t>t</a:t>
            </a:r>
            <a:r>
              <a:rPr sz="1800" baseline="-16203" dirty="0">
                <a:latin typeface="Arial"/>
                <a:cs typeface="Arial"/>
              </a:rPr>
              <a:t>i </a:t>
            </a:r>
            <a:r>
              <a:rPr sz="1450" spc="5" dirty="0">
                <a:latin typeface="Arial"/>
                <a:cs typeface="Arial"/>
              </a:rPr>
              <a:t>has </a:t>
            </a:r>
            <a:r>
              <a:rPr sz="1450" spc="10" dirty="0">
                <a:latin typeface="Arial"/>
                <a:cs typeface="Arial"/>
              </a:rPr>
              <a:t>a</a:t>
            </a:r>
            <a:r>
              <a:rPr sz="1450" spc="75" dirty="0">
                <a:latin typeface="Arial"/>
                <a:cs typeface="Arial"/>
              </a:rPr>
              <a:t> </a:t>
            </a:r>
            <a:r>
              <a:rPr sz="1450" spc="5" dirty="0">
                <a:latin typeface="Arial"/>
                <a:cs typeface="Arial"/>
              </a:rPr>
              <a:t>red</a:t>
            </a:r>
            <a:endParaRPr sz="1450" dirty="0">
              <a:latin typeface="Arial"/>
              <a:cs typeface="Arial"/>
            </a:endParaRPr>
          </a:p>
          <a:p>
            <a:pPr marL="292100">
              <a:lnSpc>
                <a:spcPct val="100000"/>
              </a:lnSpc>
              <a:spcBef>
                <a:spcPts val="685"/>
              </a:spcBef>
            </a:pPr>
            <a:r>
              <a:rPr sz="1450" spc="5" dirty="0">
                <a:latin typeface="Arial"/>
                <a:cs typeface="Arial"/>
              </a:rPr>
              <a:t>root. However, all of </a:t>
            </a:r>
            <a:r>
              <a:rPr sz="1450" spc="10" dirty="0">
                <a:latin typeface="Arial"/>
                <a:cs typeface="Arial"/>
              </a:rPr>
              <a:t>them become </a:t>
            </a:r>
            <a:r>
              <a:rPr sz="1450" spc="5" dirty="0">
                <a:latin typeface="Arial"/>
                <a:cs typeface="Arial"/>
              </a:rPr>
              <a:t>children of the black </a:t>
            </a:r>
            <a:r>
              <a:rPr sz="1450" i="1" spc="5" dirty="0">
                <a:latin typeface="Arial"/>
                <a:cs typeface="Arial"/>
              </a:rPr>
              <a:t>n</a:t>
            </a:r>
            <a:r>
              <a:rPr sz="1800" spc="7" baseline="-16203" dirty="0">
                <a:latin typeface="Arial"/>
                <a:cs typeface="Arial"/>
              </a:rPr>
              <a:t>1 </a:t>
            </a:r>
            <a:r>
              <a:rPr sz="1450" spc="10" dirty="0">
                <a:latin typeface="Arial"/>
                <a:cs typeface="Arial"/>
              </a:rPr>
              <a:t>and</a:t>
            </a:r>
            <a:r>
              <a:rPr sz="1450" spc="75" dirty="0">
                <a:latin typeface="Arial"/>
                <a:cs typeface="Arial"/>
              </a:rPr>
              <a:t> </a:t>
            </a:r>
            <a:r>
              <a:rPr sz="1450" i="1" spc="5" dirty="0">
                <a:latin typeface="Arial"/>
                <a:cs typeface="Arial"/>
              </a:rPr>
              <a:t>n</a:t>
            </a:r>
            <a:r>
              <a:rPr sz="1800" spc="7" baseline="-16203" dirty="0">
                <a:latin typeface="Arial"/>
                <a:cs typeface="Arial"/>
              </a:rPr>
              <a:t>3</a:t>
            </a:r>
            <a:endParaRPr sz="1800" baseline="-16203" dirty="0">
              <a:latin typeface="Arial"/>
              <a:cs typeface="Arial"/>
            </a:endParaRPr>
          </a:p>
          <a:p>
            <a:pPr marL="292100">
              <a:lnSpc>
                <a:spcPct val="100000"/>
              </a:lnSpc>
              <a:spcBef>
                <a:spcPts val="685"/>
              </a:spcBef>
            </a:pPr>
            <a:r>
              <a:rPr sz="1450" spc="5" dirty="0">
                <a:latin typeface="Arial"/>
                <a:cs typeface="Arial"/>
              </a:rPr>
              <a:t>in Figure</a:t>
            </a:r>
            <a:r>
              <a:rPr sz="1450" spc="-65" dirty="0">
                <a:latin typeface="Arial"/>
                <a:cs typeface="Arial"/>
              </a:rPr>
              <a:t> </a:t>
            </a:r>
            <a:r>
              <a:rPr sz="1450" spc="5" dirty="0">
                <a:latin typeface="Arial"/>
                <a:cs typeface="Arial"/>
              </a:rPr>
              <a:t>22.</a:t>
            </a:r>
            <a:endParaRPr sz="1450" dirty="0">
              <a:latin typeface="Arial"/>
              <a:cs typeface="Arial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44715" y="572649"/>
            <a:ext cx="5360035" cy="66675"/>
          </a:xfrm>
          <a:custGeom>
            <a:avLst/>
            <a:gdLst/>
            <a:ahLst/>
            <a:cxnLst/>
            <a:rect l="l" t="t" r="r" b="b"/>
            <a:pathLst>
              <a:path w="5360035" h="66675">
                <a:moveTo>
                  <a:pt x="0" y="0"/>
                </a:moveTo>
                <a:lnTo>
                  <a:pt x="5359567" y="0"/>
                </a:lnTo>
                <a:lnTo>
                  <a:pt x="5359567" y="66578"/>
                </a:lnTo>
                <a:lnTo>
                  <a:pt x="0" y="66578"/>
                </a:lnTo>
                <a:lnTo>
                  <a:pt x="0" y="0"/>
                </a:lnTo>
                <a:close/>
              </a:path>
            </a:pathLst>
          </a:custGeom>
          <a:solidFill>
            <a:srgbClr val="FFDF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190" dirty="0"/>
              <a:t>H</a:t>
            </a:r>
            <a:r>
              <a:rPr spc="25" dirty="0"/>
              <a:t>e</a:t>
            </a:r>
            <a:r>
              <a:rPr spc="110" dirty="0"/>
              <a:t>a</a:t>
            </a:r>
            <a:r>
              <a:rPr spc="160" dirty="0"/>
              <a:t>p</a:t>
            </a:r>
            <a:r>
              <a:rPr spc="265" dirty="0"/>
              <a:t>s</a:t>
            </a:r>
          </a:p>
        </p:txBody>
      </p:sp>
      <p:sp>
        <p:nvSpPr>
          <p:cNvPr id="4" name="object 4"/>
          <p:cNvSpPr/>
          <p:nvPr/>
        </p:nvSpPr>
        <p:spPr>
          <a:xfrm>
            <a:off x="761227" y="872253"/>
            <a:ext cx="58419" cy="58419"/>
          </a:xfrm>
          <a:custGeom>
            <a:avLst/>
            <a:gdLst/>
            <a:ahLst/>
            <a:cxnLst/>
            <a:rect l="l" t="t" r="r" b="b"/>
            <a:pathLst>
              <a:path w="58419" h="58419">
                <a:moveTo>
                  <a:pt x="0" y="0"/>
                </a:moveTo>
                <a:lnTo>
                  <a:pt x="58256" y="0"/>
                </a:lnTo>
                <a:lnTo>
                  <a:pt x="58256" y="58256"/>
                </a:lnTo>
                <a:lnTo>
                  <a:pt x="0" y="58256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93723" y="1654550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5" h="33655">
                <a:moveTo>
                  <a:pt x="33289" y="16644"/>
                </a:moveTo>
                <a:lnTo>
                  <a:pt x="33289" y="24966"/>
                </a:lnTo>
                <a:lnTo>
                  <a:pt x="27738" y="33289"/>
                </a:lnTo>
                <a:lnTo>
                  <a:pt x="16644" y="33289"/>
                </a:lnTo>
                <a:lnTo>
                  <a:pt x="5550" y="33289"/>
                </a:lnTo>
                <a:lnTo>
                  <a:pt x="0" y="24966"/>
                </a:lnTo>
                <a:lnTo>
                  <a:pt x="0" y="16644"/>
                </a:lnTo>
                <a:lnTo>
                  <a:pt x="0" y="8322"/>
                </a:lnTo>
                <a:lnTo>
                  <a:pt x="5550" y="0"/>
                </a:lnTo>
                <a:lnTo>
                  <a:pt x="16644" y="0"/>
                </a:lnTo>
                <a:lnTo>
                  <a:pt x="27738" y="0"/>
                </a:lnTo>
                <a:lnTo>
                  <a:pt x="33289" y="8322"/>
                </a:lnTo>
                <a:lnTo>
                  <a:pt x="33289" y="16644"/>
                </a:lnTo>
                <a:close/>
              </a:path>
            </a:pathLst>
          </a:custGeom>
          <a:ln w="832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393723" y="1837641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5" h="33655">
                <a:moveTo>
                  <a:pt x="33289" y="16644"/>
                </a:moveTo>
                <a:lnTo>
                  <a:pt x="33289" y="24966"/>
                </a:lnTo>
                <a:lnTo>
                  <a:pt x="27738" y="33289"/>
                </a:lnTo>
                <a:lnTo>
                  <a:pt x="16644" y="33289"/>
                </a:lnTo>
                <a:lnTo>
                  <a:pt x="5550" y="33289"/>
                </a:lnTo>
                <a:lnTo>
                  <a:pt x="0" y="24966"/>
                </a:lnTo>
                <a:lnTo>
                  <a:pt x="0" y="16644"/>
                </a:lnTo>
                <a:lnTo>
                  <a:pt x="0" y="8322"/>
                </a:lnTo>
                <a:lnTo>
                  <a:pt x="5550" y="0"/>
                </a:lnTo>
                <a:lnTo>
                  <a:pt x="16644" y="0"/>
                </a:lnTo>
                <a:lnTo>
                  <a:pt x="27738" y="0"/>
                </a:lnTo>
                <a:lnTo>
                  <a:pt x="33289" y="8322"/>
                </a:lnTo>
                <a:lnTo>
                  <a:pt x="33289" y="16644"/>
                </a:lnTo>
                <a:close/>
              </a:path>
            </a:pathLst>
          </a:custGeom>
          <a:ln w="832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393723" y="2312012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5" h="33655">
                <a:moveTo>
                  <a:pt x="33289" y="16644"/>
                </a:moveTo>
                <a:lnTo>
                  <a:pt x="33289" y="24966"/>
                </a:lnTo>
                <a:lnTo>
                  <a:pt x="27738" y="33289"/>
                </a:lnTo>
                <a:lnTo>
                  <a:pt x="16644" y="33289"/>
                </a:lnTo>
                <a:lnTo>
                  <a:pt x="5550" y="33289"/>
                </a:lnTo>
                <a:lnTo>
                  <a:pt x="0" y="24966"/>
                </a:lnTo>
                <a:lnTo>
                  <a:pt x="0" y="16644"/>
                </a:lnTo>
                <a:lnTo>
                  <a:pt x="0" y="8322"/>
                </a:lnTo>
                <a:lnTo>
                  <a:pt x="5550" y="0"/>
                </a:lnTo>
                <a:lnTo>
                  <a:pt x="16644" y="0"/>
                </a:lnTo>
                <a:lnTo>
                  <a:pt x="27738" y="0"/>
                </a:lnTo>
                <a:lnTo>
                  <a:pt x="33289" y="8322"/>
                </a:lnTo>
                <a:lnTo>
                  <a:pt x="33289" y="16644"/>
                </a:lnTo>
                <a:close/>
              </a:path>
            </a:pathLst>
          </a:custGeom>
          <a:ln w="832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61227" y="2594971"/>
            <a:ext cx="58419" cy="58419"/>
          </a:xfrm>
          <a:custGeom>
            <a:avLst/>
            <a:gdLst/>
            <a:ahLst/>
            <a:cxnLst/>
            <a:rect l="l" t="t" r="r" b="b"/>
            <a:pathLst>
              <a:path w="58419" h="58419">
                <a:moveTo>
                  <a:pt x="0" y="0"/>
                </a:moveTo>
                <a:lnTo>
                  <a:pt x="58256" y="0"/>
                </a:lnTo>
                <a:lnTo>
                  <a:pt x="58256" y="58256"/>
                </a:lnTo>
                <a:lnTo>
                  <a:pt x="0" y="58256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911593" y="771306"/>
            <a:ext cx="5133975" cy="22205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spc="10" dirty="0">
                <a:latin typeface="Arial"/>
                <a:cs typeface="Arial"/>
              </a:rPr>
              <a:t>A heap</a:t>
            </a:r>
            <a:r>
              <a:rPr sz="1450" spc="-65" dirty="0">
                <a:latin typeface="Arial"/>
                <a:cs typeface="Arial"/>
              </a:rPr>
              <a:t> </a:t>
            </a:r>
            <a:r>
              <a:rPr sz="1450" spc="5" dirty="0">
                <a:latin typeface="Arial"/>
                <a:cs typeface="Arial"/>
              </a:rPr>
              <a:t>(min-heap):</a:t>
            </a:r>
            <a:endParaRPr sz="1450">
              <a:latin typeface="Arial"/>
              <a:cs typeface="Arial"/>
            </a:endParaRPr>
          </a:p>
          <a:p>
            <a:pPr marL="347980">
              <a:lnSpc>
                <a:spcPct val="100000"/>
              </a:lnSpc>
              <a:spcBef>
                <a:spcPts val="900"/>
              </a:spcBef>
            </a:pPr>
            <a:r>
              <a:rPr sz="1100" spc="10" dirty="0">
                <a:latin typeface="Arial"/>
                <a:cs typeface="Arial"/>
              </a:rPr>
              <a:t>Binary</a:t>
            </a:r>
            <a:r>
              <a:rPr sz="1100" spc="-75" dirty="0">
                <a:latin typeface="Arial"/>
                <a:cs typeface="Arial"/>
              </a:rPr>
              <a:t> </a:t>
            </a:r>
            <a:r>
              <a:rPr sz="1100" spc="5" dirty="0">
                <a:latin typeface="Arial"/>
                <a:cs typeface="Arial"/>
              </a:rPr>
              <a:t>tree</a:t>
            </a:r>
            <a:endParaRPr sz="1100">
              <a:latin typeface="Arial"/>
              <a:cs typeface="Arial"/>
            </a:endParaRPr>
          </a:p>
          <a:p>
            <a:pPr marL="347980">
              <a:lnSpc>
                <a:spcPct val="100000"/>
              </a:lnSpc>
              <a:spcBef>
                <a:spcPts val="450"/>
              </a:spcBef>
            </a:pPr>
            <a:r>
              <a:rPr sz="1100" spc="10" dirty="0">
                <a:latin typeface="Arial"/>
                <a:cs typeface="Arial"/>
              </a:rPr>
              <a:t>Almost completely</a:t>
            </a:r>
            <a:r>
              <a:rPr sz="1100" spc="-70" dirty="0">
                <a:latin typeface="Arial"/>
                <a:cs typeface="Arial"/>
              </a:rPr>
              <a:t> </a:t>
            </a:r>
            <a:r>
              <a:rPr sz="1100" spc="5" dirty="0">
                <a:latin typeface="Arial"/>
                <a:cs typeface="Arial"/>
              </a:rPr>
              <a:t>filled:</a:t>
            </a:r>
            <a:endParaRPr sz="1100">
              <a:latin typeface="Arial"/>
              <a:cs typeface="Arial"/>
            </a:endParaRPr>
          </a:p>
          <a:p>
            <a:pPr marL="604520">
              <a:lnSpc>
                <a:spcPct val="100000"/>
              </a:lnSpc>
              <a:spcBef>
                <a:spcPts val="615"/>
              </a:spcBef>
            </a:pPr>
            <a:r>
              <a:rPr sz="1000" spc="10" dirty="0">
                <a:latin typeface="Arial"/>
                <a:cs typeface="Arial"/>
              </a:rPr>
              <a:t>All </a:t>
            </a:r>
            <a:r>
              <a:rPr sz="1000" spc="15" dirty="0">
                <a:latin typeface="Arial"/>
                <a:cs typeface="Arial"/>
              </a:rPr>
              <a:t>nodes </a:t>
            </a:r>
            <a:r>
              <a:rPr sz="1000" spc="10" dirty="0">
                <a:latin typeface="Arial"/>
                <a:cs typeface="Arial"/>
              </a:rPr>
              <a:t>are filled in, </a:t>
            </a:r>
            <a:r>
              <a:rPr sz="1000" spc="15" dirty="0">
                <a:latin typeface="Arial"/>
                <a:cs typeface="Arial"/>
              </a:rPr>
              <a:t>except </a:t>
            </a:r>
            <a:r>
              <a:rPr sz="1000" spc="10" dirty="0">
                <a:latin typeface="Arial"/>
                <a:cs typeface="Arial"/>
              </a:rPr>
              <a:t>the last</a:t>
            </a:r>
            <a:r>
              <a:rPr sz="1000" spc="-75" dirty="0">
                <a:latin typeface="Arial"/>
                <a:cs typeface="Arial"/>
              </a:rPr>
              <a:t> </a:t>
            </a:r>
            <a:r>
              <a:rPr sz="1000" spc="10" dirty="0">
                <a:latin typeface="Arial"/>
                <a:cs typeface="Arial"/>
              </a:rPr>
              <a:t>level.</a:t>
            </a:r>
            <a:endParaRPr sz="1000">
              <a:latin typeface="Arial"/>
              <a:cs typeface="Arial"/>
            </a:endParaRPr>
          </a:p>
          <a:p>
            <a:pPr marL="604520">
              <a:lnSpc>
                <a:spcPct val="100000"/>
              </a:lnSpc>
              <a:spcBef>
                <a:spcPts val="240"/>
              </a:spcBef>
            </a:pPr>
            <a:r>
              <a:rPr sz="1000" spc="15" dirty="0">
                <a:latin typeface="Arial"/>
                <a:cs typeface="Arial"/>
              </a:rPr>
              <a:t>May have some nodes missing toward </a:t>
            </a:r>
            <a:r>
              <a:rPr sz="1000" spc="10" dirty="0">
                <a:latin typeface="Arial"/>
                <a:cs typeface="Arial"/>
              </a:rPr>
              <a:t>the</a:t>
            </a:r>
            <a:r>
              <a:rPr sz="1000" spc="-90" dirty="0">
                <a:latin typeface="Arial"/>
                <a:cs typeface="Arial"/>
              </a:rPr>
              <a:t> </a:t>
            </a:r>
            <a:r>
              <a:rPr sz="1000" spc="10" dirty="0">
                <a:latin typeface="Arial"/>
                <a:cs typeface="Arial"/>
              </a:rPr>
              <a:t>right.</a:t>
            </a:r>
            <a:endParaRPr sz="1000">
              <a:latin typeface="Arial"/>
              <a:cs typeface="Arial"/>
            </a:endParaRPr>
          </a:p>
          <a:p>
            <a:pPr marL="347980">
              <a:lnSpc>
                <a:spcPct val="100000"/>
              </a:lnSpc>
              <a:spcBef>
                <a:spcPts val="665"/>
              </a:spcBef>
            </a:pPr>
            <a:r>
              <a:rPr sz="1100" spc="5" dirty="0">
                <a:latin typeface="Arial"/>
                <a:cs typeface="Arial"/>
              </a:rPr>
              <a:t>All </a:t>
            </a:r>
            <a:r>
              <a:rPr sz="1100" spc="10" dirty="0">
                <a:latin typeface="Arial"/>
                <a:cs typeface="Arial"/>
              </a:rPr>
              <a:t>nodes </a:t>
            </a:r>
            <a:r>
              <a:rPr sz="1100" spc="5" dirty="0">
                <a:latin typeface="Arial"/>
                <a:cs typeface="Arial"/>
              </a:rPr>
              <a:t>fulfill </a:t>
            </a:r>
            <a:r>
              <a:rPr sz="1100" spc="10" dirty="0">
                <a:latin typeface="Arial"/>
                <a:cs typeface="Arial"/>
              </a:rPr>
              <a:t>the heap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spc="5" dirty="0">
                <a:latin typeface="Arial"/>
                <a:cs typeface="Arial"/>
              </a:rPr>
              <a:t>property:</a:t>
            </a:r>
            <a:endParaRPr sz="1100">
              <a:latin typeface="Arial"/>
              <a:cs typeface="Arial"/>
            </a:endParaRPr>
          </a:p>
          <a:p>
            <a:pPr marL="604520">
              <a:lnSpc>
                <a:spcPct val="100000"/>
              </a:lnSpc>
              <a:spcBef>
                <a:spcPts val="550"/>
              </a:spcBef>
            </a:pPr>
            <a:r>
              <a:rPr sz="1000" spc="15" dirty="0">
                <a:latin typeface="Arial"/>
                <a:cs typeface="Arial"/>
              </a:rPr>
              <a:t>The </a:t>
            </a:r>
            <a:r>
              <a:rPr sz="1000" spc="10" dirty="0">
                <a:latin typeface="Arial"/>
                <a:cs typeface="Arial"/>
              </a:rPr>
              <a:t>value of </a:t>
            </a:r>
            <a:r>
              <a:rPr sz="1000" spc="15" dirty="0">
                <a:latin typeface="Arial"/>
                <a:cs typeface="Arial"/>
              </a:rPr>
              <a:t>any node </a:t>
            </a:r>
            <a:r>
              <a:rPr sz="1000" spc="10" dirty="0">
                <a:latin typeface="Arial"/>
                <a:cs typeface="Arial"/>
              </a:rPr>
              <a:t>is less </a:t>
            </a:r>
            <a:r>
              <a:rPr sz="1000" spc="15" dirty="0">
                <a:latin typeface="Arial"/>
                <a:cs typeface="Arial"/>
              </a:rPr>
              <a:t>than </a:t>
            </a:r>
            <a:r>
              <a:rPr sz="1000" spc="10" dirty="0">
                <a:latin typeface="Arial"/>
                <a:cs typeface="Arial"/>
              </a:rPr>
              <a:t>or </a:t>
            </a:r>
            <a:r>
              <a:rPr sz="1000" spc="15" dirty="0">
                <a:latin typeface="Arial"/>
                <a:cs typeface="Arial"/>
              </a:rPr>
              <a:t>equal </a:t>
            </a:r>
            <a:r>
              <a:rPr sz="1000" spc="10" dirty="0">
                <a:latin typeface="Arial"/>
                <a:cs typeface="Arial"/>
              </a:rPr>
              <a:t>to the values of its</a:t>
            </a:r>
            <a:r>
              <a:rPr sz="1000" spc="-60" dirty="0">
                <a:latin typeface="Arial"/>
                <a:cs typeface="Arial"/>
              </a:rPr>
              <a:t> </a:t>
            </a:r>
            <a:r>
              <a:rPr sz="1000" spc="15" dirty="0">
                <a:latin typeface="Arial"/>
                <a:cs typeface="Arial"/>
              </a:rPr>
              <a:t>descendants.</a:t>
            </a:r>
            <a:endParaRPr sz="1000">
              <a:latin typeface="Arial"/>
              <a:cs typeface="Arial"/>
            </a:endParaRPr>
          </a:p>
          <a:p>
            <a:pPr marL="12700" marR="5080">
              <a:lnSpc>
                <a:spcPct val="116700"/>
              </a:lnSpc>
              <a:spcBef>
                <a:spcPts val="550"/>
              </a:spcBef>
            </a:pPr>
            <a:r>
              <a:rPr sz="1450" spc="10" dirty="0">
                <a:latin typeface="Arial"/>
                <a:cs typeface="Arial"/>
              </a:rPr>
              <a:t>The </a:t>
            </a:r>
            <a:r>
              <a:rPr sz="1450" spc="5" dirty="0">
                <a:latin typeface="Arial"/>
                <a:cs typeface="Arial"/>
              </a:rPr>
              <a:t>value of the root is the </a:t>
            </a:r>
            <a:r>
              <a:rPr sz="1450" spc="10" dirty="0">
                <a:latin typeface="Arial"/>
                <a:cs typeface="Arial"/>
              </a:rPr>
              <a:t>minimum </a:t>
            </a:r>
            <a:r>
              <a:rPr sz="1450" spc="5" dirty="0">
                <a:latin typeface="Arial"/>
                <a:cs typeface="Arial"/>
              </a:rPr>
              <a:t>of all all the values in the  tree.</a:t>
            </a:r>
            <a:endParaRPr sz="1450">
              <a:latin typeface="Arial"/>
              <a:cs typeface="Arial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44715" y="570125"/>
            <a:ext cx="5360035" cy="66675"/>
          </a:xfrm>
          <a:custGeom>
            <a:avLst/>
            <a:gdLst/>
            <a:ahLst/>
            <a:cxnLst/>
            <a:rect l="l" t="t" r="r" b="b"/>
            <a:pathLst>
              <a:path w="5360035" h="66675">
                <a:moveTo>
                  <a:pt x="0" y="0"/>
                </a:moveTo>
                <a:lnTo>
                  <a:pt x="5359567" y="0"/>
                </a:lnTo>
                <a:lnTo>
                  <a:pt x="5359567" y="66578"/>
                </a:lnTo>
                <a:lnTo>
                  <a:pt x="0" y="66578"/>
                </a:lnTo>
                <a:lnTo>
                  <a:pt x="0" y="0"/>
                </a:lnTo>
                <a:close/>
              </a:path>
            </a:pathLst>
          </a:custGeom>
          <a:solidFill>
            <a:srgbClr val="FFDF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190" dirty="0"/>
              <a:t>H</a:t>
            </a:r>
            <a:r>
              <a:rPr spc="25" dirty="0"/>
              <a:t>e</a:t>
            </a:r>
            <a:r>
              <a:rPr spc="110" dirty="0"/>
              <a:t>a</a:t>
            </a:r>
            <a:r>
              <a:rPr spc="160" dirty="0"/>
              <a:t>p</a:t>
            </a:r>
            <a:r>
              <a:rPr spc="265" dirty="0"/>
              <a:t>s</a:t>
            </a:r>
          </a:p>
        </p:txBody>
      </p:sp>
      <p:sp>
        <p:nvSpPr>
          <p:cNvPr id="4" name="object 4"/>
          <p:cNvSpPr/>
          <p:nvPr/>
        </p:nvSpPr>
        <p:spPr>
          <a:xfrm>
            <a:off x="927715" y="802881"/>
            <a:ext cx="5825972" cy="26965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097931" y="3606689"/>
            <a:ext cx="3672204" cy="2400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b="1" spc="5" dirty="0">
                <a:latin typeface="Arial"/>
                <a:cs typeface="Arial"/>
              </a:rPr>
              <a:t>Figure </a:t>
            </a:r>
            <a:r>
              <a:rPr sz="1450" b="1" spc="10" dirty="0">
                <a:latin typeface="Arial"/>
                <a:cs typeface="Arial"/>
              </a:rPr>
              <a:t>26 </a:t>
            </a:r>
            <a:r>
              <a:rPr sz="1450" spc="10" dirty="0">
                <a:latin typeface="Arial"/>
                <a:cs typeface="Arial"/>
              </a:rPr>
              <a:t>An </a:t>
            </a:r>
            <a:r>
              <a:rPr sz="1450" spc="5" dirty="0">
                <a:latin typeface="Arial"/>
                <a:cs typeface="Arial"/>
              </a:rPr>
              <a:t>Almost Completely Filled Tree</a:t>
            </a:r>
            <a:endParaRPr sz="1450">
              <a:latin typeface="Arial"/>
              <a:cs typeface="Arial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44715" y="567600"/>
            <a:ext cx="5360035" cy="66675"/>
          </a:xfrm>
          <a:custGeom>
            <a:avLst/>
            <a:gdLst/>
            <a:ahLst/>
            <a:cxnLst/>
            <a:rect l="l" t="t" r="r" b="b"/>
            <a:pathLst>
              <a:path w="5360035" h="66675">
                <a:moveTo>
                  <a:pt x="0" y="0"/>
                </a:moveTo>
                <a:lnTo>
                  <a:pt x="5359567" y="0"/>
                </a:lnTo>
                <a:lnTo>
                  <a:pt x="5359567" y="66578"/>
                </a:lnTo>
                <a:lnTo>
                  <a:pt x="0" y="66578"/>
                </a:lnTo>
                <a:lnTo>
                  <a:pt x="0" y="0"/>
                </a:lnTo>
                <a:close/>
              </a:path>
            </a:pathLst>
          </a:custGeom>
          <a:solidFill>
            <a:srgbClr val="FFDF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02873" y="952652"/>
            <a:ext cx="1622945" cy="24385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190" dirty="0"/>
              <a:t>H</a:t>
            </a:r>
            <a:r>
              <a:rPr spc="25" dirty="0"/>
              <a:t>e</a:t>
            </a:r>
            <a:r>
              <a:rPr spc="110" dirty="0"/>
              <a:t>a</a:t>
            </a:r>
            <a:r>
              <a:rPr spc="160" dirty="0"/>
              <a:t>p</a:t>
            </a:r>
            <a:r>
              <a:rPr spc="265" dirty="0"/>
              <a:t>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750043" y="1455469"/>
            <a:ext cx="3383279" cy="3841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1200" spc="5" dirty="0">
                <a:latin typeface="Arial"/>
                <a:cs typeface="Arial"/>
              </a:rPr>
              <a:t>In </a:t>
            </a:r>
            <a:r>
              <a:rPr sz="1200" spc="10" dirty="0">
                <a:latin typeface="Arial"/>
                <a:cs typeface="Arial"/>
              </a:rPr>
              <a:t>an almost complete </a:t>
            </a:r>
            <a:r>
              <a:rPr sz="1200" spc="5" dirty="0">
                <a:latin typeface="Arial"/>
                <a:cs typeface="Arial"/>
              </a:rPr>
              <a:t>tree, all </a:t>
            </a:r>
            <a:r>
              <a:rPr sz="1200" spc="10" dirty="0">
                <a:latin typeface="Arial"/>
                <a:cs typeface="Arial"/>
              </a:rPr>
              <a:t>layers but one</a:t>
            </a:r>
            <a:r>
              <a:rPr sz="1200" spc="-45" dirty="0">
                <a:latin typeface="Arial"/>
                <a:cs typeface="Arial"/>
              </a:rPr>
              <a:t> </a:t>
            </a:r>
            <a:r>
              <a:rPr sz="1200" spc="10" dirty="0">
                <a:latin typeface="Arial"/>
                <a:cs typeface="Arial"/>
              </a:rPr>
              <a:t>are  completely</a:t>
            </a:r>
            <a:r>
              <a:rPr sz="1200" spc="-70" dirty="0">
                <a:latin typeface="Arial"/>
                <a:cs typeface="Arial"/>
              </a:rPr>
              <a:t> </a:t>
            </a:r>
            <a:r>
              <a:rPr sz="1200" spc="5" dirty="0">
                <a:latin typeface="Arial"/>
                <a:cs typeface="Arial"/>
              </a:rPr>
              <a:t>filled.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8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42</TotalTime>
  <Words>6321</Words>
  <Application>Microsoft Office PowerPoint</Application>
  <PresentationFormat>Custom</PresentationFormat>
  <Paragraphs>945</Paragraphs>
  <Slides>130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130</vt:i4>
      </vt:variant>
    </vt:vector>
  </HeadingPairs>
  <TitlesOfParts>
    <vt:vector size="131" baseType="lpstr">
      <vt:lpstr>Office Theme</vt:lpstr>
      <vt:lpstr>Chapter 17 – Tree Structures</vt:lpstr>
      <vt:lpstr>Chapter Goals</vt:lpstr>
      <vt:lpstr>Basic Tree Concepts</vt:lpstr>
      <vt:lpstr>Basic Tree Concepts</vt:lpstr>
      <vt:lpstr>Basic Tree Concepts</vt:lpstr>
      <vt:lpstr>Slide 6</vt:lpstr>
      <vt:lpstr>Trees in Computer Science</vt:lpstr>
      <vt:lpstr>Figure 3 An Inheritance Tree</vt:lpstr>
      <vt:lpstr>Basic Tree Concepts</vt:lpstr>
      <vt:lpstr>Basic Tree Concepts</vt:lpstr>
      <vt:lpstr>Basic Tree Concepts</vt:lpstr>
      <vt:lpstr>Self Check 17.1</vt:lpstr>
      <vt:lpstr>Self Check 17.2</vt:lpstr>
      <vt:lpstr>Self Check 17.3</vt:lpstr>
      <vt:lpstr>Self Check 17.4</vt:lpstr>
      <vt:lpstr>Self Check 17.5</vt:lpstr>
      <vt:lpstr>Self Check 17.6</vt:lpstr>
      <vt:lpstr>Slide 18</vt:lpstr>
      <vt:lpstr>Self Check 17.7</vt:lpstr>
      <vt:lpstr>Binary Trees</vt:lpstr>
      <vt:lpstr>Binary Trees Examples - Decision Tree</vt:lpstr>
      <vt:lpstr>Binary Trees Examples - Decision Tree</vt:lpstr>
      <vt:lpstr>Binary Tree Examples - Huffman Tree</vt:lpstr>
      <vt:lpstr>Binary Tree Examples - Huffman Tree</vt:lpstr>
      <vt:lpstr>Binary Tree Examples - Expression Tree</vt:lpstr>
      <vt:lpstr>Balanced Trees</vt:lpstr>
      <vt:lpstr>Balanced Trees</vt:lpstr>
      <vt:lpstr>Balanced Trees</vt:lpstr>
      <vt:lpstr>For a balanced tree: h ≈ log2(n)</vt:lpstr>
      <vt:lpstr>A Binary Tree Implementation</vt:lpstr>
      <vt:lpstr>A Binary Tree Implementation</vt:lpstr>
      <vt:lpstr>A Binary Tree Implementation</vt:lpstr>
      <vt:lpstr>A Binary Tree Implementation</vt:lpstr>
      <vt:lpstr>Self Check 17.8</vt:lpstr>
      <vt:lpstr>Self Check 17.9</vt:lpstr>
      <vt:lpstr>Self Check 17.10</vt:lpstr>
      <vt:lpstr>Self Check 17.11</vt:lpstr>
      <vt:lpstr>Self Check 17.12</vt:lpstr>
      <vt:lpstr>Binary Search Trees</vt:lpstr>
      <vt:lpstr>Binary Search Trees</vt:lpstr>
      <vt:lpstr>Binary Search Trees</vt:lpstr>
      <vt:lpstr>Binary Search Trees</vt:lpstr>
      <vt:lpstr>Binary Search Trees - Insertion</vt:lpstr>
      <vt:lpstr>Binary Search Trees - Insertion</vt:lpstr>
      <vt:lpstr>Binary Search Trees - Insertion</vt:lpstr>
      <vt:lpstr>Binary Search Trees - Insertion</vt:lpstr>
      <vt:lpstr>Binary Search Trees - Removal</vt:lpstr>
      <vt:lpstr>Binary Search Trees - Removal</vt:lpstr>
      <vt:lpstr>Slide 49</vt:lpstr>
      <vt:lpstr>section_3/BinarySearchTree.java</vt:lpstr>
      <vt:lpstr>Self Check 17.13</vt:lpstr>
      <vt:lpstr>Self Check 17.14</vt:lpstr>
      <vt:lpstr>Self Check 17. 15</vt:lpstr>
      <vt:lpstr>Self Check 17.16</vt:lpstr>
      <vt:lpstr>Self Check 17.17</vt:lpstr>
      <vt:lpstr>Self Check 17.18</vt:lpstr>
      <vt:lpstr>Tree Traversal - Inorder Traversal</vt:lpstr>
      <vt:lpstr>Preorder and Postorder Traversals</vt:lpstr>
      <vt:lpstr>Preorder and Postorder Traversals</vt:lpstr>
      <vt:lpstr>Can have pre- and post-order traversal for any tree.  Only a binary tree has an inorder traversal.</vt:lpstr>
      <vt:lpstr>The Visitor Pattern</vt:lpstr>
      <vt:lpstr>The Visitor Pattern</vt:lpstr>
      <vt:lpstr>Depth-First Search</vt:lpstr>
      <vt:lpstr>Breadth-First Search</vt:lpstr>
      <vt:lpstr>Breadth-First Search</vt:lpstr>
      <vt:lpstr>Tree Iterators</vt:lpstr>
      <vt:lpstr>Self Check 17.19</vt:lpstr>
      <vt:lpstr>Self Check 17.20</vt:lpstr>
      <vt:lpstr>Self Check 17.21</vt:lpstr>
      <vt:lpstr>Self Check 17.22</vt:lpstr>
      <vt:lpstr>Therefore, inorder is not called on the node containing 1, and  the inorder call on the node containing 0 is finished, returning to the inorder call on the root node. Now visit is called on 2,  returning true, and the visitation continues, even though it  shouldn't. See Exercise E17.10 for a fix.</vt:lpstr>
      <vt:lpstr>Self Check 17.23</vt:lpstr>
      <vt:lpstr>Self Check 17.24</vt:lpstr>
      <vt:lpstr>Red-Black Trees</vt:lpstr>
      <vt:lpstr>Red-Black Trees</vt:lpstr>
      <vt:lpstr>Red-Black Trees</vt:lpstr>
      <vt:lpstr>Slide 77</vt:lpstr>
      <vt:lpstr>Red-Black Trees</vt:lpstr>
      <vt:lpstr>Red-Black Trees</vt:lpstr>
      <vt:lpstr>Red-Black Trees - Insertion</vt:lpstr>
      <vt:lpstr>Red-Black Trees - Insertion</vt:lpstr>
      <vt:lpstr>Red-Black Trees - Insertion</vt:lpstr>
      <vt:lpstr>Red-Black Trees - Insertion</vt:lpstr>
      <vt:lpstr>Red-Black Trees - Removal</vt:lpstr>
      <vt:lpstr>Red-Black Trees - Removal</vt:lpstr>
      <vt:lpstr>Slide 86</vt:lpstr>
      <vt:lpstr>Red-Black Trees - Removal</vt:lpstr>
      <vt:lpstr>Red-Black Trees - Removal</vt:lpstr>
      <vt:lpstr>Red-Black Trees - Efficiency</vt:lpstr>
      <vt:lpstr>Self Check 17.25</vt:lpstr>
      <vt:lpstr>Self Check 17.26</vt:lpstr>
      <vt:lpstr>Self Check 17.27</vt:lpstr>
      <vt:lpstr>Self Check 17.28</vt:lpstr>
      <vt:lpstr>Self Check 17.29</vt:lpstr>
      <vt:lpstr>Slide 95</vt:lpstr>
      <vt:lpstr>Self Check 17.30</vt:lpstr>
      <vt:lpstr>Heaps</vt:lpstr>
      <vt:lpstr>Heaps</vt:lpstr>
      <vt:lpstr>Heaps</vt:lpstr>
      <vt:lpstr>Heaps</vt:lpstr>
      <vt:lpstr>Heaps</vt:lpstr>
      <vt:lpstr>Heaps - Insertion</vt:lpstr>
      <vt:lpstr>Heaps - Insertion Step 1</vt:lpstr>
      <vt:lpstr>Heaps - Insertion Step 2</vt:lpstr>
      <vt:lpstr>Heaps - Insertion Step 3</vt:lpstr>
      <vt:lpstr>Heaps - Removing the Root</vt:lpstr>
      <vt:lpstr>Heaps - Removing the Root Steps 1 and  2</vt:lpstr>
      <vt:lpstr>Heaps - Removing the Root Step 3</vt:lpstr>
      <vt:lpstr>Heaps - Efficiency</vt:lpstr>
      <vt:lpstr>Heaps</vt:lpstr>
      <vt:lpstr>Heaps</vt:lpstr>
      <vt:lpstr>section_6/MinHeap.java</vt:lpstr>
      <vt:lpstr>section_6/WorkOrder.java</vt:lpstr>
      <vt:lpstr>section_6/HeapDemo.java</vt:lpstr>
      <vt:lpstr>Self Check 17.31</vt:lpstr>
      <vt:lpstr>Self Check 17.32</vt:lpstr>
      <vt:lpstr>Self Check 17.33</vt:lpstr>
      <vt:lpstr>Self Check 17.34</vt:lpstr>
      <vt:lpstr>Slide 119</vt:lpstr>
      <vt:lpstr>Self Check 17.35</vt:lpstr>
      <vt:lpstr>The Heapsort Algorithm</vt:lpstr>
      <vt:lpstr>The Heapsort Algorithm</vt:lpstr>
      <vt:lpstr>Tree to Heap</vt:lpstr>
      <vt:lpstr>Tree to Heap</vt:lpstr>
      <vt:lpstr>section_7/HeapSorter.java</vt:lpstr>
      <vt:lpstr>Self Check 17.36</vt:lpstr>
      <vt:lpstr>Self Check 17.37</vt:lpstr>
      <vt:lpstr>Self Check 17.38</vt:lpstr>
      <vt:lpstr>Self Check 17.39</vt:lpstr>
      <vt:lpstr>Self Check 17.40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17 – Tree Structures</dc:title>
  <dc:creator>GDonini</dc:creator>
  <cp:lastModifiedBy>GD</cp:lastModifiedBy>
  <cp:revision>8</cp:revision>
  <dcterms:created xsi:type="dcterms:W3CDTF">2016-01-18T23:27:06Z</dcterms:created>
  <dcterms:modified xsi:type="dcterms:W3CDTF">2016-01-23T05:38:20Z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2016-01-18T00:00:00Z</vt:filetime>
  </property>
  <property fmtid="{D5CDD505-2E9C-101B-9397-08002B2CF9AE}" pid="3" name="Creator">
    <vt:lpwstr>Chromium</vt:lpwstr>
  </property>
  <property fmtid="{D5CDD505-2E9C-101B-9397-08002B2CF9AE}" pid="4" name="LastSaved">
    <vt:filetime>2016-01-18T00:00:00Z</vt:filetime>
  </property>
</Properties>
</file>